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handoutMasterIdLst>
    <p:handoutMasterId r:id="rId21"/>
  </p:handoutMasterIdLst>
  <p:sldIdLst>
    <p:sldId id="256" r:id="rId2"/>
    <p:sldId id="257" r:id="rId3"/>
    <p:sldId id="267" r:id="rId4"/>
    <p:sldId id="268" r:id="rId5"/>
    <p:sldId id="269" r:id="rId6"/>
    <p:sldId id="281" r:id="rId7"/>
    <p:sldId id="270" r:id="rId8"/>
    <p:sldId id="271" r:id="rId9"/>
    <p:sldId id="272" r:id="rId10"/>
    <p:sldId id="282" r:id="rId11"/>
    <p:sldId id="273" r:id="rId12"/>
    <p:sldId id="274" r:id="rId13"/>
    <p:sldId id="280" r:id="rId14"/>
    <p:sldId id="275" r:id="rId15"/>
    <p:sldId id="276" r:id="rId16"/>
    <p:sldId id="277" r:id="rId17"/>
    <p:sldId id="278" r:id="rId18"/>
    <p:sldId id="279"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2224" autoAdjust="0"/>
  </p:normalViewPr>
  <p:slideViewPr>
    <p:cSldViewPr>
      <p:cViewPr>
        <p:scale>
          <a:sx n="100" d="100"/>
          <a:sy n="100" d="100"/>
        </p:scale>
        <p:origin x="966" y="-198"/>
      </p:cViewPr>
      <p:guideLst>
        <p:guide orient="horz" pos="2160"/>
        <p:guide pos="2880"/>
      </p:guideLst>
    </p:cSldViewPr>
  </p:slideViewPr>
  <p:outlineViewPr>
    <p:cViewPr>
      <p:scale>
        <a:sx n="33" d="100"/>
        <a:sy n="33" d="100"/>
      </p:scale>
      <p:origin x="0" y="748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1EB390-58EE-49EE-9752-5BAEAF845455}" type="datetimeFigureOut">
              <a:rPr lang="fr-FR" smtClean="0"/>
              <a:pPr/>
              <a:t>29/11/2022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F6BB48F-AD4A-4390-8D05-721353CFF449}" type="slidenum">
              <a:rPr lang="fr-FR" smtClean="0"/>
              <a:pPr/>
              <a:t>‹N°›</a:t>
            </a:fld>
            <a:endParaRPr lang="fr-FR"/>
          </a:p>
        </p:txBody>
      </p:sp>
    </p:spTree>
    <p:extLst>
      <p:ext uri="{BB962C8B-B14F-4D97-AF65-F5344CB8AC3E}">
        <p14:creationId xmlns:p14="http://schemas.microsoft.com/office/powerpoint/2010/main" val="223681413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D15D18-2D81-48E0-8B92-DBE63574AC2D}" type="datetimeFigureOut">
              <a:rPr lang="fr-FR" smtClean="0"/>
              <a:pPr/>
              <a:t>29/11/2022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FCC97B-4072-4DD0-91AF-3E70F0E31300}" type="slidenum">
              <a:rPr lang="fr-FR" smtClean="0"/>
              <a:pPr/>
              <a:t>‹N°›</a:t>
            </a:fld>
            <a:endParaRPr lang="fr-FR"/>
          </a:p>
        </p:txBody>
      </p:sp>
    </p:spTree>
    <p:extLst>
      <p:ext uri="{BB962C8B-B14F-4D97-AF65-F5344CB8AC3E}">
        <p14:creationId xmlns:p14="http://schemas.microsoft.com/office/powerpoint/2010/main" val="88563254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AFCC97B-4072-4DD0-91AF-3E70F0E31300}" type="slidenum">
              <a:rPr lang="fr-FR" smtClean="0"/>
              <a:pPr/>
              <a:t>1</a:t>
            </a:fld>
            <a:endParaRPr lang="fr-FR"/>
          </a:p>
        </p:txBody>
      </p:sp>
      <p:sp>
        <p:nvSpPr>
          <p:cNvPr id="5" name="Espace réservé de la date 4"/>
          <p:cNvSpPr>
            <a:spLocks noGrp="1"/>
          </p:cNvSpPr>
          <p:nvPr>
            <p:ph type="dt" idx="11"/>
          </p:nvPr>
        </p:nvSpPr>
        <p:spPr/>
        <p:txBody>
          <a:bodyPr/>
          <a:lstStyle/>
          <a:p>
            <a:fld id="{1AD15D18-2D81-48E0-8B92-DBE63574AC2D}" type="datetimeFigureOut">
              <a:rPr lang="fr-FR" smtClean="0"/>
              <a:pPr/>
              <a:t>29/11/2022</a:t>
            </a:fld>
            <a:endParaRPr lang="fr-FR"/>
          </a:p>
        </p:txBody>
      </p:sp>
    </p:spTree>
    <p:extLst>
      <p:ext uri="{BB962C8B-B14F-4D97-AF65-F5344CB8AC3E}">
        <p14:creationId xmlns:p14="http://schemas.microsoft.com/office/powerpoint/2010/main" val="691561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BBAD4C6-8400-4D5D-81FA-FF9565229ADE}" type="datetime1">
              <a:rPr lang="fr-FR" smtClean="0"/>
              <a:pPr/>
              <a:t>29/11/2022</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B1104218-74AD-4F5C-AD17-BA766DAB3E20}" type="slidenum">
              <a:rPr lang="fr-FR" smtClean="0"/>
              <a:pPr/>
              <a:t>‹N°›</a:t>
            </a:fld>
            <a:endParaRPr lang="fr-FR"/>
          </a:p>
        </p:txBody>
      </p:sp>
    </p:spTree>
  </p:cSld>
  <p:clrMapOvr>
    <a:masterClrMapping/>
  </p:clrMapOvr>
  <p:transition>
    <p:plu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054CD33-E258-4909-B118-3CA18BE41308}" type="datetime1">
              <a:rPr lang="fr-FR" smtClean="0"/>
              <a:pPr/>
              <a:t>29/11/2022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104218-74AD-4F5C-AD17-BA766DAB3E20}" type="slidenum">
              <a:rPr lang="fr-FR" smtClean="0"/>
              <a:pPr/>
              <a:t>‹N°›</a:t>
            </a:fld>
            <a:endParaRPr lang="fr-FR"/>
          </a:p>
        </p:txBody>
      </p:sp>
    </p:spTree>
  </p:cSld>
  <p:clrMapOvr>
    <a:masterClrMapping/>
  </p:clrMapOvr>
  <p:transition>
    <p:plu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D81447D-384C-4722-86C7-C293784A77C0}" type="datetime1">
              <a:rPr lang="fr-FR" smtClean="0"/>
              <a:pPr/>
              <a:t>29/11/2022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104218-74AD-4F5C-AD17-BA766DAB3E20}" type="slidenum">
              <a:rPr lang="fr-FR" smtClean="0"/>
              <a:pPr/>
              <a:t>‹N°›</a:t>
            </a:fld>
            <a:endParaRPr lang="fr-FR"/>
          </a:p>
        </p:txBody>
      </p:sp>
    </p:spTree>
  </p:cSld>
  <p:clrMapOvr>
    <a:masterClrMapping/>
  </p:clrMapOvr>
  <p:transition>
    <p:plu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104218-74AD-4F5C-AD17-BA766DAB3E20}" type="slidenum">
              <a:rPr lang="fr-FR" smtClean="0"/>
              <a:pPr/>
              <a:t>‹N°›</a:t>
            </a:fld>
            <a:endParaRPr lang="fr-FR"/>
          </a:p>
        </p:txBody>
      </p:sp>
    </p:spTree>
  </p:cSld>
  <p:clrMapOvr>
    <a:masterClrMapping/>
  </p:clrMapOvr>
  <p:transition>
    <p:plu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50317EF-A259-4C8E-B18B-583FE42AD99D}" type="datetime1">
              <a:rPr lang="fr-FR" smtClean="0"/>
              <a:pPr/>
              <a:t>29/11/2022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104218-74AD-4F5C-AD17-BA766DAB3E20}" type="slidenum">
              <a:rPr lang="fr-FR" smtClean="0"/>
              <a:pPr/>
              <a:t>‹N°›</a:t>
            </a:fld>
            <a:endParaRPr lang="fr-FR"/>
          </a:p>
        </p:txBody>
      </p:sp>
    </p:spTree>
  </p:cSld>
  <p:clrMapOvr>
    <a:masterClrMapping/>
  </p:clrMapOvr>
  <p:transition>
    <p:plu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C4A2864-76B7-41DE-BE22-677D3F0B647A}" type="datetime1">
              <a:rPr lang="fr-FR" smtClean="0"/>
              <a:pPr/>
              <a:t>29/11/2022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104218-74AD-4F5C-AD17-BA766DAB3E20}" type="slidenum">
              <a:rPr lang="fr-FR" smtClean="0"/>
              <a:pPr/>
              <a:t>‹N°›</a:t>
            </a:fld>
            <a:endParaRPr lang="fr-FR"/>
          </a:p>
        </p:txBody>
      </p:sp>
    </p:spTree>
  </p:cSld>
  <p:clrMapOvr>
    <a:masterClrMapping/>
  </p:clrMapOvr>
  <p:transition>
    <p:plu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59388A73-CC31-4FEE-B957-36601D4D233B}" type="datetime1">
              <a:rPr lang="fr-FR" smtClean="0"/>
              <a:pPr/>
              <a:t>29/11/2022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1104218-74AD-4F5C-AD17-BA766DAB3E20}" type="slidenum">
              <a:rPr lang="fr-FR" smtClean="0"/>
              <a:pPr/>
              <a:t>‹N°›</a:t>
            </a:fld>
            <a:endParaRPr lang="fr-FR"/>
          </a:p>
        </p:txBody>
      </p:sp>
    </p:spTree>
  </p:cSld>
  <p:clrMapOvr>
    <a:masterClrMapping/>
  </p:clrMapOvr>
  <p:transition>
    <p:plu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F2FC061-DFEA-4CF4-9C22-464178CCDC6D}" type="datetime1">
              <a:rPr lang="fr-FR" smtClean="0"/>
              <a:pPr/>
              <a:t>29/11/2022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‹N°›</a:t>
            </a:fld>
            <a:endParaRPr lang="fr-FR"/>
          </a:p>
        </p:txBody>
      </p:sp>
    </p:spTree>
  </p:cSld>
  <p:clrMapOvr>
    <a:masterClrMapping/>
  </p:clrMapOvr>
  <p:transition>
    <p:plu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A8A947E-31A0-469C-969D-E47ECF82FFC2}" type="datetime1">
              <a:rPr lang="fr-FR" smtClean="0"/>
              <a:pPr/>
              <a:t>29/11/2022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1104218-74AD-4F5C-AD17-BA766DAB3E20}" type="slidenum">
              <a:rPr lang="fr-FR" smtClean="0"/>
              <a:pPr/>
              <a:t>‹N°›</a:t>
            </a:fld>
            <a:endParaRPr lang="fr-FR"/>
          </a:p>
        </p:txBody>
      </p:sp>
    </p:spTree>
  </p:cSld>
  <p:clrMapOvr>
    <a:masterClrMapping/>
  </p:clrMapOvr>
  <p:transition>
    <p:plu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E6F1AFAD-B43A-4104-8167-13AEBB83F40A}" type="datetime1">
              <a:rPr lang="fr-FR" smtClean="0"/>
              <a:pPr/>
              <a:t>29/11/2022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104218-74AD-4F5C-AD17-BA766DAB3E20}" type="slidenum">
              <a:rPr lang="fr-FR" smtClean="0"/>
              <a:pPr/>
              <a:t>‹N°›</a:t>
            </a:fld>
            <a:endParaRPr lang="fr-FR"/>
          </a:p>
        </p:txBody>
      </p:sp>
    </p:spTree>
  </p:cSld>
  <p:clrMapOvr>
    <a:masterClrMapping/>
  </p:clrMapOvr>
  <p:transition>
    <p:plu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73E79DD-8D40-4C0E-8A94-A4F500F1D74F}" type="datetime1">
              <a:rPr lang="fr-FR" smtClean="0"/>
              <a:pPr/>
              <a:t>29/11/2022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B1104218-74AD-4F5C-AD17-BA766DAB3E20}"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plu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EEC8CF2-84E7-4D91-8E11-52CAACFD1D0B}" type="datetime1">
              <a:rPr lang="fr-FR" smtClean="0"/>
              <a:pPr/>
              <a:t>29/11/2022</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104218-74AD-4F5C-AD17-BA766DAB3E20}"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plus/>
  </p:transition>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58" y="1916832"/>
            <a:ext cx="8036516" cy="1440160"/>
          </a:xfrm>
        </p:spPr>
        <p:txBody>
          <a:bodyPr>
            <a:normAutofit/>
          </a:bodyPr>
          <a:lstStyle/>
          <a:p>
            <a:pPr algn="ctr"/>
            <a:r>
              <a:rPr lang="fr-FR" sz="1800" dirty="0" smtClean="0">
                <a:latin typeface="Verdana" pitchFamily="34" charset="0"/>
              </a:rPr>
              <a:t>LE RECOURS JURIDICTIONNEL  </a:t>
            </a:r>
            <a:endParaRPr lang="fr-FR" sz="1800" dirty="0">
              <a:latin typeface="Verdana" pitchFamily="34" charset="0"/>
            </a:endParaRPr>
          </a:p>
        </p:txBody>
      </p:sp>
      <p:sp>
        <p:nvSpPr>
          <p:cNvPr id="22" name="Espace réservé de la date 21"/>
          <p:cNvSpPr>
            <a:spLocks noGrp="1"/>
          </p:cNvSpPr>
          <p:nvPr>
            <p:ph type="dt" sz="half" idx="10"/>
          </p:nvPr>
        </p:nvSpPr>
        <p:spPr/>
        <p:txBody>
          <a:bodyPr/>
          <a:lstStyle/>
          <a:p>
            <a:fld id="{FB882910-13B6-4746-B8B8-244220CB5B61}" type="datetime1">
              <a:rPr lang="fr-FR" sz="800" smtClean="0">
                <a:latin typeface="Verdana" pitchFamily="34" charset="0"/>
              </a:rPr>
              <a:pPr/>
              <a:t>29/11/2022</a:t>
            </a:fld>
            <a:endParaRPr lang="fr-FR" sz="800" dirty="0">
              <a:latin typeface="Verdana" pitchFamily="34" charset="0"/>
            </a:endParaRPr>
          </a:p>
        </p:txBody>
      </p:sp>
      <p:sp>
        <p:nvSpPr>
          <p:cNvPr id="23" name="Espace réservé du numéro de diapositive 22"/>
          <p:cNvSpPr>
            <a:spLocks noGrp="1"/>
          </p:cNvSpPr>
          <p:nvPr>
            <p:ph type="sldNum" sz="quarter" idx="12"/>
          </p:nvPr>
        </p:nvSpPr>
        <p:spPr>
          <a:xfrm>
            <a:off x="8143900" y="6356350"/>
            <a:ext cx="214314" cy="365125"/>
          </a:xfrm>
          <a:solidFill>
            <a:schemeClr val="bg2">
              <a:lumMod val="90000"/>
            </a:schemeClr>
          </a:solidFill>
        </p:spPr>
        <p:txBody>
          <a:bodyPr/>
          <a:lstStyle/>
          <a:p>
            <a:pPr algn="ctr"/>
            <a:fld id="{B1104218-74AD-4F5C-AD17-BA766DAB3E20}" type="slidenum">
              <a:rPr lang="fr-FR" sz="900" smtClean="0">
                <a:latin typeface="Verdana" pitchFamily="34" charset="0"/>
              </a:rPr>
              <a:pPr algn="ctr"/>
              <a:t>1</a:t>
            </a:fld>
            <a:endParaRPr lang="fr-FR" sz="900" dirty="0">
              <a:latin typeface="Verdana" pitchFamily="34" charset="0"/>
            </a:endParaRPr>
          </a:p>
        </p:txBody>
      </p:sp>
    </p:spTree>
  </p:cSld>
  <p:clrMapOvr>
    <a:masterClrMapping/>
  </p:clrMapOvr>
  <p:transition>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127848"/>
          </a:xfrm>
        </p:spPr>
        <p:txBody>
          <a:bodyPr>
            <a:normAutofit/>
          </a:bodyPr>
          <a:lstStyle/>
          <a:p>
            <a:pPr lvl="0" fontAlgn="t">
              <a:buClr>
                <a:srgbClr val="0BD0D9"/>
              </a:buClr>
              <a:buFont typeface="Arial" pitchFamily="34" charset="0"/>
              <a:buChar char="•"/>
            </a:pPr>
            <a:endParaRPr lang="fr-FR" sz="1600" b="1" u="sng" dirty="0" smtClean="0">
              <a:solidFill>
                <a:prstClr val="black"/>
              </a:solidFill>
              <a:latin typeface="Verdana" pitchFamily="34" charset="0"/>
            </a:endParaRPr>
          </a:p>
          <a:p>
            <a:pPr lvl="0" fontAlgn="t">
              <a:buClr>
                <a:srgbClr val="0BD0D9"/>
              </a:buClr>
              <a:buFont typeface="Arial" pitchFamily="34" charset="0"/>
              <a:buChar char="•"/>
            </a:pPr>
            <a:r>
              <a:rPr lang="fr-FR" sz="1600" b="1" u="sng" dirty="0" smtClean="0">
                <a:solidFill>
                  <a:prstClr val="black"/>
                </a:solidFill>
                <a:latin typeface="Verdana" pitchFamily="34" charset="0"/>
              </a:rPr>
              <a:t>Le </a:t>
            </a:r>
            <a:r>
              <a:rPr lang="fr-FR" sz="1600" b="1" u="sng" dirty="0">
                <a:solidFill>
                  <a:prstClr val="black"/>
                </a:solidFill>
                <a:latin typeface="Verdana" pitchFamily="34" charset="0"/>
              </a:rPr>
              <a:t>DIW</a:t>
            </a:r>
            <a:r>
              <a:rPr lang="fr-FR" sz="1600" b="1" dirty="0">
                <a:solidFill>
                  <a:prstClr val="black"/>
                </a:solidFill>
                <a:effectLst>
                  <a:outerShdw blurRad="38100" dist="38100" dir="2700000" algn="tl">
                    <a:srgbClr val="000000">
                      <a:alpha val="43137"/>
                    </a:srgbClr>
                  </a:outerShdw>
                </a:effectLst>
                <a:latin typeface="Verdana" pitchFamily="34" charset="0"/>
              </a:rPr>
              <a:t>:</a:t>
            </a:r>
          </a:p>
          <a:p>
            <a:pPr lvl="0" fontAlgn="t">
              <a:buClr>
                <a:srgbClr val="0BD0D9"/>
              </a:buClr>
              <a:buFont typeface="Wingdings" pitchFamily="2" charset="2"/>
              <a:buChar char="Ø"/>
            </a:pPr>
            <a:r>
              <a:rPr lang="fr-FR" sz="1600" dirty="0">
                <a:solidFill>
                  <a:prstClr val="black"/>
                </a:solidFill>
                <a:latin typeface="Verdana" pitchFamily="34" charset="0"/>
              </a:rPr>
              <a:t>Examen, validation et signature du projet de mémoire en défense.</a:t>
            </a:r>
          </a:p>
          <a:p>
            <a:pPr lvl="0" fontAlgn="t">
              <a:buClr>
                <a:srgbClr val="0BD0D9"/>
              </a:buClr>
              <a:buFont typeface="Wingdings" pitchFamily="2" charset="2"/>
              <a:buChar char="Ø"/>
            </a:pPr>
            <a:r>
              <a:rPr lang="fr-FR" sz="1600" dirty="0">
                <a:solidFill>
                  <a:prstClr val="black"/>
                </a:solidFill>
                <a:latin typeface="Verdana" pitchFamily="34" charset="0"/>
              </a:rPr>
              <a:t>Envoi du projet de mémoire en défense sera transmis à l’avocat chargé de représenter l’Administration Fiscale.</a:t>
            </a:r>
          </a:p>
          <a:p>
            <a:pPr lvl="0" fontAlgn="t">
              <a:buClr>
                <a:srgbClr val="0BD0D9"/>
              </a:buClr>
              <a:buNone/>
            </a:pPr>
            <a:endParaRPr lang="fr-FR" sz="1600" dirty="0">
              <a:solidFill>
                <a:prstClr val="black"/>
              </a:solidFill>
              <a:latin typeface="Verdana" pitchFamily="34" charset="0"/>
            </a:endParaRPr>
          </a:p>
          <a:p>
            <a:pPr lvl="0" fontAlgn="t">
              <a:buClr>
                <a:srgbClr val="0BD0D9"/>
              </a:buClr>
              <a:buFont typeface="Arial" pitchFamily="34" charset="0"/>
              <a:buChar char="•"/>
            </a:pPr>
            <a:r>
              <a:rPr lang="fr-FR" sz="1600" b="1" u="sng" dirty="0">
                <a:solidFill>
                  <a:prstClr val="black"/>
                </a:solidFill>
                <a:latin typeface="Verdana" pitchFamily="34" charset="0"/>
              </a:rPr>
              <a:t>L’avocat</a:t>
            </a:r>
            <a:r>
              <a:rPr lang="fr-FR" sz="1600" dirty="0" smtClean="0">
                <a:solidFill>
                  <a:prstClr val="black"/>
                </a:solidFill>
                <a:latin typeface="Verdana" pitchFamily="34" charset="0"/>
              </a:rPr>
              <a:t>:</a:t>
            </a:r>
          </a:p>
          <a:p>
            <a:pPr marL="0" lvl="0" indent="0" fontAlgn="t">
              <a:buClr>
                <a:srgbClr val="0BD0D9"/>
              </a:buClr>
              <a:buNone/>
            </a:pPr>
            <a:endParaRPr lang="fr-FR" sz="1600" dirty="0">
              <a:solidFill>
                <a:prstClr val="black"/>
              </a:solidFill>
              <a:latin typeface="Verdana" pitchFamily="34" charset="0"/>
            </a:endParaRPr>
          </a:p>
          <a:p>
            <a:pPr lvl="0" fontAlgn="t">
              <a:buClr>
                <a:srgbClr val="0BD0D9"/>
              </a:buClr>
              <a:buFont typeface="Wingdings" pitchFamily="2" charset="2"/>
              <a:buChar char="Ø"/>
            </a:pPr>
            <a:r>
              <a:rPr lang="fr-FR" sz="1600" dirty="0">
                <a:solidFill>
                  <a:prstClr val="black"/>
                </a:solidFill>
                <a:latin typeface="Verdana" pitchFamily="34" charset="0"/>
              </a:rPr>
              <a:t>Dépôt du mémoire en défense au niveau du greffe du tribunal.</a:t>
            </a:r>
          </a:p>
          <a:p>
            <a:pPr lvl="0" fontAlgn="t">
              <a:buClr>
                <a:srgbClr val="0BD0D9"/>
              </a:buClr>
              <a:buFont typeface="Arial" pitchFamily="34" charset="0"/>
              <a:buChar char="•"/>
            </a:pPr>
            <a:r>
              <a:rPr lang="fr-FR" sz="1600" b="1" u="sng" dirty="0">
                <a:solidFill>
                  <a:prstClr val="black"/>
                </a:solidFill>
                <a:latin typeface="Verdana" pitchFamily="34" charset="0"/>
              </a:rPr>
              <a:t>Le greffe du tribunal</a:t>
            </a:r>
            <a:r>
              <a:rPr lang="fr-FR" sz="1600" b="1" u="sng" dirty="0" smtClean="0">
                <a:solidFill>
                  <a:prstClr val="black"/>
                </a:solidFill>
                <a:latin typeface="Verdana" pitchFamily="34" charset="0"/>
              </a:rPr>
              <a:t>:</a:t>
            </a:r>
          </a:p>
          <a:p>
            <a:pPr marL="0" lvl="0" indent="0" fontAlgn="t">
              <a:buClr>
                <a:srgbClr val="0BD0D9"/>
              </a:buClr>
              <a:buNone/>
            </a:pPr>
            <a:endParaRPr lang="fr-FR" sz="1600" b="1" u="sng" dirty="0">
              <a:solidFill>
                <a:prstClr val="black"/>
              </a:solidFill>
              <a:latin typeface="Verdana" pitchFamily="34" charset="0"/>
            </a:endParaRPr>
          </a:p>
          <a:p>
            <a:pPr lvl="0" fontAlgn="t">
              <a:buClr>
                <a:srgbClr val="0BD0D9"/>
              </a:buClr>
              <a:buFont typeface="Wingdings" pitchFamily="2" charset="2"/>
              <a:buChar char="Ø"/>
            </a:pPr>
            <a:r>
              <a:rPr lang="fr-FR" sz="1600" dirty="0">
                <a:solidFill>
                  <a:prstClr val="black"/>
                </a:solidFill>
                <a:latin typeface="Verdana" pitchFamily="34" charset="0"/>
              </a:rPr>
              <a:t>Signification du mémoire en défense à la partie adverse.</a:t>
            </a:r>
          </a:p>
          <a:p>
            <a:pPr lvl="0" fontAlgn="t">
              <a:buClr>
                <a:srgbClr val="0BD0D9"/>
              </a:buClr>
              <a:buFont typeface="Wingdings" pitchFamily="2" charset="2"/>
              <a:buChar char="Ø"/>
            </a:pPr>
            <a:r>
              <a:rPr lang="fr-FR" sz="1600" dirty="0">
                <a:solidFill>
                  <a:prstClr val="black"/>
                </a:solidFill>
                <a:latin typeface="Verdana" pitchFamily="34" charset="0"/>
              </a:rPr>
              <a:t>L’échange des mémoires et des pièces produites et leur notification à chacune des parties. </a:t>
            </a:r>
            <a:endParaRPr lang="fr-FR" sz="1600" b="1" u="sng" dirty="0">
              <a:solidFill>
                <a:prstClr val="black"/>
              </a:solidFill>
              <a:latin typeface="Verdana" pitchFamily="34" charset="0"/>
            </a:endParaRPr>
          </a:p>
          <a:p>
            <a:pPr lvl="0" fontAlgn="t">
              <a:buClr>
                <a:srgbClr val="0BD0D9"/>
              </a:buClr>
              <a:buNone/>
            </a:pPr>
            <a:endParaRPr lang="fr-FR" sz="1600" dirty="0">
              <a:solidFill>
                <a:prstClr val="black"/>
              </a:solidFill>
              <a:latin typeface="Verdana" pitchFamily="34" charset="0"/>
            </a:endParaRPr>
          </a:p>
          <a:p>
            <a:endParaRPr lang="fr-FR" sz="1600" dirty="0"/>
          </a:p>
        </p:txBody>
      </p:sp>
      <p:sp>
        <p:nvSpPr>
          <p:cNvPr id="4" name="Date Placeholder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Slide Number Placeholder 4"/>
          <p:cNvSpPr>
            <a:spLocks noGrp="1"/>
          </p:cNvSpPr>
          <p:nvPr>
            <p:ph type="sldNum" sz="quarter" idx="12"/>
          </p:nvPr>
        </p:nvSpPr>
        <p:spPr/>
        <p:txBody>
          <a:bodyPr/>
          <a:lstStyle/>
          <a:p>
            <a:fld id="{B1104218-74AD-4F5C-AD17-BA766DAB3E20}" type="slidenum">
              <a:rPr lang="fr-FR" smtClean="0"/>
              <a:pPr/>
              <a:t>10</a:t>
            </a:fld>
            <a:endParaRPr lang="fr-FR"/>
          </a:p>
        </p:txBody>
      </p:sp>
    </p:spTree>
    <p:extLst>
      <p:ext uri="{BB962C8B-B14F-4D97-AF65-F5344CB8AC3E}">
        <p14:creationId xmlns:p14="http://schemas.microsoft.com/office/powerpoint/2010/main" val="1927003940"/>
      </p:ext>
    </p:extLst>
  </p:cSld>
  <p:clrMapOvr>
    <a:masterClrMapping/>
  </p:clrMapOvr>
  <p:transition>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11</a:t>
            </a:fld>
            <a:endParaRPr lang="fr-FR"/>
          </a:p>
        </p:txBody>
      </p:sp>
      <p:sp>
        <p:nvSpPr>
          <p:cNvPr id="6" name="Espace réservé du contenu 2"/>
          <p:cNvSpPr>
            <a:spLocks noGrp="1"/>
          </p:cNvSpPr>
          <p:nvPr>
            <p:ph idx="1"/>
          </p:nvPr>
        </p:nvSpPr>
        <p:spPr>
          <a:xfrm>
            <a:off x="457200" y="1000108"/>
            <a:ext cx="8229600" cy="5324492"/>
          </a:xfrm>
        </p:spPr>
        <p:txBody>
          <a:bodyPr>
            <a:normAutofit/>
          </a:bodyPr>
          <a:lstStyle/>
          <a:p>
            <a:pPr fontAlgn="t">
              <a:buFont typeface="Wingdings" pitchFamily="2" charset="2"/>
              <a:buChar char="§"/>
            </a:pPr>
            <a:r>
              <a:rPr lang="fr-FR" sz="1600" b="1" u="sng" dirty="0" smtClean="0">
                <a:solidFill>
                  <a:schemeClr val="bg2">
                    <a:lumMod val="50000"/>
                  </a:schemeClr>
                </a:solidFill>
                <a:latin typeface="Verdana" pitchFamily="34" charset="0"/>
              </a:rPr>
              <a:t>Au niveau de la DIW- (CDI ET CPI non encore opérationnels):</a:t>
            </a:r>
          </a:p>
          <a:p>
            <a:pPr fontAlgn="t">
              <a:buNone/>
            </a:pPr>
            <a:endParaRPr lang="fr-FR" sz="1600" b="1" u="sng" dirty="0" smtClean="0">
              <a:solidFill>
                <a:schemeClr val="bg2">
                  <a:lumMod val="50000"/>
                </a:schemeClr>
              </a:solidFill>
              <a:latin typeface="Verdana" pitchFamily="34" charset="0"/>
            </a:endParaRPr>
          </a:p>
          <a:p>
            <a:pPr fontAlgn="t">
              <a:buFont typeface="Arial" pitchFamily="34" charset="0"/>
              <a:buChar char="•"/>
            </a:pPr>
            <a:r>
              <a:rPr lang="fr-FR" sz="1600" b="1" u="sng" dirty="0" smtClean="0">
                <a:latin typeface="Verdana" pitchFamily="34" charset="0"/>
              </a:rPr>
              <a:t>La DIW:</a:t>
            </a:r>
          </a:p>
          <a:p>
            <a:pPr marL="0" indent="0" fontAlgn="t">
              <a:buNone/>
            </a:pPr>
            <a:endParaRPr lang="fr-FR" sz="1600" b="1" u="sng" dirty="0" smtClean="0">
              <a:latin typeface="Verdana" pitchFamily="34" charset="0"/>
            </a:endParaRPr>
          </a:p>
          <a:p>
            <a:pPr fontAlgn="t">
              <a:buFont typeface="Wingdings" pitchFamily="2" charset="2"/>
              <a:buChar char="Ø"/>
            </a:pPr>
            <a:r>
              <a:rPr lang="fr-FR" sz="1600" dirty="0" smtClean="0">
                <a:latin typeface="Verdana" pitchFamily="34" charset="0"/>
              </a:rPr>
              <a:t>Retrait du dossier au niveau du greffe du Tribunal.</a:t>
            </a:r>
          </a:p>
          <a:p>
            <a:pPr fontAlgn="t">
              <a:buFont typeface="Wingdings" pitchFamily="2" charset="2"/>
              <a:buChar char="Ø"/>
            </a:pPr>
            <a:r>
              <a:rPr lang="fr-FR" sz="1600" dirty="0" smtClean="0">
                <a:latin typeface="Verdana" pitchFamily="34" charset="0"/>
              </a:rPr>
              <a:t>Transmission du dossier, de la requête introductive d’instance et de la citation à comparaitre à la  S/D du contentieux- Bureau du contentieux judiciaire.</a:t>
            </a:r>
          </a:p>
          <a:p>
            <a:pPr fontAlgn="t">
              <a:buNone/>
            </a:pPr>
            <a:endParaRPr lang="fr-FR" sz="1600" u="sng" dirty="0" smtClean="0">
              <a:solidFill>
                <a:schemeClr val="bg2">
                  <a:lumMod val="50000"/>
                </a:schemeClr>
              </a:solidFill>
              <a:latin typeface="Verdana" pitchFamily="34" charset="0"/>
            </a:endParaRPr>
          </a:p>
          <a:p>
            <a:pPr fontAlgn="t"/>
            <a:r>
              <a:rPr lang="fr-FR" sz="1600" b="1" u="sng" dirty="0" smtClean="0">
                <a:latin typeface="Verdana" pitchFamily="34" charset="0"/>
              </a:rPr>
              <a:t>La S/D du contentieux-Bureau du contentieux judiciaire:</a:t>
            </a:r>
          </a:p>
          <a:p>
            <a:pPr fontAlgn="t">
              <a:buFont typeface="Wingdings" pitchFamily="2" charset="2"/>
              <a:buChar char="Ø"/>
            </a:pPr>
            <a:r>
              <a:rPr lang="fr-FR" sz="1600" dirty="0" smtClean="0">
                <a:latin typeface="Verdana" pitchFamily="34" charset="0"/>
              </a:rPr>
              <a:t>Enregistrement  de la requête introductive d’instance.</a:t>
            </a:r>
          </a:p>
          <a:p>
            <a:pPr fontAlgn="t">
              <a:buFont typeface="Wingdings" pitchFamily="2" charset="2"/>
              <a:buChar char="Ø"/>
            </a:pPr>
            <a:r>
              <a:rPr lang="fr-FR" sz="1600" dirty="0" smtClean="0">
                <a:latin typeface="Verdana" pitchFamily="34" charset="0"/>
              </a:rPr>
              <a:t>Montage du dossier . </a:t>
            </a:r>
          </a:p>
          <a:p>
            <a:pPr fontAlgn="t">
              <a:buFont typeface="Wingdings" pitchFamily="2" charset="2"/>
              <a:buChar char="Ø"/>
            </a:pPr>
            <a:r>
              <a:rPr lang="fr-FR" sz="1600" dirty="0" smtClean="0">
                <a:latin typeface="Verdana" pitchFamily="34" charset="0"/>
              </a:rPr>
              <a:t>Examen en la forme et en la fond de la requête introductive d’instance.</a:t>
            </a:r>
          </a:p>
          <a:p>
            <a:pPr fontAlgn="t">
              <a:buFont typeface="Wingdings" pitchFamily="2" charset="2"/>
              <a:buChar char="Ø"/>
            </a:pPr>
            <a:r>
              <a:rPr lang="fr-FR" sz="1600" dirty="0" smtClean="0">
                <a:latin typeface="Verdana" pitchFamily="34" charset="0"/>
              </a:rPr>
              <a:t>Demande de précisions  au receveur des impôts.</a:t>
            </a:r>
          </a:p>
          <a:p>
            <a:pPr fontAlgn="t">
              <a:buFont typeface="Wingdings" pitchFamily="2" charset="2"/>
              <a:buChar char="Ø"/>
            </a:pPr>
            <a:r>
              <a:rPr lang="fr-FR" sz="1600" dirty="0" smtClean="0">
                <a:latin typeface="Verdana" pitchFamily="34" charset="0"/>
              </a:rPr>
              <a:t>Rédaction du projet de mémoire en défense et sa transmission au DIW.</a:t>
            </a:r>
          </a:p>
          <a:p>
            <a:pPr fontAlgn="t">
              <a:buNone/>
            </a:pPr>
            <a:endParaRPr lang="fr-FR" sz="1600" dirty="0" smtClean="0">
              <a:latin typeface="Verdana" pitchFamily="34" charset="0"/>
            </a:endParaRPr>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12</a:t>
            </a:fld>
            <a:endParaRPr lang="fr-FR"/>
          </a:p>
        </p:txBody>
      </p:sp>
      <p:sp>
        <p:nvSpPr>
          <p:cNvPr id="6" name="Espace réservé du contenu 2"/>
          <p:cNvSpPr>
            <a:spLocks noGrp="1"/>
          </p:cNvSpPr>
          <p:nvPr>
            <p:ph idx="1"/>
          </p:nvPr>
        </p:nvSpPr>
        <p:spPr>
          <a:xfrm>
            <a:off x="457200" y="928670"/>
            <a:ext cx="8229600" cy="5395930"/>
          </a:xfrm>
        </p:spPr>
        <p:txBody>
          <a:bodyPr>
            <a:normAutofit/>
          </a:bodyPr>
          <a:lstStyle/>
          <a:p>
            <a:pPr fontAlgn="t">
              <a:buFont typeface="Arial" pitchFamily="34" charset="0"/>
              <a:buChar char="•"/>
            </a:pPr>
            <a:r>
              <a:rPr lang="fr-FR" sz="1600" b="1" u="sng" dirty="0">
                <a:latin typeface="Verdana" pitchFamily="34" charset="0"/>
              </a:rPr>
              <a:t>LE DIW</a:t>
            </a:r>
            <a:r>
              <a:rPr lang="fr-FR" sz="1600" dirty="0" smtClean="0">
                <a:latin typeface="Verdana" pitchFamily="34" charset="0"/>
              </a:rPr>
              <a:t>:</a:t>
            </a:r>
          </a:p>
          <a:p>
            <a:pPr marL="0" indent="0" fontAlgn="t">
              <a:buNone/>
            </a:pPr>
            <a:endParaRPr lang="fr-FR" sz="1600" dirty="0">
              <a:latin typeface="Verdana" pitchFamily="34" charset="0"/>
            </a:endParaRPr>
          </a:p>
          <a:p>
            <a:pPr fontAlgn="t">
              <a:buFont typeface="Wingdings" pitchFamily="2" charset="2"/>
              <a:buChar char="Ø"/>
            </a:pPr>
            <a:r>
              <a:rPr lang="fr-FR" sz="1600" dirty="0">
                <a:latin typeface="Verdana" pitchFamily="34" charset="0"/>
              </a:rPr>
              <a:t>Examen et signature du projet de mémoire en défense .</a:t>
            </a:r>
          </a:p>
          <a:p>
            <a:pPr fontAlgn="t">
              <a:buFont typeface="Wingdings" pitchFamily="2" charset="2"/>
              <a:buChar char="Ø"/>
            </a:pPr>
            <a:r>
              <a:rPr lang="fr-FR" sz="1600" dirty="0">
                <a:latin typeface="Verdana" pitchFamily="34" charset="0"/>
              </a:rPr>
              <a:t>Envoi du projet de mémoire en défense à l’avocat (formalité non obligatoire</a:t>
            </a:r>
            <a:r>
              <a:rPr lang="fr-FR" sz="1600" dirty="0" smtClean="0">
                <a:latin typeface="Verdana" pitchFamily="34" charset="0"/>
              </a:rPr>
              <a:t>).</a:t>
            </a:r>
          </a:p>
          <a:p>
            <a:pPr marL="0" indent="0" fontAlgn="t">
              <a:buNone/>
            </a:pPr>
            <a:endParaRPr lang="fr-FR" sz="1600" dirty="0">
              <a:latin typeface="Verdana" pitchFamily="34" charset="0"/>
            </a:endParaRPr>
          </a:p>
          <a:p>
            <a:pPr fontAlgn="t">
              <a:buFont typeface="Arial" pitchFamily="34" charset="0"/>
              <a:buChar char="•"/>
            </a:pPr>
            <a:r>
              <a:rPr lang="fr-FR" sz="1600" b="1" u="sng" dirty="0">
                <a:latin typeface="Verdana" pitchFamily="34" charset="0"/>
              </a:rPr>
              <a:t>L’avocat</a:t>
            </a:r>
            <a:r>
              <a:rPr lang="fr-FR" sz="1600" dirty="0" smtClean="0">
                <a:latin typeface="Verdana" pitchFamily="34" charset="0"/>
              </a:rPr>
              <a:t>:</a:t>
            </a:r>
          </a:p>
          <a:p>
            <a:pPr marL="0" indent="0" fontAlgn="t">
              <a:buNone/>
            </a:pPr>
            <a:endParaRPr lang="fr-FR" sz="1600" dirty="0">
              <a:latin typeface="Verdana" pitchFamily="34" charset="0"/>
            </a:endParaRPr>
          </a:p>
          <a:p>
            <a:pPr fontAlgn="t">
              <a:buFont typeface="Wingdings" pitchFamily="2" charset="2"/>
              <a:buChar char="Ø"/>
            </a:pPr>
            <a:r>
              <a:rPr lang="fr-FR" sz="1600" dirty="0">
                <a:latin typeface="Verdana" pitchFamily="34" charset="0"/>
              </a:rPr>
              <a:t>Dépôt du mémoire en défense au niveau du greffe du tribunal</a:t>
            </a:r>
            <a:r>
              <a:rPr lang="fr-FR" sz="1600" dirty="0" smtClean="0">
                <a:latin typeface="Verdana" pitchFamily="34" charset="0"/>
              </a:rPr>
              <a:t>.</a:t>
            </a:r>
          </a:p>
          <a:p>
            <a:pPr marL="0" indent="0" fontAlgn="t">
              <a:buNone/>
            </a:pPr>
            <a:endParaRPr lang="fr-FR" sz="1600" dirty="0">
              <a:latin typeface="Verdana" pitchFamily="34" charset="0"/>
            </a:endParaRPr>
          </a:p>
          <a:p>
            <a:pPr fontAlgn="t">
              <a:buFont typeface="Arial" pitchFamily="34" charset="0"/>
              <a:buChar char="•"/>
            </a:pPr>
            <a:r>
              <a:rPr lang="fr-FR" sz="1600" b="1" u="sng" dirty="0">
                <a:latin typeface="Verdana" pitchFamily="34" charset="0"/>
              </a:rPr>
              <a:t>Le greffe du tribunal</a:t>
            </a:r>
            <a:r>
              <a:rPr lang="fr-FR" sz="1600" b="1" u="sng" dirty="0" smtClean="0">
                <a:latin typeface="Verdana" pitchFamily="34" charset="0"/>
              </a:rPr>
              <a:t>:</a:t>
            </a:r>
          </a:p>
          <a:p>
            <a:pPr marL="0" indent="0" fontAlgn="t">
              <a:buNone/>
            </a:pPr>
            <a:endParaRPr lang="fr-FR" sz="1600" b="1" u="sng" dirty="0">
              <a:latin typeface="Verdana" pitchFamily="34" charset="0"/>
            </a:endParaRPr>
          </a:p>
          <a:p>
            <a:pPr fontAlgn="t">
              <a:buFont typeface="Wingdings" pitchFamily="2" charset="2"/>
              <a:buChar char="Ø"/>
            </a:pPr>
            <a:r>
              <a:rPr lang="fr-FR" sz="1600" dirty="0">
                <a:latin typeface="Verdana" pitchFamily="34" charset="0"/>
              </a:rPr>
              <a:t>Signification du mémoire en défense à la partie adverse.</a:t>
            </a:r>
          </a:p>
          <a:p>
            <a:pPr fontAlgn="t">
              <a:buFont typeface="Wingdings" pitchFamily="2" charset="2"/>
              <a:buChar char="Ø"/>
            </a:pPr>
            <a:r>
              <a:rPr lang="fr-FR" sz="1600" dirty="0">
                <a:latin typeface="Verdana" pitchFamily="34" charset="0"/>
              </a:rPr>
              <a:t>L’échange des mémoires et des pièces produites et leur notification à chacune des parties. </a:t>
            </a:r>
            <a:endParaRPr lang="fr-FR" sz="1600" b="1" u="sng" dirty="0">
              <a:latin typeface="Verdana" pitchFamily="34" charset="0"/>
            </a:endParaRPr>
          </a:p>
          <a:p>
            <a:pPr fontAlgn="t">
              <a:buFont typeface="Arial" pitchFamily="34" charset="0"/>
              <a:buChar char="•"/>
            </a:pPr>
            <a:endParaRPr lang="fr-FR" sz="1600" b="1" u="sng" dirty="0">
              <a:latin typeface="Verdana" pitchFamily="34" charset="0"/>
            </a:endParaRPr>
          </a:p>
          <a:p>
            <a:pPr fontAlgn="t">
              <a:buFont typeface="Wingdings" pitchFamily="2" charset="2"/>
              <a:buChar char="Ø"/>
            </a:pPr>
            <a:endParaRPr lang="fr-FR" sz="1600" dirty="0">
              <a:latin typeface="Verdana" pitchFamily="34" charset="0"/>
            </a:endParaRPr>
          </a:p>
          <a:p>
            <a:pPr>
              <a:buNone/>
            </a:pPr>
            <a:endParaRPr lang="fr-FR" sz="1600" dirty="0">
              <a:latin typeface="Verdana" pitchFamily="34" charset="0"/>
            </a:endParaRPr>
          </a:p>
        </p:txBody>
      </p:sp>
    </p:spTree>
  </p:cSld>
  <p:clrMapOvr>
    <a:masterClrMapping/>
  </p:clrMapOvr>
  <p:transition>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343872"/>
          </a:xfrm>
        </p:spPr>
        <p:txBody>
          <a:bodyPr>
            <a:normAutofit fontScale="92500" lnSpcReduction="20000"/>
          </a:bodyPr>
          <a:lstStyle/>
          <a:p>
            <a:pPr marL="0" lvl="0" indent="0">
              <a:buClr>
                <a:srgbClr val="0BD0D9"/>
              </a:buClr>
              <a:buNone/>
            </a:pPr>
            <a:endParaRPr lang="fr-FR" sz="1500" b="1" u="sng" dirty="0">
              <a:solidFill>
                <a:srgbClr val="04617B">
                  <a:lumMod val="75000"/>
                </a:srgbClr>
              </a:solidFill>
              <a:latin typeface="Verdana" pitchFamily="34" charset="0"/>
            </a:endParaRPr>
          </a:p>
          <a:p>
            <a:pPr marL="0" lvl="0" indent="0">
              <a:buClr>
                <a:srgbClr val="0BD0D9"/>
              </a:buClr>
              <a:buNone/>
            </a:pPr>
            <a:r>
              <a:rPr lang="fr-FR" sz="1500" b="1" dirty="0" smtClean="0">
                <a:solidFill>
                  <a:srgbClr val="04617B">
                    <a:lumMod val="75000"/>
                  </a:srgbClr>
                </a:solidFill>
                <a:latin typeface="Verdana" pitchFamily="34" charset="0"/>
              </a:rPr>
              <a:t>1.3. </a:t>
            </a:r>
            <a:r>
              <a:rPr lang="fr-FR" sz="1700" b="1" u="sng" dirty="0" smtClean="0">
                <a:solidFill>
                  <a:srgbClr val="04617B">
                    <a:lumMod val="75000"/>
                  </a:srgbClr>
                </a:solidFill>
                <a:latin typeface="Verdana" pitchFamily="34" charset="0"/>
              </a:rPr>
              <a:t>PRONONCIATION </a:t>
            </a:r>
            <a:r>
              <a:rPr lang="fr-FR" sz="1700" b="1" u="sng" dirty="0">
                <a:solidFill>
                  <a:srgbClr val="04617B">
                    <a:lumMod val="75000"/>
                  </a:srgbClr>
                </a:solidFill>
                <a:latin typeface="Verdana" pitchFamily="34" charset="0"/>
              </a:rPr>
              <a:t>DU JUGEMENT:</a:t>
            </a:r>
          </a:p>
          <a:p>
            <a:pPr lvl="0">
              <a:buClr>
                <a:srgbClr val="0BD0D9"/>
              </a:buClr>
              <a:buNone/>
            </a:pPr>
            <a:endParaRPr lang="fr-FR" sz="1700" b="1" u="sng" dirty="0">
              <a:solidFill>
                <a:prstClr val="black"/>
              </a:solidFill>
              <a:latin typeface="Verdana" pitchFamily="34" charset="0"/>
            </a:endParaRPr>
          </a:p>
          <a:p>
            <a:pPr lvl="0">
              <a:buClr>
                <a:srgbClr val="0BD0D9"/>
              </a:buClr>
            </a:pPr>
            <a:r>
              <a:rPr lang="fr-FR" sz="1700" b="1" u="sng" dirty="0">
                <a:solidFill>
                  <a:prstClr val="black"/>
                </a:solidFill>
                <a:latin typeface="Verdana" pitchFamily="34" charset="0"/>
              </a:rPr>
              <a:t>Le juge Administratif:</a:t>
            </a:r>
          </a:p>
          <a:p>
            <a:pPr lvl="0">
              <a:buClr>
                <a:srgbClr val="0BD0D9"/>
              </a:buClr>
              <a:buFont typeface="Wingdings" pitchFamily="2" charset="2"/>
              <a:buChar char="Ø"/>
            </a:pPr>
            <a:r>
              <a:rPr lang="fr-FR" sz="1700" dirty="0">
                <a:solidFill>
                  <a:prstClr val="black"/>
                </a:solidFill>
                <a:latin typeface="Verdana" pitchFamily="34" charset="0"/>
              </a:rPr>
              <a:t>prononciation de la décision après la clôture du procès</a:t>
            </a:r>
            <a:r>
              <a:rPr lang="fr-FR" sz="1700" dirty="0" smtClean="0">
                <a:solidFill>
                  <a:prstClr val="black"/>
                </a:solidFill>
                <a:latin typeface="Verdana" pitchFamily="34" charset="0"/>
              </a:rPr>
              <a:t>.</a:t>
            </a:r>
          </a:p>
          <a:p>
            <a:pPr marL="0" lvl="0" indent="0">
              <a:buClr>
                <a:srgbClr val="0BD0D9"/>
              </a:buClr>
              <a:buNone/>
            </a:pPr>
            <a:endParaRPr lang="fr-FR" sz="1700" dirty="0">
              <a:solidFill>
                <a:prstClr val="black"/>
              </a:solidFill>
              <a:latin typeface="Verdana" pitchFamily="34" charset="0"/>
            </a:endParaRPr>
          </a:p>
          <a:p>
            <a:pPr lvl="0">
              <a:buClr>
                <a:srgbClr val="0BD0D9"/>
              </a:buClr>
            </a:pPr>
            <a:r>
              <a:rPr lang="fr-FR" sz="1700" b="1" u="sng" dirty="0">
                <a:solidFill>
                  <a:prstClr val="black"/>
                </a:solidFill>
                <a:latin typeface="Verdana" pitchFamily="34" charset="0"/>
              </a:rPr>
              <a:t>L’huissier de justice</a:t>
            </a:r>
            <a:r>
              <a:rPr lang="fr-FR" sz="1700" dirty="0">
                <a:solidFill>
                  <a:prstClr val="black"/>
                </a:solidFill>
                <a:latin typeface="Verdana" pitchFamily="34" charset="0"/>
              </a:rPr>
              <a:t>:</a:t>
            </a:r>
          </a:p>
          <a:p>
            <a:pPr lvl="0">
              <a:buClr>
                <a:srgbClr val="0BD0D9"/>
              </a:buClr>
              <a:buFont typeface="Wingdings" pitchFamily="2" charset="2"/>
              <a:buChar char="Ø"/>
            </a:pPr>
            <a:r>
              <a:rPr lang="fr-FR" sz="1700" dirty="0">
                <a:solidFill>
                  <a:prstClr val="black"/>
                </a:solidFill>
                <a:latin typeface="Verdana" pitchFamily="34" charset="0"/>
              </a:rPr>
              <a:t>Signification aux parties concernées du jugement prononcé par voie d’huissier.</a:t>
            </a:r>
          </a:p>
          <a:p>
            <a:pPr lvl="0">
              <a:buClr>
                <a:srgbClr val="0BD0D9"/>
              </a:buClr>
              <a:buNone/>
            </a:pPr>
            <a:endParaRPr lang="fr-FR" sz="1700" dirty="0">
              <a:solidFill>
                <a:prstClr val="black"/>
              </a:solidFill>
              <a:latin typeface="Verdana" pitchFamily="34" charset="0"/>
            </a:endParaRPr>
          </a:p>
          <a:p>
            <a:pPr lvl="0">
              <a:buClr>
                <a:srgbClr val="0BD0D9"/>
              </a:buClr>
            </a:pPr>
            <a:r>
              <a:rPr lang="fr-FR" sz="1700" b="1" u="sng" dirty="0">
                <a:solidFill>
                  <a:prstClr val="black"/>
                </a:solidFill>
                <a:latin typeface="Verdana" pitchFamily="34" charset="0"/>
              </a:rPr>
              <a:t>La S/D du contentieux- Bureau du contentieux judiciaire:</a:t>
            </a:r>
          </a:p>
          <a:p>
            <a:pPr lvl="0">
              <a:buClr>
                <a:srgbClr val="0BD0D9"/>
              </a:buClr>
              <a:buFont typeface="Wingdings" pitchFamily="2" charset="2"/>
              <a:buChar char="Ø"/>
            </a:pPr>
            <a:r>
              <a:rPr lang="fr-FR" sz="1700" dirty="0">
                <a:solidFill>
                  <a:prstClr val="black"/>
                </a:solidFill>
                <a:latin typeface="Verdana" pitchFamily="34" charset="0"/>
              </a:rPr>
              <a:t>Notification de la décision prononcée au receveur des impôts pour exécution.</a:t>
            </a:r>
          </a:p>
          <a:p>
            <a:pPr lvl="0">
              <a:buClr>
                <a:srgbClr val="0BD0D9"/>
              </a:buClr>
              <a:buNone/>
            </a:pPr>
            <a:endParaRPr lang="fr-FR" sz="1700" b="1" u="sng" dirty="0">
              <a:solidFill>
                <a:prstClr val="black"/>
              </a:solidFill>
              <a:latin typeface="Verdana" pitchFamily="34" charset="0"/>
            </a:endParaRPr>
          </a:p>
          <a:p>
            <a:pPr lvl="0">
              <a:buClr>
                <a:srgbClr val="0BD0D9"/>
              </a:buClr>
            </a:pPr>
            <a:r>
              <a:rPr lang="fr-FR" sz="1700" b="1" u="sng" dirty="0">
                <a:solidFill>
                  <a:prstClr val="black"/>
                </a:solidFill>
                <a:latin typeface="Verdana" pitchFamily="34" charset="0"/>
              </a:rPr>
              <a:t>Le receveur des impôts:</a:t>
            </a:r>
          </a:p>
          <a:p>
            <a:pPr lvl="0">
              <a:buClr>
                <a:srgbClr val="0BD0D9"/>
              </a:buClr>
              <a:buFont typeface="Wingdings" pitchFamily="2" charset="2"/>
              <a:buChar char="Ø"/>
            </a:pPr>
            <a:r>
              <a:rPr lang="fr-FR" sz="1700" dirty="0">
                <a:solidFill>
                  <a:prstClr val="black"/>
                </a:solidFill>
                <a:latin typeface="Verdana" pitchFamily="34" charset="0"/>
              </a:rPr>
              <a:t>Exécution de la décision de justice. Deux cas de figure peuvent se présenter :</a:t>
            </a:r>
          </a:p>
          <a:p>
            <a:pPr lvl="0">
              <a:buClr>
                <a:srgbClr val="0BD0D9"/>
              </a:buClr>
              <a:buNone/>
            </a:pPr>
            <a:endParaRPr lang="fr-FR" sz="1700" dirty="0">
              <a:solidFill>
                <a:prstClr val="black"/>
              </a:solidFill>
              <a:latin typeface="Verdana" pitchFamily="34" charset="0"/>
            </a:endParaRPr>
          </a:p>
          <a:p>
            <a:pPr lvl="0">
              <a:buClr>
                <a:srgbClr val="0BD0D9"/>
              </a:buClr>
              <a:buFont typeface="Wingdings" pitchFamily="2" charset="2"/>
              <a:buChar char="ü"/>
            </a:pPr>
            <a:r>
              <a:rPr lang="fr-FR" sz="1700" u="sng" dirty="0">
                <a:solidFill>
                  <a:prstClr val="black"/>
                </a:solidFill>
                <a:latin typeface="Verdana" pitchFamily="34" charset="0"/>
              </a:rPr>
              <a:t>Décision en faveur du contribuable</a:t>
            </a:r>
            <a:r>
              <a:rPr lang="fr-FR" sz="1700" dirty="0">
                <a:solidFill>
                  <a:prstClr val="black"/>
                </a:solidFill>
                <a:latin typeface="Verdana" pitchFamily="34" charset="0"/>
              </a:rPr>
              <a:t> : annulation de l’acte de poursuites avec éventuellement  restitution des montants déjà recouvrés. </a:t>
            </a:r>
          </a:p>
          <a:p>
            <a:pPr lvl="0">
              <a:buClr>
                <a:srgbClr val="0BD0D9"/>
              </a:buClr>
              <a:buFont typeface="Wingdings" pitchFamily="2" charset="2"/>
              <a:buChar char="ü"/>
            </a:pPr>
            <a:r>
              <a:rPr lang="fr-FR" sz="1700" u="sng" dirty="0">
                <a:solidFill>
                  <a:prstClr val="black"/>
                </a:solidFill>
                <a:latin typeface="Verdana" pitchFamily="34" charset="0"/>
              </a:rPr>
              <a:t>Décision en faveur de l’administration fiscale </a:t>
            </a:r>
            <a:r>
              <a:rPr lang="fr-FR" sz="1700" dirty="0">
                <a:solidFill>
                  <a:prstClr val="black"/>
                </a:solidFill>
                <a:latin typeface="Verdana" pitchFamily="34" charset="0"/>
              </a:rPr>
              <a:t>: poursuite du recouvrement forcé de la créance fiscale.</a:t>
            </a:r>
            <a:endParaRPr lang="fr-FR" sz="1700" b="1" u="sng" dirty="0">
              <a:solidFill>
                <a:prstClr val="black"/>
              </a:solidFill>
              <a:latin typeface="Verdana" pitchFamily="34" charset="0"/>
            </a:endParaRPr>
          </a:p>
          <a:p>
            <a:endParaRPr lang="fr-FR" dirty="0"/>
          </a:p>
        </p:txBody>
      </p:sp>
      <p:sp>
        <p:nvSpPr>
          <p:cNvPr id="4" name="Date Placeholder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Slide Number Placeholder 4"/>
          <p:cNvSpPr>
            <a:spLocks noGrp="1"/>
          </p:cNvSpPr>
          <p:nvPr>
            <p:ph type="sldNum" sz="quarter" idx="12"/>
          </p:nvPr>
        </p:nvSpPr>
        <p:spPr/>
        <p:txBody>
          <a:bodyPr/>
          <a:lstStyle/>
          <a:p>
            <a:fld id="{B1104218-74AD-4F5C-AD17-BA766DAB3E20}" type="slidenum">
              <a:rPr lang="fr-FR" smtClean="0"/>
              <a:pPr/>
              <a:t>13</a:t>
            </a:fld>
            <a:endParaRPr lang="fr-FR"/>
          </a:p>
        </p:txBody>
      </p:sp>
    </p:spTree>
    <p:extLst>
      <p:ext uri="{BB962C8B-B14F-4D97-AF65-F5344CB8AC3E}">
        <p14:creationId xmlns:p14="http://schemas.microsoft.com/office/powerpoint/2010/main" val="530630474"/>
      </p:ext>
    </p:extLst>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642918"/>
            <a:ext cx="8043890" cy="1204170"/>
          </a:xfrm>
        </p:spPr>
        <p:txBody>
          <a:bodyPr>
            <a:normAutofit/>
          </a:bodyPr>
          <a:lstStyle/>
          <a:p>
            <a:pPr lvl="0"/>
            <a:r>
              <a:rPr lang="fr-FR" sz="1800" b="1" dirty="0" smtClean="0">
                <a:latin typeface="Verdana" pitchFamily="34" charset="0"/>
              </a:rPr>
              <a:t>2. </a:t>
            </a:r>
            <a:r>
              <a:rPr lang="fr-FR" sz="1800" b="1" u="sng" dirty="0" smtClean="0">
                <a:latin typeface="Verdana" pitchFamily="34" charset="0"/>
              </a:rPr>
              <a:t>RECOURS DEVANT LE CONSEIL D’ETAT:</a:t>
            </a:r>
            <a:r>
              <a:rPr lang="fr-FR" sz="5400" dirty="0" smtClean="0">
                <a:latin typeface="Verdana" pitchFamily="34" charset="0"/>
              </a:rPr>
              <a:t/>
            </a:r>
            <a:br>
              <a:rPr lang="fr-FR" sz="5400" dirty="0" smtClean="0">
                <a:latin typeface="Verdana" pitchFamily="34" charset="0"/>
              </a:rPr>
            </a:br>
            <a:endParaRPr lang="fr-FR" dirty="0"/>
          </a:p>
        </p:txBody>
      </p:sp>
      <p:sp>
        <p:nvSpPr>
          <p:cNvPr id="3" name="Espace réservé du contenu 2"/>
          <p:cNvSpPr>
            <a:spLocks noGrp="1"/>
          </p:cNvSpPr>
          <p:nvPr>
            <p:ph idx="1"/>
          </p:nvPr>
        </p:nvSpPr>
        <p:spPr>
          <a:xfrm>
            <a:off x="457200" y="1357298"/>
            <a:ext cx="8229600" cy="4967302"/>
          </a:xfrm>
        </p:spPr>
        <p:txBody>
          <a:bodyPr>
            <a:normAutofit/>
          </a:bodyPr>
          <a:lstStyle/>
          <a:p>
            <a:pPr marL="0" lvl="0" indent="0" fontAlgn="t">
              <a:buNone/>
              <a:defRPr/>
            </a:pPr>
            <a:r>
              <a:rPr lang="fr-FR" sz="1600" b="1" dirty="0" smtClean="0">
                <a:solidFill>
                  <a:schemeClr val="tx2"/>
                </a:solidFill>
                <a:latin typeface="Verdana" pitchFamily="34" charset="0"/>
              </a:rPr>
              <a:t>2.1.</a:t>
            </a:r>
            <a:r>
              <a:rPr lang="fr-FR" sz="1600" b="1" u="sng" dirty="0" smtClean="0">
                <a:solidFill>
                  <a:schemeClr val="tx2"/>
                </a:solidFill>
                <a:latin typeface="Verdana" pitchFamily="34" charset="0"/>
              </a:rPr>
              <a:t>Introduction de la requête d’appel:</a:t>
            </a:r>
          </a:p>
          <a:p>
            <a:pPr lvl="0" fontAlgn="t">
              <a:buNone/>
              <a:defRPr/>
            </a:pPr>
            <a:endParaRPr lang="fr-FR" sz="1600" dirty="0" smtClean="0">
              <a:latin typeface="Verdana" pitchFamily="34" charset="0"/>
            </a:endParaRPr>
          </a:p>
          <a:p>
            <a:pPr marL="93663" lvl="0" indent="0" fontAlgn="t">
              <a:buNone/>
              <a:defRPr/>
            </a:pPr>
            <a:r>
              <a:rPr lang="fr-FR" sz="1600" dirty="0" smtClean="0">
                <a:latin typeface="Verdana" pitchFamily="34" charset="0"/>
              </a:rPr>
              <a:t>Le Conseil d’Etat est compétent pour statuer en appel contre les jugements et ordonnances rendus par le Tribunal Administratif.</a:t>
            </a:r>
          </a:p>
          <a:p>
            <a:pPr>
              <a:buNone/>
            </a:pPr>
            <a:endParaRPr lang="fr-FR" sz="1600" dirty="0" smtClean="0">
              <a:latin typeface="Verdana" pitchFamily="34" charset="0"/>
            </a:endParaRPr>
          </a:p>
          <a:p>
            <a:pPr>
              <a:buNone/>
            </a:pPr>
            <a:r>
              <a:rPr lang="fr-FR" sz="1600" dirty="0" smtClean="0">
                <a:latin typeface="Verdana" pitchFamily="34" charset="0"/>
              </a:rPr>
              <a:t>  L’appel est formulé par le contribuable ou par l’administration fiscale (AF).</a:t>
            </a:r>
          </a:p>
          <a:p>
            <a:pPr lvl="0" algn="just"/>
            <a:endParaRPr lang="fr-FR" sz="1600" b="1" dirty="0" smtClean="0">
              <a:latin typeface="Verdana" pitchFamily="34" charset="0"/>
            </a:endParaRPr>
          </a:p>
          <a:p>
            <a:pPr lvl="0" algn="just">
              <a:buFont typeface="Wingdings" pitchFamily="2" charset="2"/>
              <a:buChar char="Ø"/>
              <a:defRPr/>
            </a:pPr>
            <a:r>
              <a:rPr lang="fr-FR" sz="1600" b="1" u="sng" dirty="0" smtClean="0">
                <a:solidFill>
                  <a:schemeClr val="bg2">
                    <a:lumMod val="25000"/>
                  </a:schemeClr>
                </a:solidFill>
                <a:latin typeface="Verdana" pitchFamily="34" charset="0"/>
              </a:rPr>
              <a:t>Comment:</a:t>
            </a:r>
            <a:r>
              <a:rPr lang="fr-FR" sz="1600" b="1" dirty="0" smtClean="0">
                <a:latin typeface="Verdana" pitchFamily="34" charset="0"/>
              </a:rPr>
              <a:t> </a:t>
            </a:r>
          </a:p>
          <a:p>
            <a:pPr lvl="0" algn="just">
              <a:buFont typeface="Wingdings" pitchFamily="2" charset="2"/>
              <a:buChar char="§"/>
            </a:pPr>
            <a:r>
              <a:rPr lang="fr-FR" sz="1600" b="1" u="sng" dirty="0" smtClean="0">
                <a:latin typeface="Verdana" pitchFamily="34" charset="0"/>
              </a:rPr>
              <a:t>La partie appelante (AF ou Contribuable):</a:t>
            </a:r>
          </a:p>
          <a:p>
            <a:pPr lvl="0" algn="just">
              <a:buFont typeface="Wingdings" pitchFamily="2" charset="2"/>
              <a:buChar char="ü"/>
            </a:pPr>
            <a:r>
              <a:rPr lang="fr-FR" sz="1600" dirty="0" smtClean="0">
                <a:latin typeface="Verdana" pitchFamily="34" charset="0"/>
              </a:rPr>
              <a:t>Dépôt de la requête d’appel et de la citation à comparaitre au niveau du greffe du conseil d’état.</a:t>
            </a:r>
            <a:endParaRPr lang="fr-FR" sz="1600" b="1" dirty="0" smtClean="0">
              <a:latin typeface="Verdana" pitchFamily="34" charset="0"/>
            </a:endParaRPr>
          </a:p>
          <a:p>
            <a:pPr lvl="0" algn="just">
              <a:buFont typeface="Wingdings" pitchFamily="2" charset="2"/>
              <a:buChar char="§"/>
            </a:pPr>
            <a:r>
              <a:rPr lang="fr-FR" sz="1600" b="1" u="sng" dirty="0" smtClean="0">
                <a:latin typeface="Verdana" pitchFamily="34" charset="0"/>
              </a:rPr>
              <a:t>Le greffe du conseil d’état</a:t>
            </a:r>
            <a:r>
              <a:rPr lang="fr-FR" sz="1600" dirty="0" smtClean="0">
                <a:latin typeface="Verdana" pitchFamily="34" charset="0"/>
              </a:rPr>
              <a:t>:</a:t>
            </a:r>
          </a:p>
          <a:p>
            <a:pPr lvl="0" algn="just">
              <a:buFont typeface="Wingdings" pitchFamily="2" charset="2"/>
              <a:buChar char="ü"/>
            </a:pPr>
            <a:r>
              <a:rPr lang="fr-FR" sz="1600" dirty="0" smtClean="0">
                <a:latin typeface="Verdana" pitchFamily="34" charset="0"/>
              </a:rPr>
              <a:t>Réception de la requête d’appel et de la citation à comparaitre.</a:t>
            </a:r>
          </a:p>
          <a:p>
            <a:pPr lvl="0" algn="just">
              <a:buFont typeface="Wingdings" pitchFamily="2" charset="2"/>
              <a:buChar char="ü"/>
            </a:pPr>
            <a:r>
              <a:rPr lang="fr-FR" sz="1600" dirty="0" smtClean="0">
                <a:latin typeface="Verdana" pitchFamily="34" charset="0"/>
              </a:rPr>
              <a:t>Attribution d’un numéro, date et l’apposition d’un cachet.</a:t>
            </a:r>
          </a:p>
          <a:p>
            <a:pPr lvl="0" algn="just">
              <a:buFont typeface="Wingdings" pitchFamily="2" charset="2"/>
              <a:buChar char="§"/>
            </a:pPr>
            <a:r>
              <a:rPr lang="fr-FR" sz="1600" b="1" u="sng" dirty="0" smtClean="0">
                <a:latin typeface="Verdana" pitchFamily="34" charset="0"/>
              </a:rPr>
              <a:t>L’huissier de justice</a:t>
            </a:r>
            <a:r>
              <a:rPr lang="fr-FR" sz="1600" dirty="0" smtClean="0">
                <a:latin typeface="Verdana" pitchFamily="34" charset="0"/>
              </a:rPr>
              <a:t>:</a:t>
            </a:r>
          </a:p>
          <a:p>
            <a:pPr lvl="0" algn="just">
              <a:buFont typeface="Wingdings" pitchFamily="2" charset="2"/>
              <a:buChar char="ü"/>
            </a:pPr>
            <a:r>
              <a:rPr lang="fr-FR" sz="1600" dirty="0" smtClean="0">
                <a:latin typeface="Verdana" pitchFamily="34" charset="0"/>
              </a:rPr>
              <a:t>Signification  de la requête d’appel, selon le cas, au DGE / DIW ou au Contribuable.</a:t>
            </a:r>
          </a:p>
          <a:p>
            <a:pPr>
              <a:buNone/>
            </a:pPr>
            <a:endParaRPr lang="fr-FR" sz="1600" dirty="0">
              <a:latin typeface="Verdana"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14</a:t>
            </a:fld>
            <a:endParaRPr lang="fr-FR"/>
          </a:p>
        </p:txBody>
      </p:sp>
    </p:spTree>
  </p:cSld>
  <p:clrMapOvr>
    <a:masterClrMapping/>
  </p:clrMapOvr>
  <p:transition>
    <p:plu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normAutofit/>
          </a:bodyPr>
          <a:lstStyle/>
          <a:p>
            <a:pPr lvl="0" fontAlgn="t">
              <a:buFont typeface="Wingdings" pitchFamily="2" charset="2"/>
              <a:buChar char="Ø"/>
              <a:defRPr/>
            </a:pPr>
            <a:endParaRPr lang="fr-FR" sz="1600" b="1" u="sng" dirty="0" smtClean="0">
              <a:solidFill>
                <a:schemeClr val="tx2"/>
              </a:solidFill>
              <a:latin typeface="Verdana" pitchFamily="34" charset="0"/>
            </a:endParaRPr>
          </a:p>
          <a:p>
            <a:pPr lvl="0" fontAlgn="t">
              <a:buFont typeface="Wingdings" pitchFamily="2" charset="2"/>
              <a:buChar char="Ø"/>
              <a:defRPr/>
            </a:pPr>
            <a:r>
              <a:rPr lang="fr-FR" sz="1600" b="1" u="sng" dirty="0" smtClean="0">
                <a:solidFill>
                  <a:schemeClr val="tx2"/>
                </a:solidFill>
                <a:latin typeface="Verdana" pitchFamily="34" charset="0"/>
              </a:rPr>
              <a:t>Délais (quand):</a:t>
            </a:r>
          </a:p>
          <a:p>
            <a:pPr lvl="0" fontAlgn="t">
              <a:buNone/>
              <a:defRPr/>
            </a:pPr>
            <a:endParaRPr lang="fr-FR" sz="1600" b="1" u="sng" dirty="0" smtClean="0">
              <a:solidFill>
                <a:schemeClr val="tx2"/>
              </a:solidFill>
              <a:latin typeface="Verdana" pitchFamily="34" charset="0"/>
            </a:endParaRPr>
          </a:p>
          <a:p>
            <a:r>
              <a:rPr lang="fr-FR" sz="1600" dirty="0" smtClean="0">
                <a:latin typeface="Verdana" pitchFamily="34" charset="0"/>
              </a:rPr>
              <a:t>Deux </a:t>
            </a:r>
            <a:r>
              <a:rPr lang="fr-FR" sz="1600" dirty="0" smtClean="0">
                <a:latin typeface="Verdana" pitchFamily="34" charset="0"/>
              </a:rPr>
              <a:t>(02) mois, à compter de la date de la prononciation de la décision par le tribunal administratif.</a:t>
            </a:r>
          </a:p>
          <a:p>
            <a:endParaRPr lang="fr-FR" sz="1600" dirty="0" smtClean="0">
              <a:latin typeface="Verdana" pitchFamily="34" charset="0"/>
            </a:endParaRPr>
          </a:p>
          <a:p>
            <a:pPr lvl="0">
              <a:buNone/>
              <a:defRPr/>
            </a:pPr>
            <a:endParaRPr lang="fr-FR" sz="1600" b="1" dirty="0" smtClean="0">
              <a:latin typeface="Verdana" pitchFamily="34" charset="0"/>
            </a:endParaRPr>
          </a:p>
          <a:p>
            <a:pPr lvl="0" fontAlgn="t">
              <a:buFont typeface="Wingdings" pitchFamily="2" charset="2"/>
              <a:buChar char="Ø"/>
              <a:defRPr/>
            </a:pPr>
            <a:r>
              <a:rPr lang="fr-FR" sz="1600" b="1" u="sng" dirty="0" smtClean="0">
                <a:solidFill>
                  <a:schemeClr val="tx2"/>
                </a:solidFill>
                <a:latin typeface="Verdana" pitchFamily="34" charset="0"/>
              </a:rPr>
              <a:t>Destinataire:</a:t>
            </a:r>
            <a:r>
              <a:rPr lang="fr-FR" sz="1600" b="1" dirty="0" smtClean="0">
                <a:latin typeface="Verdana" pitchFamily="34" charset="0"/>
              </a:rPr>
              <a:t> </a:t>
            </a:r>
          </a:p>
          <a:p>
            <a:pPr lvl="0">
              <a:buFont typeface="Arial" pitchFamily="34" charset="0"/>
              <a:buChar char="•"/>
              <a:defRPr/>
            </a:pPr>
            <a:endParaRPr lang="fr-FR" sz="1600" b="1" dirty="0" smtClean="0">
              <a:latin typeface="Verdana" pitchFamily="34" charset="0"/>
            </a:endParaRPr>
          </a:p>
          <a:p>
            <a:pPr lvl="0">
              <a:buFont typeface="Arial" pitchFamily="34" charset="0"/>
              <a:buChar char="•"/>
              <a:defRPr/>
            </a:pPr>
            <a:r>
              <a:rPr lang="fr-FR" sz="1600" b="1" dirty="0" smtClean="0">
                <a:latin typeface="Verdana" pitchFamily="34" charset="0"/>
              </a:rPr>
              <a:t>Le juge d’appel.</a:t>
            </a:r>
          </a:p>
          <a:p>
            <a:endParaRPr lang="fr-FR" sz="1400" dirty="0">
              <a:latin typeface="Verdana"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15</a:t>
            </a:fld>
            <a:endParaRPr lang="fr-FR"/>
          </a:p>
        </p:txBody>
      </p:sp>
    </p:spTree>
  </p:cSld>
  <p:clrMapOvr>
    <a:masterClrMapping/>
  </p:clrMapOvr>
  <p:transition>
    <p:plu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857232"/>
            <a:ext cx="8186766" cy="857256"/>
          </a:xfrm>
        </p:spPr>
        <p:txBody>
          <a:bodyPr>
            <a:normAutofit/>
          </a:bodyPr>
          <a:lstStyle/>
          <a:p>
            <a:r>
              <a:rPr lang="fr-FR" sz="1600" b="1" u="sng" dirty="0" smtClean="0">
                <a:solidFill>
                  <a:schemeClr val="bg2">
                    <a:lumMod val="25000"/>
                  </a:schemeClr>
                </a:solidFill>
                <a:latin typeface="Verdana" pitchFamily="34" charset="0"/>
              </a:rPr>
              <a:t>2.2. INSTRUCTION DE L’AFFAIRE</a:t>
            </a:r>
            <a:r>
              <a:rPr lang="fr-FR" sz="1600" b="1" dirty="0" smtClean="0">
                <a:solidFill>
                  <a:schemeClr val="bg2">
                    <a:lumMod val="25000"/>
                  </a:schemeClr>
                </a:solidFill>
                <a:latin typeface="Verdana" pitchFamily="34" charset="0"/>
              </a:rPr>
              <a:t>:</a:t>
            </a:r>
            <a:br>
              <a:rPr lang="fr-FR" sz="1600" b="1" dirty="0" smtClean="0">
                <a:solidFill>
                  <a:schemeClr val="bg2">
                    <a:lumMod val="25000"/>
                  </a:schemeClr>
                </a:solidFill>
                <a:latin typeface="Verdana" pitchFamily="34" charset="0"/>
              </a:rPr>
            </a:br>
            <a:endParaRPr lang="fr-FR" sz="1600" dirty="0">
              <a:latin typeface="Verdana" pitchFamily="34" charset="0"/>
            </a:endParaRPr>
          </a:p>
        </p:txBody>
      </p:sp>
      <p:sp>
        <p:nvSpPr>
          <p:cNvPr id="3" name="Espace réservé du contenu 2"/>
          <p:cNvSpPr>
            <a:spLocks noGrp="1"/>
          </p:cNvSpPr>
          <p:nvPr>
            <p:ph idx="1"/>
          </p:nvPr>
        </p:nvSpPr>
        <p:spPr>
          <a:xfrm>
            <a:off x="457200" y="1714488"/>
            <a:ext cx="8229600" cy="4610112"/>
          </a:xfrm>
        </p:spPr>
        <p:txBody>
          <a:bodyPr>
            <a:normAutofit/>
          </a:bodyPr>
          <a:lstStyle/>
          <a:p>
            <a:pPr algn="just">
              <a:buNone/>
            </a:pPr>
            <a:r>
              <a:rPr lang="fr-FR" sz="1400" dirty="0" smtClean="0">
                <a:latin typeface="Verdana" pitchFamily="34" charset="0"/>
              </a:rPr>
              <a:t> </a:t>
            </a:r>
          </a:p>
          <a:p>
            <a:pPr algn="just">
              <a:buNone/>
            </a:pPr>
            <a:endParaRPr lang="fr-FR" sz="1400" dirty="0" smtClean="0">
              <a:latin typeface="Verdana" pitchFamily="34" charset="0"/>
            </a:endParaRPr>
          </a:p>
          <a:p>
            <a:pPr algn="just">
              <a:buNone/>
            </a:pPr>
            <a:r>
              <a:rPr lang="fr-FR" sz="1800" dirty="0" smtClean="0">
                <a:latin typeface="Verdana" pitchFamily="34" charset="0"/>
              </a:rPr>
              <a:t>Pour l’instruction et le suivi des affaires devant le Conseil d’Etat ,</a:t>
            </a:r>
          </a:p>
          <a:p>
            <a:pPr algn="just">
              <a:buNone/>
            </a:pPr>
            <a:r>
              <a:rPr lang="fr-FR" sz="1800" dirty="0" smtClean="0">
                <a:latin typeface="Verdana" pitchFamily="34" charset="0"/>
              </a:rPr>
              <a:t>il est procédé de la même manière que pour le suivi des instances </a:t>
            </a:r>
          </a:p>
          <a:p>
            <a:pPr algn="just">
              <a:buNone/>
            </a:pPr>
            <a:r>
              <a:rPr lang="fr-FR" sz="1800" dirty="0" smtClean="0">
                <a:latin typeface="Verdana" pitchFamily="34" charset="0"/>
              </a:rPr>
              <a:t>devant le Tribunal Administratif.</a:t>
            </a:r>
          </a:p>
        </p:txBody>
      </p:sp>
      <p:sp>
        <p:nvSpPr>
          <p:cNvPr id="4" name="Espace réservé de la date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16</a:t>
            </a:fld>
            <a:endParaRPr lang="fr-FR"/>
          </a:p>
        </p:txBody>
      </p:sp>
    </p:spTree>
  </p:cSld>
  <p:clrMapOvr>
    <a:masterClrMapping/>
  </p:clrMapOvr>
  <p:transition>
    <p:plu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normAutofit fontScale="70000" lnSpcReduction="20000"/>
          </a:bodyPr>
          <a:lstStyle/>
          <a:p>
            <a:pPr>
              <a:buFont typeface="Wingdings" pitchFamily="2" charset="2"/>
              <a:buChar char="q"/>
            </a:pPr>
            <a:endParaRPr lang="fr-FR" b="1" u="sng" dirty="0" smtClean="0">
              <a:solidFill>
                <a:schemeClr val="tx2">
                  <a:lumMod val="75000"/>
                </a:schemeClr>
              </a:solidFill>
              <a:latin typeface="Verdana" pitchFamily="34" charset="0"/>
            </a:endParaRPr>
          </a:p>
          <a:p>
            <a:pPr marL="0" indent="0">
              <a:buNone/>
            </a:pPr>
            <a:r>
              <a:rPr lang="fr-FR" b="1" dirty="0" smtClean="0">
                <a:solidFill>
                  <a:schemeClr val="tx2">
                    <a:lumMod val="75000"/>
                  </a:schemeClr>
                </a:solidFill>
                <a:latin typeface="Verdana" pitchFamily="34" charset="0"/>
              </a:rPr>
              <a:t>2.3.</a:t>
            </a:r>
            <a:r>
              <a:rPr lang="fr-FR" b="1" u="sng" dirty="0" smtClean="0">
                <a:solidFill>
                  <a:schemeClr val="tx2">
                    <a:lumMod val="75000"/>
                  </a:schemeClr>
                </a:solidFill>
                <a:latin typeface="Verdana" pitchFamily="34" charset="0"/>
              </a:rPr>
              <a:t>PRONONCIATION DE L’ARRÊT:</a:t>
            </a:r>
          </a:p>
          <a:p>
            <a:pPr marL="0" indent="0">
              <a:buNone/>
            </a:pPr>
            <a:endParaRPr lang="fr-FR" sz="1600" b="1" u="sng" dirty="0" smtClean="0">
              <a:solidFill>
                <a:schemeClr val="tx2">
                  <a:lumMod val="75000"/>
                </a:schemeClr>
              </a:solidFill>
              <a:latin typeface="Verdana" pitchFamily="34" charset="0"/>
            </a:endParaRPr>
          </a:p>
          <a:p>
            <a:pPr algn="just">
              <a:buNone/>
            </a:pPr>
            <a:r>
              <a:rPr lang="fr-FR" sz="2500" dirty="0" smtClean="0">
                <a:latin typeface="Verdana" pitchFamily="34" charset="0"/>
              </a:rPr>
              <a:t>   </a:t>
            </a:r>
            <a:r>
              <a:rPr lang="fr-FR" sz="2300" dirty="0" smtClean="0">
                <a:latin typeface="Verdana" pitchFamily="34" charset="0"/>
              </a:rPr>
              <a:t>Conformément à l’article 916 du CPCA, les dispositions des articles de 874 à 900 relatives au jugement de l’affaire applicable devant le tribunal administratif sont applicables devant le conseil d’état.</a:t>
            </a:r>
          </a:p>
          <a:p>
            <a:pPr>
              <a:buNone/>
            </a:pPr>
            <a:endParaRPr lang="fr-FR" sz="2500" b="1" u="sng" dirty="0" smtClean="0">
              <a:latin typeface="Verdana" pitchFamily="34" charset="0"/>
            </a:endParaRPr>
          </a:p>
          <a:p>
            <a:r>
              <a:rPr lang="fr-FR" sz="2300" b="1" u="sng" dirty="0" smtClean="0">
                <a:latin typeface="Verdana" pitchFamily="34" charset="0"/>
              </a:rPr>
              <a:t>Le juge d’appel:</a:t>
            </a:r>
          </a:p>
          <a:p>
            <a:pPr>
              <a:buFont typeface="Wingdings" pitchFamily="2" charset="2"/>
              <a:buChar char="Ø"/>
            </a:pPr>
            <a:r>
              <a:rPr lang="fr-FR" sz="2300" dirty="0" smtClean="0">
                <a:latin typeface="Verdana" pitchFamily="34" charset="0"/>
              </a:rPr>
              <a:t>prononciation de l’arrêt après la clôture du procès.</a:t>
            </a:r>
          </a:p>
          <a:p>
            <a:pPr>
              <a:buNone/>
            </a:pPr>
            <a:endParaRPr lang="fr-FR" sz="2500" dirty="0" smtClean="0">
              <a:latin typeface="Verdana" pitchFamily="34" charset="0"/>
            </a:endParaRPr>
          </a:p>
          <a:p>
            <a:r>
              <a:rPr lang="fr-FR" sz="2300" b="1" u="sng" dirty="0" smtClean="0">
                <a:latin typeface="Verdana" pitchFamily="34" charset="0"/>
              </a:rPr>
              <a:t>L’huissier de justice (à titre exceptionnel par le greffe)</a:t>
            </a:r>
            <a:r>
              <a:rPr lang="fr-FR" sz="2300" dirty="0" smtClean="0">
                <a:latin typeface="Verdana" pitchFamily="34" charset="0"/>
              </a:rPr>
              <a:t>:</a:t>
            </a:r>
          </a:p>
          <a:p>
            <a:pPr>
              <a:buFont typeface="Wingdings" pitchFamily="2" charset="2"/>
              <a:buChar char="Ø"/>
            </a:pPr>
            <a:r>
              <a:rPr lang="fr-FR" sz="2300" dirty="0" smtClean="0">
                <a:latin typeface="Verdana" pitchFamily="34" charset="0"/>
              </a:rPr>
              <a:t>Signification aux parties concernées de l’arrêt prononcé par voie d’huissier</a:t>
            </a:r>
            <a:r>
              <a:rPr lang="fr-FR" sz="2300" b="1" u="sng" dirty="0" smtClean="0">
                <a:latin typeface="Verdana" pitchFamily="34" charset="0"/>
              </a:rPr>
              <a:t> </a:t>
            </a:r>
            <a:r>
              <a:rPr lang="fr-FR" sz="2300" dirty="0" smtClean="0">
                <a:latin typeface="Verdana" pitchFamily="34" charset="0"/>
              </a:rPr>
              <a:t>(à titre exceptionnel par le greffe).</a:t>
            </a:r>
          </a:p>
          <a:p>
            <a:pPr>
              <a:buNone/>
            </a:pPr>
            <a:endParaRPr lang="fr-FR" sz="2300" dirty="0" smtClean="0">
              <a:latin typeface="Verdana" pitchFamily="34" charset="0"/>
            </a:endParaRPr>
          </a:p>
          <a:p>
            <a:r>
              <a:rPr lang="fr-FR" sz="2300" b="1" u="sng" dirty="0" smtClean="0">
                <a:latin typeface="Verdana" pitchFamily="34" charset="0"/>
              </a:rPr>
              <a:t>La S/D du contentieux- Bureau du contentieux judiciaire:</a:t>
            </a:r>
          </a:p>
          <a:p>
            <a:pPr>
              <a:buFont typeface="Wingdings" pitchFamily="2" charset="2"/>
              <a:buChar char="Ø"/>
            </a:pPr>
            <a:r>
              <a:rPr lang="fr-FR" sz="2300" dirty="0" smtClean="0">
                <a:latin typeface="Verdana" pitchFamily="34" charset="0"/>
              </a:rPr>
              <a:t>Notification de la décision prononcée au receveur des impôts pour exécution.</a:t>
            </a:r>
          </a:p>
          <a:p>
            <a:pPr>
              <a:buNone/>
            </a:pPr>
            <a:endParaRPr lang="fr-FR" sz="2500" b="1" u="sng" dirty="0" smtClean="0">
              <a:latin typeface="Verdana" pitchFamily="34" charset="0"/>
            </a:endParaRPr>
          </a:p>
          <a:p>
            <a:pPr algn="just">
              <a:buNone/>
            </a:pPr>
            <a:endParaRPr lang="fr-FR" sz="2500" dirty="0" smtClean="0">
              <a:latin typeface="Verdana" pitchFamily="34" charset="0"/>
            </a:endParaRPr>
          </a:p>
          <a:p>
            <a:pPr algn="just">
              <a:buNone/>
            </a:pPr>
            <a:r>
              <a:rPr lang="fr-FR" sz="2500" dirty="0" smtClean="0">
                <a:latin typeface="Verdana" pitchFamily="34" charset="0"/>
              </a:rPr>
              <a:t> </a:t>
            </a:r>
          </a:p>
          <a:p>
            <a:endParaRPr lang="fr-FR" sz="1800" dirty="0">
              <a:latin typeface="Verdana"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17</a:t>
            </a:fld>
            <a:endParaRPr lang="fr-FR"/>
          </a:p>
        </p:txBody>
      </p:sp>
    </p:spTree>
  </p:cSld>
  <p:clrMapOvr>
    <a:masterClrMapping/>
  </p:clrMapOvr>
  <p:transition>
    <p:plu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17566"/>
            <a:ext cx="8229600" cy="5324492"/>
          </a:xfrm>
        </p:spPr>
        <p:txBody>
          <a:bodyPr>
            <a:normAutofit/>
          </a:bodyPr>
          <a:lstStyle/>
          <a:p>
            <a:r>
              <a:rPr lang="fr-FR" sz="1600" b="1" u="sng" dirty="0" smtClean="0">
                <a:latin typeface="Verdana" pitchFamily="34" charset="0"/>
              </a:rPr>
              <a:t>Le receveur des impôts:</a:t>
            </a:r>
          </a:p>
          <a:p>
            <a:pPr>
              <a:buNone/>
            </a:pPr>
            <a:endParaRPr lang="fr-FR" sz="1600" b="1" u="sng" dirty="0" smtClean="0">
              <a:latin typeface="Verdana" pitchFamily="34" charset="0"/>
            </a:endParaRPr>
          </a:p>
          <a:p>
            <a:pPr>
              <a:buFont typeface="Wingdings" pitchFamily="2" charset="2"/>
              <a:buChar char="Ø"/>
            </a:pPr>
            <a:r>
              <a:rPr lang="fr-FR" sz="1600" dirty="0" smtClean="0">
                <a:latin typeface="Verdana" pitchFamily="34" charset="0"/>
              </a:rPr>
              <a:t>Exécution de la décision de justice. Deux cas de figure peuvent se présenter :</a:t>
            </a:r>
          </a:p>
          <a:p>
            <a:pPr>
              <a:buNone/>
            </a:pPr>
            <a:endParaRPr lang="fr-FR" sz="1600" dirty="0" smtClean="0">
              <a:latin typeface="Verdana" pitchFamily="34" charset="0"/>
            </a:endParaRPr>
          </a:p>
          <a:p>
            <a:pPr lvl="0">
              <a:buFont typeface="Wingdings" pitchFamily="2" charset="2"/>
              <a:buChar char="ü"/>
            </a:pPr>
            <a:r>
              <a:rPr lang="fr-FR" sz="1600" u="sng" dirty="0" smtClean="0">
                <a:latin typeface="Verdana" pitchFamily="34" charset="0"/>
              </a:rPr>
              <a:t>Décision en faveur du contribuable</a:t>
            </a:r>
            <a:r>
              <a:rPr lang="fr-FR" sz="1600" dirty="0" smtClean="0">
                <a:latin typeface="Verdana" pitchFamily="34" charset="0"/>
              </a:rPr>
              <a:t> : annulation de l’acte de poursuites avec éventuellement  restitution des montants déjà recouvrés. </a:t>
            </a:r>
          </a:p>
          <a:p>
            <a:pPr>
              <a:buFont typeface="Wingdings" pitchFamily="2" charset="2"/>
              <a:buChar char="ü"/>
            </a:pPr>
            <a:r>
              <a:rPr lang="fr-FR" sz="1600" u="sng" dirty="0" smtClean="0">
                <a:latin typeface="Verdana" pitchFamily="34" charset="0"/>
              </a:rPr>
              <a:t>Décision en faveur de l’administration fiscale </a:t>
            </a:r>
            <a:r>
              <a:rPr lang="fr-FR" sz="1600" dirty="0" smtClean="0">
                <a:latin typeface="Verdana" pitchFamily="34" charset="0"/>
              </a:rPr>
              <a:t>: poursuite du recouvrement forcé de la créance fiscale.</a:t>
            </a:r>
            <a:endParaRPr lang="fr-FR" sz="1600" b="1" u="sng" dirty="0" smtClean="0">
              <a:latin typeface="Verdana" pitchFamily="34" charset="0"/>
            </a:endParaRPr>
          </a:p>
          <a:p>
            <a:endParaRPr lang="fr-FR" dirty="0"/>
          </a:p>
        </p:txBody>
      </p:sp>
      <p:sp>
        <p:nvSpPr>
          <p:cNvPr id="4" name="Espace réservé de la date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18</a:t>
            </a:fld>
            <a:endParaRPr lang="fr-FR"/>
          </a:p>
        </p:txBody>
      </p:sp>
    </p:spTree>
  </p:cSld>
  <p:clrMapOvr>
    <a:masterClrMapping/>
  </p:clrMapOvr>
  <p:transition>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Font typeface="+mj-lt"/>
              <a:buAutoNum type="arabicPeriod"/>
            </a:pPr>
            <a:endParaRPr lang="fr-FR" sz="900" dirty="0" smtClean="0">
              <a:latin typeface="Verdana" pitchFamily="34" charset="0"/>
            </a:endParaRPr>
          </a:p>
          <a:p>
            <a:pPr marL="0" indent="0">
              <a:buNone/>
            </a:pPr>
            <a:endParaRPr lang="fr-FR" sz="1800" b="1" dirty="0">
              <a:latin typeface="Verdana" pitchFamily="34" charset="0"/>
            </a:endParaRPr>
          </a:p>
          <a:p>
            <a:pPr marL="0" indent="0">
              <a:buNone/>
            </a:pPr>
            <a:r>
              <a:rPr lang="fr-FR" sz="1800" b="1" dirty="0" smtClean="0">
                <a:latin typeface="Verdana" pitchFamily="34" charset="0"/>
              </a:rPr>
              <a:t>LE RECOURS JURIDICTIONNEL.</a:t>
            </a:r>
          </a:p>
          <a:p>
            <a:pPr>
              <a:buNone/>
            </a:pPr>
            <a:endParaRPr lang="fr-FR" sz="1800" b="1" dirty="0" smtClean="0">
              <a:latin typeface="Verdana" pitchFamily="34" charset="0"/>
            </a:endParaRPr>
          </a:p>
          <a:p>
            <a:pPr>
              <a:buNone/>
            </a:pPr>
            <a:r>
              <a:rPr lang="fr-FR" sz="1800" dirty="0" smtClean="0">
                <a:latin typeface="Verdana" pitchFamily="34" charset="0"/>
              </a:rPr>
              <a:t>  1.Recours devant le Tribunal Administratif.</a:t>
            </a:r>
          </a:p>
          <a:p>
            <a:pPr>
              <a:buNone/>
            </a:pPr>
            <a:endParaRPr lang="fr-FR" sz="1800" dirty="0" smtClean="0">
              <a:latin typeface="Verdana" pitchFamily="34" charset="0"/>
            </a:endParaRPr>
          </a:p>
          <a:p>
            <a:pPr>
              <a:buNone/>
            </a:pPr>
            <a:r>
              <a:rPr lang="fr-FR" sz="1800" dirty="0" smtClean="0">
                <a:latin typeface="Verdana" pitchFamily="34" charset="0"/>
              </a:rPr>
              <a:t>  2.Recours devant le Conseil d’Etat.</a:t>
            </a:r>
          </a:p>
          <a:p>
            <a:pPr>
              <a:buNone/>
            </a:pPr>
            <a:endParaRPr lang="fr-FR" sz="1800" dirty="0" smtClean="0">
              <a:latin typeface="Verdana" pitchFamily="34" charset="0"/>
            </a:endParaRPr>
          </a:p>
          <a:p>
            <a:pPr>
              <a:buNone/>
            </a:pPr>
            <a:r>
              <a:rPr lang="fr-FR" sz="1800" dirty="0" smtClean="0">
                <a:latin typeface="Verdana" pitchFamily="34" charset="0"/>
              </a:rPr>
              <a:t>   </a:t>
            </a:r>
            <a:endParaRPr lang="fr-FR" sz="1800" dirty="0">
              <a:latin typeface="Verdana" pitchFamily="34" charset="0"/>
            </a:endParaRPr>
          </a:p>
        </p:txBody>
      </p:sp>
      <p:sp>
        <p:nvSpPr>
          <p:cNvPr id="5" name="Espace réservé de la date 4"/>
          <p:cNvSpPr>
            <a:spLocks noGrp="1"/>
          </p:cNvSpPr>
          <p:nvPr>
            <p:ph type="dt" sz="half" idx="10"/>
          </p:nvPr>
        </p:nvSpPr>
        <p:spPr/>
        <p:txBody>
          <a:bodyPr/>
          <a:lstStyle/>
          <a:p>
            <a:fld id="{1FB8DAF4-CFDE-4BB8-B44D-E320E83C4130}" type="datetime1">
              <a:rPr lang="fr-FR" sz="900" smtClean="0">
                <a:latin typeface="Verdana" pitchFamily="34" charset="0"/>
              </a:rPr>
              <a:pPr/>
              <a:t>29/11/2022</a:t>
            </a:fld>
            <a:endParaRPr lang="fr-FR" sz="900" dirty="0">
              <a:latin typeface="Verdana" pitchFamily="34" charset="0"/>
            </a:endParaRPr>
          </a:p>
        </p:txBody>
      </p:sp>
      <p:sp>
        <p:nvSpPr>
          <p:cNvPr id="6" name="Espace réservé du numéro de diapositive 5"/>
          <p:cNvSpPr>
            <a:spLocks noGrp="1"/>
          </p:cNvSpPr>
          <p:nvPr>
            <p:ph type="sldNum" sz="quarter" idx="12"/>
          </p:nvPr>
        </p:nvSpPr>
        <p:spPr>
          <a:xfrm>
            <a:off x="8429652" y="6356350"/>
            <a:ext cx="285752" cy="365125"/>
          </a:xfrm>
          <a:solidFill>
            <a:schemeClr val="bg2">
              <a:lumMod val="90000"/>
            </a:schemeClr>
          </a:solidFill>
        </p:spPr>
        <p:txBody>
          <a:bodyPr/>
          <a:lstStyle/>
          <a:p>
            <a:pPr algn="ctr"/>
            <a:fld id="{B1104218-74AD-4F5C-AD17-BA766DAB3E20}" type="slidenum">
              <a:rPr lang="fr-FR" smtClean="0"/>
              <a:pPr algn="ctr"/>
              <a:t>2</a:t>
            </a:fld>
            <a:endParaRPr lang="fr-FR" dirty="0"/>
          </a:p>
        </p:txBody>
      </p:sp>
    </p:spTree>
  </p:cSld>
  <p:clrMapOvr>
    <a:masterClrMapping/>
  </p:clrMapOvr>
  <p:transition>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857232"/>
            <a:ext cx="8229600" cy="714380"/>
          </a:xfrm>
        </p:spPr>
        <p:txBody>
          <a:bodyPr>
            <a:normAutofit/>
          </a:bodyPr>
          <a:lstStyle/>
          <a:p>
            <a:r>
              <a:rPr lang="fr-FR" sz="1600" b="1" u="sng" dirty="0" smtClean="0">
                <a:latin typeface="Verdana" pitchFamily="34" charset="0"/>
              </a:rPr>
              <a:t/>
            </a:r>
            <a:br>
              <a:rPr lang="fr-FR" sz="1600" b="1" u="sng" dirty="0" smtClean="0">
                <a:latin typeface="Verdana" pitchFamily="34" charset="0"/>
              </a:rPr>
            </a:br>
            <a:r>
              <a:rPr lang="fr-FR" sz="1600" b="1" dirty="0" smtClean="0">
                <a:latin typeface="Verdana" pitchFamily="34" charset="0"/>
              </a:rPr>
              <a:t> </a:t>
            </a:r>
            <a:endParaRPr lang="fr-FR" sz="1600" b="1" u="sng" dirty="0">
              <a:latin typeface="Verdana" pitchFamily="34" charset="0"/>
            </a:endParaRPr>
          </a:p>
        </p:txBody>
      </p:sp>
      <p:sp>
        <p:nvSpPr>
          <p:cNvPr id="3" name="Espace réservé du contenu 2"/>
          <p:cNvSpPr>
            <a:spLocks noGrp="1"/>
          </p:cNvSpPr>
          <p:nvPr>
            <p:ph idx="1"/>
          </p:nvPr>
        </p:nvSpPr>
        <p:spPr>
          <a:xfrm>
            <a:off x="457200" y="1571612"/>
            <a:ext cx="8229600" cy="4429156"/>
          </a:xfrm>
        </p:spPr>
        <p:txBody>
          <a:bodyPr>
            <a:normAutofit/>
          </a:bodyPr>
          <a:lstStyle/>
          <a:p>
            <a:endParaRPr lang="fr-FR" sz="1400" dirty="0" smtClean="0">
              <a:latin typeface="Verdana" pitchFamily="34" charset="0"/>
            </a:endParaRPr>
          </a:p>
          <a:p>
            <a:pPr fontAlgn="t">
              <a:buNone/>
            </a:pPr>
            <a:endParaRPr lang="fr-FR" sz="1400" dirty="0" smtClean="0">
              <a:latin typeface="Verdana" pitchFamily="34" charset="0"/>
            </a:endParaRPr>
          </a:p>
          <a:p>
            <a:pPr fontAlgn="t">
              <a:buNone/>
            </a:pPr>
            <a:endParaRPr lang="fr-FR" sz="1400" b="1" dirty="0">
              <a:latin typeface="Verdana" pitchFamily="34" charset="0"/>
            </a:endParaRPr>
          </a:p>
        </p:txBody>
      </p:sp>
      <p:sp>
        <p:nvSpPr>
          <p:cNvPr id="4" name="Espace réservé de la date 3"/>
          <p:cNvSpPr>
            <a:spLocks noGrp="1"/>
          </p:cNvSpPr>
          <p:nvPr>
            <p:ph type="dt" sz="half" idx="10"/>
          </p:nvPr>
        </p:nvSpPr>
        <p:spPr>
          <a:xfrm>
            <a:off x="457200" y="6143645"/>
            <a:ext cx="2133600" cy="357190"/>
          </a:xfrm>
        </p:spPr>
        <p:txBody>
          <a:bodyPr/>
          <a:lstStyle/>
          <a:p>
            <a:fld id="{267E8532-DF04-4D61-B2B7-2D3A2A0DF745}" type="datetime1">
              <a:rPr lang="fr-FR" smtClean="0"/>
              <a:pPr/>
              <a:t>29/11/2022</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3</a:t>
            </a:fld>
            <a:endParaRPr lang="fr-FR"/>
          </a:p>
        </p:txBody>
      </p:sp>
      <p:sp>
        <p:nvSpPr>
          <p:cNvPr id="7" name="Titre 1"/>
          <p:cNvSpPr txBox="1">
            <a:spLocks/>
          </p:cNvSpPr>
          <p:nvPr/>
        </p:nvSpPr>
        <p:spPr>
          <a:xfrm>
            <a:off x="457200" y="704087"/>
            <a:ext cx="8229600" cy="757659"/>
          </a:xfrm>
          <a:prstGeom prst="rect">
            <a:avLst/>
          </a:prstGeom>
        </p:spPr>
        <p:txBody>
          <a:bodyPr vert="horz" lIns="0" rIns="0" bIns="0"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1600" b="1" i="0" u="sng" strike="noStrike" kern="1200" cap="none" spc="0" normalizeH="0" baseline="0" noProof="0" dirty="0" smtClean="0">
                <a:ln>
                  <a:noFill/>
                </a:ln>
                <a:solidFill>
                  <a:schemeClr val="tx2"/>
                </a:solidFill>
                <a:effectLst/>
                <a:uLnTx/>
                <a:uFillTx/>
                <a:latin typeface="Verdana" pitchFamily="34" charset="0"/>
                <a:ea typeface="+mj-ea"/>
                <a:cs typeface="+mj-cs"/>
              </a:rPr>
              <a:t/>
            </a:r>
            <a:br>
              <a:rPr kumimoji="0" lang="fr-FR" sz="1600" b="1" i="0" u="sng" strike="noStrike" kern="1200" cap="none" spc="0" normalizeH="0" baseline="0" noProof="0" dirty="0" smtClean="0">
                <a:ln>
                  <a:noFill/>
                </a:ln>
                <a:solidFill>
                  <a:schemeClr val="tx2"/>
                </a:solidFill>
                <a:effectLst/>
                <a:uLnTx/>
                <a:uFillTx/>
                <a:latin typeface="Verdana" pitchFamily="34" charset="0"/>
                <a:ea typeface="+mj-ea"/>
                <a:cs typeface="+mj-cs"/>
              </a:rPr>
            </a:br>
            <a:r>
              <a:rPr kumimoji="0" lang="fr-FR" sz="1600" b="1" i="0" u="none" strike="noStrike" kern="1200" cap="none" spc="0" normalizeH="0" baseline="0" noProof="0" dirty="0" smtClean="0">
                <a:ln>
                  <a:noFill/>
                </a:ln>
                <a:solidFill>
                  <a:schemeClr val="tx2"/>
                </a:solidFill>
                <a:effectLst/>
                <a:uLnTx/>
                <a:uFillTx/>
                <a:latin typeface="Verdana" pitchFamily="34" charset="0"/>
                <a:ea typeface="+mj-ea"/>
                <a:cs typeface="+mj-cs"/>
              </a:rPr>
              <a:t/>
            </a:r>
            <a:br>
              <a:rPr kumimoji="0" lang="fr-FR" sz="1600" b="1" i="0" u="none" strike="noStrike" kern="1200" cap="none" spc="0" normalizeH="0" baseline="0" noProof="0" dirty="0" smtClean="0">
                <a:ln>
                  <a:noFill/>
                </a:ln>
                <a:solidFill>
                  <a:schemeClr val="tx2"/>
                </a:solidFill>
                <a:effectLst/>
                <a:uLnTx/>
                <a:uFillTx/>
                <a:latin typeface="Verdana" pitchFamily="34" charset="0"/>
                <a:ea typeface="+mj-ea"/>
                <a:cs typeface="+mj-cs"/>
              </a:rPr>
            </a:br>
            <a:r>
              <a:rPr lang="fr-FR" sz="1600" b="1" dirty="0" smtClean="0">
                <a:solidFill>
                  <a:schemeClr val="tx2"/>
                </a:solidFill>
                <a:latin typeface="Verdana" pitchFamily="34" charset="0"/>
                <a:ea typeface="+mj-ea"/>
                <a:cs typeface="+mj-cs"/>
              </a:rPr>
              <a:t>1.</a:t>
            </a:r>
            <a:r>
              <a:rPr kumimoji="0" lang="fr-FR" sz="1600" b="1" i="0" u="none" strike="noStrike" kern="1200" cap="none" spc="0" normalizeH="0" baseline="0" noProof="0" dirty="0" smtClean="0">
                <a:ln>
                  <a:noFill/>
                </a:ln>
                <a:solidFill>
                  <a:schemeClr val="tx2"/>
                </a:solidFill>
                <a:effectLst/>
                <a:uLnTx/>
                <a:uFillTx/>
                <a:latin typeface="Verdana" pitchFamily="34" charset="0"/>
                <a:ea typeface="+mj-ea"/>
                <a:cs typeface="+mj-cs"/>
              </a:rPr>
              <a:t> </a:t>
            </a:r>
            <a:r>
              <a:rPr kumimoji="0" lang="fr-FR" sz="1600" b="1" i="0" u="sng" strike="noStrike" kern="1200" cap="none" spc="0" normalizeH="0" baseline="0" noProof="0" dirty="0" smtClean="0">
                <a:ln>
                  <a:noFill/>
                </a:ln>
                <a:solidFill>
                  <a:schemeClr val="tx2"/>
                </a:solidFill>
                <a:effectLst/>
                <a:uLnTx/>
                <a:uFillTx/>
                <a:latin typeface="Verdana" pitchFamily="34" charset="0"/>
                <a:ea typeface="+mj-ea"/>
                <a:cs typeface="+mj-cs"/>
              </a:rPr>
              <a:t>RECOURS DEVANT LE TRIBUNAL ADMINISTRATIF:</a:t>
            </a:r>
            <a:endParaRPr kumimoji="0" lang="fr-FR" sz="1600" b="0" i="0" u="none" strike="noStrike" kern="1200" cap="none" spc="0" normalizeH="0" baseline="0" noProof="0" dirty="0">
              <a:ln>
                <a:noFill/>
              </a:ln>
              <a:solidFill>
                <a:schemeClr val="tx2"/>
              </a:solidFill>
              <a:effectLst/>
              <a:uLnTx/>
              <a:uFillTx/>
              <a:latin typeface="Verdana" pitchFamily="34" charset="0"/>
              <a:ea typeface="+mj-ea"/>
              <a:cs typeface="+mj-cs"/>
            </a:endParaRPr>
          </a:p>
        </p:txBody>
      </p:sp>
      <p:sp>
        <p:nvSpPr>
          <p:cNvPr id="8" name="Espace réservé du contenu 2"/>
          <p:cNvSpPr txBox="1">
            <a:spLocks/>
          </p:cNvSpPr>
          <p:nvPr/>
        </p:nvSpPr>
        <p:spPr>
          <a:xfrm>
            <a:off x="428596" y="1857364"/>
            <a:ext cx="8229600" cy="4389120"/>
          </a:xfrm>
          <a:prstGeom prst="rect">
            <a:avLst/>
          </a:prstGeom>
        </p:spPr>
        <p:txBody>
          <a:bodyPr vert="horz">
            <a:normAutofit lnSpcReduction="10000"/>
          </a:bodyPr>
          <a:lstStyle/>
          <a:p>
            <a:pPr marR="0" lvl="0" algn="l" defTabSz="914400" rtl="0" eaLnBrk="1" fontAlgn="t" latinLnBrk="0" hangingPunct="1">
              <a:lnSpc>
                <a:spcPct val="100000"/>
              </a:lnSpc>
              <a:spcBef>
                <a:spcPct val="20000"/>
              </a:spcBef>
              <a:spcAft>
                <a:spcPts val="0"/>
              </a:spcAft>
              <a:buClr>
                <a:schemeClr val="accent3"/>
              </a:buClr>
              <a:buSzPct val="95000"/>
              <a:tabLst/>
              <a:defRPr/>
            </a:pPr>
            <a:r>
              <a:rPr lang="fr-FR" sz="1600" b="1" dirty="0" smtClean="0">
                <a:solidFill>
                  <a:schemeClr val="tx2"/>
                </a:solidFill>
                <a:latin typeface="Verdana" panose="020B0604030504040204" pitchFamily="34" charset="0"/>
                <a:ea typeface="Verdana" panose="020B0604030504040204" pitchFamily="34" charset="0"/>
              </a:rPr>
              <a:t>1.1</a:t>
            </a:r>
            <a:r>
              <a:rPr lang="fr-FR" sz="1600" b="1" u="sng" dirty="0" smtClean="0">
                <a:solidFill>
                  <a:schemeClr val="tx2"/>
                </a:solidFill>
                <a:latin typeface="Verdana" panose="020B0604030504040204" pitchFamily="34" charset="0"/>
                <a:ea typeface="Verdana" panose="020B0604030504040204" pitchFamily="34" charset="0"/>
              </a:rPr>
              <a:t>.Introduction de la requête introductive d’instance:</a:t>
            </a:r>
          </a:p>
          <a:p>
            <a:pPr marL="274320" marR="0" lvl="0" indent="-274320" algn="l" defTabSz="914400" rtl="0" eaLnBrk="1" fontAlgn="t" latinLnBrk="0" hangingPunct="1">
              <a:lnSpc>
                <a:spcPct val="100000"/>
              </a:lnSpc>
              <a:spcBef>
                <a:spcPct val="20000"/>
              </a:spcBef>
              <a:spcAft>
                <a:spcPts val="0"/>
              </a:spcAft>
              <a:buClr>
                <a:schemeClr val="accent3"/>
              </a:buClr>
              <a:buSzPct val="95000"/>
              <a:tabLst/>
              <a:defRPr/>
            </a:pPr>
            <a:endParaRPr kumimoji="0" lang="fr-FR" sz="1600" b="1" i="0" u="sng" strike="noStrike" kern="1200" cap="none" spc="0" normalizeH="0" baseline="0" noProof="0" dirty="0" smtClean="0">
              <a:ln>
                <a:noFill/>
              </a:ln>
              <a:solidFill>
                <a:schemeClr val="tx2"/>
              </a:solidFill>
              <a:effectLst/>
              <a:uLnTx/>
              <a:uFillTx/>
              <a:latin typeface="Verdana" panose="020B0604030504040204" pitchFamily="34" charset="0"/>
              <a:ea typeface="Verdana" panose="020B0604030504040204" pitchFamily="34" charset="0"/>
            </a:endParaRPr>
          </a:p>
          <a:p>
            <a:pPr marL="274320" marR="0" lvl="0" indent="-274320" algn="l" defTabSz="914400" rtl="0" eaLnBrk="1" fontAlgn="t" latinLnBrk="0" hangingPunct="1">
              <a:lnSpc>
                <a:spcPct val="100000"/>
              </a:lnSpc>
              <a:spcBef>
                <a:spcPct val="20000"/>
              </a:spcBef>
              <a:spcAft>
                <a:spcPts val="0"/>
              </a:spcAft>
              <a:buClr>
                <a:schemeClr val="accent3"/>
              </a:buClr>
              <a:buSzPct val="95000"/>
              <a:buFont typeface="Wingdings" pitchFamily="2" charset="2"/>
              <a:buChar char="Ø"/>
              <a:tabLst/>
              <a:defRPr/>
            </a:pPr>
            <a:r>
              <a:rPr kumimoji="0" lang="fr-FR" sz="1600" b="1" i="0" u="sng" strike="noStrike" kern="1200" cap="none" spc="0" normalizeH="0" baseline="0" noProof="0" dirty="0" smtClean="0">
                <a:ln>
                  <a:noFill/>
                </a:ln>
                <a:solidFill>
                  <a:schemeClr val="tx2"/>
                </a:solidFill>
                <a:effectLst/>
                <a:uLnTx/>
                <a:uFillTx/>
                <a:latin typeface="Verdana" panose="020B0604030504040204" pitchFamily="34" charset="0"/>
                <a:ea typeface="Verdana" panose="020B0604030504040204" pitchFamily="34" charset="0"/>
              </a:rPr>
              <a:t>Qui : </a:t>
            </a:r>
          </a:p>
          <a:p>
            <a:pPr marL="274320" lvl="0" indent="-274320" algn="just">
              <a:spcBef>
                <a:spcPct val="20000"/>
              </a:spcBef>
              <a:buClr>
                <a:schemeClr val="accent3"/>
              </a:buClr>
              <a:buSzPct val="95000"/>
            </a:pPr>
            <a:r>
              <a:rPr kumimoji="0" lang="fr-FR" sz="1600" b="1" i="0" u="none" strike="noStrike" kern="1200" cap="none" spc="0" normalizeH="0" baseline="0" noProof="0" dirty="0" smtClean="0">
                <a:ln>
                  <a:noFill/>
                </a:ln>
                <a:solidFill>
                  <a:schemeClr val="tx1"/>
                </a:solidFill>
                <a:effectLst/>
                <a:uLnTx/>
                <a:uFillTx/>
                <a:latin typeface="Verdana" panose="020B0604030504040204" pitchFamily="34" charset="0"/>
                <a:ea typeface="Verdana" panose="020B0604030504040204" pitchFamily="34" charset="0"/>
              </a:rPr>
              <a:t>    La saisine du Tribunal Administratif est déclenchée par le contribuable,</a:t>
            </a:r>
            <a:r>
              <a:rPr lang="fr-FR" sz="1600" dirty="0" smtClean="0">
                <a:latin typeface="Verdana" panose="020B0604030504040204" pitchFamily="34" charset="0"/>
                <a:ea typeface="Verdana" panose="020B0604030504040204" pitchFamily="34" charset="0"/>
              </a:rPr>
              <a:t> </a:t>
            </a:r>
            <a:r>
              <a:rPr lang="fr-FR" sz="1600" b="1" dirty="0" smtClean="0">
                <a:latin typeface="Verdana" panose="020B0604030504040204" pitchFamily="34" charset="0"/>
                <a:ea typeface="Verdana" panose="020B0604030504040204" pitchFamily="34" charset="0"/>
              </a:rPr>
              <a:t>par la formulation d’une requête introductive d’instance, écrite et signée par un avocat.</a:t>
            </a:r>
            <a:endParaRPr kumimoji="0" lang="fr-FR" sz="1600" b="1" i="0" u="none" strike="noStrike" kern="1200" cap="none" spc="0" normalizeH="0" baseline="0" noProof="0" dirty="0" smtClean="0">
              <a:ln>
                <a:noFill/>
              </a:ln>
              <a:solidFill>
                <a:schemeClr val="tx1"/>
              </a:solidFill>
              <a:effectLst/>
              <a:uLnTx/>
              <a:uFillTx/>
              <a:latin typeface="Verdana" panose="020B0604030504040204" pitchFamily="34" charset="0"/>
              <a:ea typeface="Verdana" panose="020B0604030504040204" pitchFamily="34" charset="0"/>
            </a:endParaRPr>
          </a:p>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pitchFamily="2" charset="2"/>
              <a:buChar char="Ø"/>
              <a:tabLst/>
              <a:defRPr/>
            </a:pPr>
            <a:r>
              <a:rPr kumimoji="0" lang="fr-FR" sz="1600" b="1" i="0" u="sng" strike="noStrike" kern="1200" cap="none" spc="0" normalizeH="0" baseline="0" noProof="0" dirty="0" smtClean="0">
                <a:ln>
                  <a:noFill/>
                </a:ln>
                <a:solidFill>
                  <a:schemeClr val="bg2">
                    <a:lumMod val="25000"/>
                  </a:schemeClr>
                </a:solidFill>
                <a:effectLst/>
                <a:uLnTx/>
                <a:uFillTx/>
                <a:latin typeface="Verdana" panose="020B0604030504040204" pitchFamily="34" charset="0"/>
                <a:ea typeface="Verdana" panose="020B0604030504040204" pitchFamily="34" charset="0"/>
              </a:rPr>
              <a:t>Comment:</a:t>
            </a:r>
            <a:r>
              <a:rPr kumimoji="0" lang="fr-FR" sz="1600" b="1" i="0" u="none" strike="noStrike" kern="1200" cap="none" spc="0" normalizeH="0" baseline="0" noProof="0" dirty="0" smtClean="0">
                <a:ln>
                  <a:noFill/>
                </a:ln>
                <a:solidFill>
                  <a:schemeClr val="tx1"/>
                </a:solidFill>
                <a:effectLst/>
                <a:uLnTx/>
                <a:uFillTx/>
                <a:latin typeface="Verdana" panose="020B0604030504040204" pitchFamily="34" charset="0"/>
                <a:ea typeface="Verdana" panose="020B0604030504040204" pitchFamily="34" charset="0"/>
              </a:rPr>
              <a:t> </a:t>
            </a:r>
          </a:p>
          <a:p>
            <a:pPr marL="274320" lvl="0" indent="-274320" algn="just">
              <a:spcBef>
                <a:spcPct val="20000"/>
              </a:spcBef>
              <a:buClr>
                <a:schemeClr val="accent3"/>
              </a:buClr>
              <a:buSzPct val="95000"/>
              <a:buFont typeface="Wingdings" pitchFamily="2" charset="2"/>
              <a:buChar char="§"/>
            </a:pPr>
            <a:r>
              <a:rPr lang="fr-FR" sz="1600" b="1" u="sng" dirty="0" smtClean="0">
                <a:latin typeface="Verdana" panose="020B0604030504040204" pitchFamily="34" charset="0"/>
                <a:ea typeface="Verdana" panose="020B0604030504040204" pitchFamily="34" charset="0"/>
              </a:rPr>
              <a:t>Le réclamant:</a:t>
            </a:r>
          </a:p>
          <a:p>
            <a:pPr marL="274320" lvl="0" indent="-274320" algn="just">
              <a:spcBef>
                <a:spcPct val="20000"/>
              </a:spcBef>
              <a:buClr>
                <a:schemeClr val="accent3"/>
              </a:buClr>
              <a:buSzPct val="95000"/>
              <a:buFont typeface="Wingdings" pitchFamily="2" charset="2"/>
              <a:buChar char="ü"/>
            </a:pPr>
            <a:r>
              <a:rPr lang="fr-FR" sz="1600" dirty="0" smtClean="0">
                <a:latin typeface="Verdana" panose="020B0604030504040204" pitchFamily="34" charset="0"/>
                <a:ea typeface="Verdana" panose="020B0604030504040204" pitchFamily="34" charset="0"/>
              </a:rPr>
              <a:t>Dépôt de la requête introductive d’instance et de la citation à comparaitre au niveau du greffe du tribunal administratif.</a:t>
            </a:r>
            <a:endParaRPr kumimoji="0" lang="fr-FR" sz="1600" b="1" i="0" u="none" strike="noStrike" kern="1200" cap="none" spc="0" normalizeH="0" baseline="0" noProof="0" dirty="0" smtClean="0">
              <a:ln>
                <a:noFill/>
              </a:ln>
              <a:solidFill>
                <a:schemeClr val="tx1"/>
              </a:solidFill>
              <a:effectLst/>
              <a:uLnTx/>
              <a:uFillTx/>
              <a:latin typeface="Verdana" panose="020B0604030504040204" pitchFamily="34" charset="0"/>
              <a:ea typeface="Verdana" panose="020B0604030504040204" pitchFamily="34" charset="0"/>
            </a:endParaRPr>
          </a:p>
          <a:p>
            <a:pPr marL="274320" lvl="0" indent="-274320" algn="just">
              <a:spcBef>
                <a:spcPct val="20000"/>
              </a:spcBef>
              <a:buClr>
                <a:schemeClr val="accent3"/>
              </a:buClr>
              <a:buSzPct val="95000"/>
              <a:buFont typeface="Wingdings" pitchFamily="2" charset="2"/>
              <a:buChar char="§"/>
            </a:pPr>
            <a:r>
              <a:rPr lang="fr-FR" sz="1600" b="1" u="sng" dirty="0" smtClean="0">
                <a:latin typeface="Verdana" panose="020B0604030504040204" pitchFamily="34" charset="0"/>
                <a:ea typeface="Verdana" panose="020B0604030504040204" pitchFamily="34" charset="0"/>
              </a:rPr>
              <a:t>Le greffe du tribunal</a:t>
            </a:r>
            <a:r>
              <a:rPr lang="fr-FR" sz="1600" dirty="0" smtClean="0">
                <a:latin typeface="Verdana" panose="020B0604030504040204" pitchFamily="34" charset="0"/>
                <a:ea typeface="Verdana" panose="020B0604030504040204" pitchFamily="34" charset="0"/>
              </a:rPr>
              <a:t>:</a:t>
            </a:r>
          </a:p>
          <a:p>
            <a:pPr marL="274320" lvl="0" indent="-274320" algn="just">
              <a:spcBef>
                <a:spcPct val="20000"/>
              </a:spcBef>
              <a:buClr>
                <a:schemeClr val="accent3"/>
              </a:buClr>
              <a:buSzPct val="95000"/>
              <a:buFont typeface="Wingdings" pitchFamily="2" charset="2"/>
              <a:buChar char="ü"/>
            </a:pPr>
            <a:r>
              <a:rPr lang="fr-FR" sz="1600" dirty="0" smtClean="0">
                <a:latin typeface="Verdana" panose="020B0604030504040204" pitchFamily="34" charset="0"/>
                <a:ea typeface="Verdana" panose="020B0604030504040204" pitchFamily="34" charset="0"/>
              </a:rPr>
              <a:t>Réception de la requête introductive d’instance et de la citation à comparaitre.</a:t>
            </a:r>
          </a:p>
          <a:p>
            <a:pPr marL="274320" lvl="0" indent="-274320" algn="just">
              <a:spcBef>
                <a:spcPct val="20000"/>
              </a:spcBef>
              <a:buClr>
                <a:schemeClr val="accent3"/>
              </a:buClr>
              <a:buSzPct val="95000"/>
              <a:buFont typeface="Wingdings" pitchFamily="2" charset="2"/>
              <a:buChar char="ü"/>
            </a:pPr>
            <a:r>
              <a:rPr lang="fr-FR" sz="1600" dirty="0" smtClean="0">
                <a:latin typeface="Verdana" panose="020B0604030504040204" pitchFamily="34" charset="0"/>
                <a:ea typeface="Verdana" panose="020B0604030504040204" pitchFamily="34" charset="0"/>
              </a:rPr>
              <a:t>Attribution d’un numéro, date et l’apposition d’un cachet.</a:t>
            </a:r>
          </a:p>
          <a:p>
            <a:pPr marL="274320" lvl="0" indent="-274320" algn="just">
              <a:spcBef>
                <a:spcPct val="20000"/>
              </a:spcBef>
              <a:buClr>
                <a:schemeClr val="accent3"/>
              </a:buClr>
              <a:buSzPct val="95000"/>
              <a:buFont typeface="Wingdings" pitchFamily="2" charset="2"/>
              <a:buChar char="§"/>
            </a:pPr>
            <a:r>
              <a:rPr lang="fr-FR" sz="1600" b="1" u="sng" dirty="0" smtClean="0">
                <a:latin typeface="Verdana" panose="020B0604030504040204" pitchFamily="34" charset="0"/>
                <a:ea typeface="Verdana" panose="020B0604030504040204" pitchFamily="34" charset="0"/>
              </a:rPr>
              <a:t>L’huissier de justice</a:t>
            </a:r>
            <a:r>
              <a:rPr lang="fr-FR" sz="1600" dirty="0" smtClean="0">
                <a:latin typeface="Verdana" panose="020B0604030504040204" pitchFamily="34" charset="0"/>
                <a:ea typeface="Verdana" panose="020B0604030504040204" pitchFamily="34" charset="0"/>
              </a:rPr>
              <a:t>:</a:t>
            </a:r>
          </a:p>
          <a:p>
            <a:pPr marL="274320" lvl="0" indent="-274320" algn="just">
              <a:spcBef>
                <a:spcPct val="20000"/>
              </a:spcBef>
              <a:buClr>
                <a:schemeClr val="accent3"/>
              </a:buClr>
              <a:buSzPct val="95000"/>
              <a:buFont typeface="Wingdings" pitchFamily="2" charset="2"/>
              <a:buChar char="ü"/>
            </a:pPr>
            <a:r>
              <a:rPr lang="fr-FR" sz="1600" dirty="0" smtClean="0">
                <a:latin typeface="Verdana" panose="020B0604030504040204" pitchFamily="34" charset="0"/>
                <a:ea typeface="Verdana" panose="020B0604030504040204" pitchFamily="34" charset="0"/>
              </a:rPr>
              <a:t>Signification  de la requête introductive d’instance ,selon le cas, au DGE ou DIW.</a:t>
            </a:r>
          </a:p>
          <a:p>
            <a:pPr marL="274320" lvl="0" indent="-274320" algn="just">
              <a:spcBef>
                <a:spcPct val="20000"/>
              </a:spcBef>
              <a:buClr>
                <a:schemeClr val="accent3"/>
              </a:buClr>
              <a:buSzPct val="95000"/>
              <a:buFont typeface="Wingdings" pitchFamily="2" charset="2"/>
              <a:buChar char="§"/>
            </a:pPr>
            <a:endParaRPr lang="fr-FR" sz="1600" dirty="0" smtClean="0">
              <a:latin typeface="Verdana" panose="020B0604030504040204" pitchFamily="34" charset="0"/>
              <a:ea typeface="Verdana" panose="020B0604030504040204" pitchFamily="34" charset="0"/>
            </a:endParaRPr>
          </a:p>
          <a:p>
            <a:pPr marL="274320" lvl="0" indent="-274320" algn="just">
              <a:spcBef>
                <a:spcPct val="20000"/>
              </a:spcBef>
              <a:buClr>
                <a:schemeClr val="accent3"/>
              </a:buClr>
              <a:buSzPct val="95000"/>
            </a:pPr>
            <a:endParaRPr kumimoji="0" lang="fr-FR" sz="1600" b="1" i="0" u="none" strike="noStrike" kern="1200" cap="none" spc="0" normalizeH="0" baseline="0" noProof="0" dirty="0" smtClean="0">
              <a:ln>
                <a:noFill/>
              </a:ln>
              <a:solidFill>
                <a:schemeClr val="tx1"/>
              </a:solidFill>
              <a:effectLst/>
              <a:uLnTx/>
              <a:uFillTx/>
              <a:latin typeface="Verdana" panose="020B0604030504040204" pitchFamily="34" charset="0"/>
              <a:ea typeface="Verdana" panose="020B0604030504040204" pitchFamily="34" charset="0"/>
            </a:endParaRPr>
          </a:p>
          <a:p>
            <a:pPr marL="274320" marR="0" lvl="0" indent="-274320" algn="just" defTabSz="914400" rtl="0" eaLnBrk="1" fontAlgn="auto" latinLnBrk="0" hangingPunct="1">
              <a:lnSpc>
                <a:spcPct val="100000"/>
              </a:lnSpc>
              <a:spcBef>
                <a:spcPct val="20000"/>
              </a:spcBef>
              <a:spcAft>
                <a:spcPts val="0"/>
              </a:spcAft>
              <a:buClr>
                <a:schemeClr val="accent3"/>
              </a:buClr>
              <a:buSzPct val="95000"/>
              <a:tabLst/>
              <a:defRPr/>
            </a:pPr>
            <a:endParaRPr lang="fr-FR" sz="1400" b="1" dirty="0" smtClean="0">
              <a:latin typeface="Verdana" pitchFamily="34" charset="0"/>
            </a:endParaRPr>
          </a:p>
          <a:p>
            <a:pPr marL="274320" marR="0" lvl="0" indent="-274320" algn="just" defTabSz="914400" rtl="0" eaLnBrk="1" fontAlgn="auto" latinLnBrk="0" hangingPunct="1">
              <a:lnSpc>
                <a:spcPct val="100000"/>
              </a:lnSpc>
              <a:spcBef>
                <a:spcPct val="20000"/>
              </a:spcBef>
              <a:spcAft>
                <a:spcPts val="0"/>
              </a:spcAft>
              <a:buClr>
                <a:schemeClr val="accent3"/>
              </a:buClr>
              <a:buSzPct val="95000"/>
              <a:tabLst/>
              <a:defRPr/>
            </a:pPr>
            <a:endParaRPr kumimoji="0" lang="fr-FR" sz="1400" b="1" i="0" u="none" strike="noStrike" kern="1200" cap="none" spc="0" normalizeH="0" baseline="0" noProof="0" dirty="0" smtClean="0">
              <a:ln>
                <a:noFill/>
              </a:ln>
              <a:solidFill>
                <a:schemeClr val="tx1"/>
              </a:solidFill>
              <a:effectLst/>
              <a:uLnTx/>
              <a:uFillTx/>
              <a:latin typeface="Verdana" pitchFamily="34" charset="0"/>
            </a:endParaRPr>
          </a:p>
          <a:p>
            <a:pPr marL="274320" marR="0" lvl="0" indent="-274320" algn="just" defTabSz="914400" rtl="0" eaLnBrk="1" fontAlgn="auto" latinLnBrk="0" hangingPunct="1">
              <a:lnSpc>
                <a:spcPct val="100000"/>
              </a:lnSpc>
              <a:spcBef>
                <a:spcPct val="20000"/>
              </a:spcBef>
              <a:spcAft>
                <a:spcPts val="0"/>
              </a:spcAft>
              <a:buClr>
                <a:schemeClr val="accent3"/>
              </a:buClr>
              <a:buSzPct val="95000"/>
              <a:tabLst/>
              <a:defRPr/>
            </a:pPr>
            <a:endParaRPr kumimoji="0" lang="fr-FR" sz="1400" b="1" i="0" u="none" strike="noStrike" kern="1200" cap="none" spc="0" normalizeH="0" baseline="0" noProof="0" dirty="0" smtClean="0">
              <a:ln>
                <a:noFill/>
              </a:ln>
              <a:solidFill>
                <a:schemeClr val="tx1"/>
              </a:solidFill>
              <a:effectLst/>
              <a:uLnTx/>
              <a:uFillTx/>
              <a:latin typeface="Verdana" pitchFamily="34" charset="0"/>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endParaRPr kumimoji="0" lang="fr-FR" sz="1600" b="1" i="0" u="none" strike="noStrike" kern="1200" cap="none" spc="0" normalizeH="0" baseline="0" noProof="0" dirty="0" smtClean="0">
              <a:ln>
                <a:noFill/>
              </a:ln>
              <a:solidFill>
                <a:schemeClr val="tx1"/>
              </a:solidFill>
              <a:effectLst/>
              <a:uLnTx/>
              <a:uFillTx/>
              <a:latin typeface="Verdana" pitchFamily="34"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endParaRPr kumimoji="0" lang="fr-FR" sz="1600" b="0" i="0" u="none" strike="noStrike" kern="1200" cap="none" spc="0" normalizeH="0" baseline="0" noProof="0" dirty="0">
              <a:ln>
                <a:noFill/>
              </a:ln>
              <a:solidFill>
                <a:schemeClr val="tx1"/>
              </a:solidFill>
              <a:effectLst/>
              <a:uLnTx/>
              <a:uFillTx/>
              <a:latin typeface="Verdana" pitchFamily="34" charset="0"/>
              <a:ea typeface="+mn-ea"/>
              <a:cs typeface="+mn-cs"/>
            </a:endParaRPr>
          </a:p>
        </p:txBody>
      </p:sp>
    </p:spTree>
  </p:cSld>
  <p:clrMapOvr>
    <a:masterClrMapping/>
  </p:clrMapOvr>
  <p:transition>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idx="1"/>
          </p:nvPr>
        </p:nvSpPr>
        <p:spPr>
          <a:xfrm>
            <a:off x="457200" y="980728"/>
            <a:ext cx="8229600" cy="5343872"/>
          </a:xfrm>
        </p:spPr>
        <p:txBody>
          <a:bodyPr>
            <a:normAutofit lnSpcReduction="10000"/>
          </a:bodyPr>
          <a:lstStyle/>
          <a:p>
            <a:pPr lvl="0" fontAlgn="t">
              <a:buFont typeface="Wingdings" pitchFamily="2" charset="2"/>
              <a:buChar char="Ø"/>
              <a:defRPr/>
            </a:pPr>
            <a:endParaRPr lang="fr-FR" sz="1400" b="1" u="sng" dirty="0" smtClean="0">
              <a:solidFill>
                <a:schemeClr val="tx2"/>
              </a:solidFill>
              <a:latin typeface="Verdana" pitchFamily="34" charset="0"/>
            </a:endParaRPr>
          </a:p>
          <a:p>
            <a:pPr lvl="0" fontAlgn="t">
              <a:buFont typeface="Wingdings" pitchFamily="2" charset="2"/>
              <a:buChar char="Ø"/>
              <a:defRPr/>
            </a:pPr>
            <a:r>
              <a:rPr lang="fr-FR" sz="1600" b="1" u="sng" dirty="0" smtClean="0">
                <a:solidFill>
                  <a:schemeClr val="tx2"/>
                </a:solidFill>
                <a:latin typeface="Verdana" pitchFamily="34" charset="0"/>
              </a:rPr>
              <a:t>Délais (quand):</a:t>
            </a:r>
          </a:p>
          <a:p>
            <a:pPr lvl="0" fontAlgn="t">
              <a:buNone/>
              <a:defRPr/>
            </a:pPr>
            <a:endParaRPr lang="fr-FR" sz="1600" b="1" u="sng" dirty="0" smtClean="0">
              <a:solidFill>
                <a:schemeClr val="tx2"/>
              </a:solidFill>
              <a:latin typeface="Verdana" pitchFamily="34" charset="0"/>
            </a:endParaRPr>
          </a:p>
          <a:p>
            <a:pPr lvl="0">
              <a:buFont typeface="Wingdings" pitchFamily="2" charset="2"/>
              <a:buChar char="§"/>
              <a:defRPr/>
            </a:pPr>
            <a:r>
              <a:rPr lang="fr-FR" sz="1600" b="1" dirty="0" smtClean="0">
                <a:latin typeface="Verdana" pitchFamily="34" charset="0"/>
              </a:rPr>
              <a:t>DEUX (02) mois à compter : </a:t>
            </a:r>
          </a:p>
          <a:p>
            <a:pPr lvl="0">
              <a:defRPr/>
            </a:pPr>
            <a:r>
              <a:rPr lang="fr-FR" sz="1600" dirty="0" smtClean="0">
                <a:latin typeface="Verdana" pitchFamily="34" charset="0"/>
              </a:rPr>
              <a:t>Du jour de la réception de l’avis portant notification de la décision émise, selon le cas, par le DIW, par le DGE, par le chef de centre des impôts ou par le chef de proximité des impôts.</a:t>
            </a:r>
          </a:p>
          <a:p>
            <a:pPr>
              <a:defRPr/>
            </a:pPr>
            <a:r>
              <a:rPr lang="fr-FR" sz="1600" dirty="0" smtClean="0">
                <a:latin typeface="Verdana" pitchFamily="34" charset="0"/>
              </a:rPr>
              <a:t>De la date de l’expiration du délai De deux(02) mois imparti, selon le cas, au DIW ou au DGE, au </a:t>
            </a:r>
            <a:r>
              <a:rPr lang="fr-FR" sz="1600" dirty="0">
                <a:latin typeface="Verdana" pitchFamily="34" charset="0"/>
              </a:rPr>
              <a:t>chef de centre des impôts ou </a:t>
            </a:r>
            <a:r>
              <a:rPr lang="fr-FR" sz="1600" dirty="0" smtClean="0">
                <a:latin typeface="Verdana" pitchFamily="34" charset="0"/>
              </a:rPr>
              <a:t>au chef </a:t>
            </a:r>
            <a:r>
              <a:rPr lang="fr-FR" sz="1600" dirty="0">
                <a:latin typeface="Verdana" pitchFamily="34" charset="0"/>
              </a:rPr>
              <a:t>de proximité des </a:t>
            </a:r>
            <a:r>
              <a:rPr lang="fr-FR" sz="1600" dirty="0" smtClean="0">
                <a:latin typeface="Verdana" pitchFamily="34" charset="0"/>
              </a:rPr>
              <a:t>impôts,  pour prononcer leurs décisions.</a:t>
            </a:r>
          </a:p>
          <a:p>
            <a:pPr>
              <a:buFont typeface="Wingdings" panose="05000000000000000000" pitchFamily="2" charset="2"/>
              <a:buChar char="§"/>
              <a:defRPr/>
            </a:pPr>
            <a:r>
              <a:rPr lang="fr-FR" sz="1600" b="1" dirty="0" smtClean="0">
                <a:latin typeface="Verdana" pitchFamily="34" charset="0"/>
              </a:rPr>
              <a:t>Pour les </a:t>
            </a:r>
            <a:r>
              <a:rPr lang="fr-FR" sz="1600" b="1" dirty="0">
                <a:latin typeface="Verdana" pitchFamily="34" charset="0"/>
              </a:rPr>
              <a:t>demandes de revendication d’objets </a:t>
            </a:r>
            <a:r>
              <a:rPr lang="fr-FR" sz="1600" b="1" dirty="0" smtClean="0">
                <a:latin typeface="Verdana" pitchFamily="34" charset="0"/>
              </a:rPr>
              <a:t>saisis: un (02) mois à compter:</a:t>
            </a:r>
          </a:p>
          <a:p>
            <a:pPr marL="0" indent="0">
              <a:buNone/>
              <a:defRPr/>
            </a:pPr>
            <a:endParaRPr lang="fr-FR" sz="1600" dirty="0" smtClean="0">
              <a:latin typeface="Verdana" pitchFamily="34" charset="0"/>
            </a:endParaRPr>
          </a:p>
          <a:p>
            <a:pPr>
              <a:buFont typeface="Courier New" panose="02070309020205020404" pitchFamily="49" charset="0"/>
              <a:buChar char="o"/>
              <a:defRPr/>
            </a:pPr>
            <a:r>
              <a:rPr lang="fr-FR" sz="1600" dirty="0" smtClean="0">
                <a:latin typeface="Verdana" pitchFamily="34" charset="0"/>
              </a:rPr>
              <a:t>Du </a:t>
            </a:r>
            <a:r>
              <a:rPr lang="fr-FR" sz="1600" dirty="0">
                <a:latin typeface="Verdana" pitchFamily="34" charset="0"/>
              </a:rPr>
              <a:t>jour de la réception de l’avis portant notification de la décision émise, selon le cas, par le DIW, par le </a:t>
            </a:r>
            <a:r>
              <a:rPr lang="fr-FR" sz="1600" dirty="0" smtClean="0">
                <a:latin typeface="Verdana" pitchFamily="34" charset="0"/>
              </a:rPr>
              <a:t>DGE</a:t>
            </a:r>
          </a:p>
          <a:p>
            <a:pPr>
              <a:buFont typeface="Courier New" panose="02070309020205020404" pitchFamily="49" charset="0"/>
              <a:buChar char="o"/>
              <a:defRPr/>
            </a:pPr>
            <a:endParaRPr lang="fr-FR" sz="1600" dirty="0" smtClean="0">
              <a:latin typeface="Verdana" pitchFamily="34" charset="0"/>
            </a:endParaRPr>
          </a:p>
          <a:p>
            <a:pPr>
              <a:buFont typeface="Courier New" panose="02070309020205020404" pitchFamily="49" charset="0"/>
              <a:buChar char="o"/>
              <a:defRPr/>
            </a:pPr>
            <a:r>
              <a:rPr lang="fr-FR" sz="1600" dirty="0" smtClean="0">
                <a:latin typeface="Verdana" pitchFamily="34" charset="0"/>
              </a:rPr>
              <a:t>De </a:t>
            </a:r>
            <a:r>
              <a:rPr lang="fr-FR" sz="1600" dirty="0">
                <a:latin typeface="Verdana" pitchFamily="34" charset="0"/>
              </a:rPr>
              <a:t>la date de l’expiration du délai </a:t>
            </a:r>
            <a:r>
              <a:rPr lang="fr-FR" sz="1600" dirty="0" smtClean="0">
                <a:latin typeface="Verdana" pitchFamily="34" charset="0"/>
              </a:rPr>
              <a:t>de deux (02) </a:t>
            </a:r>
            <a:r>
              <a:rPr lang="fr-FR" sz="1600" dirty="0">
                <a:latin typeface="Verdana" pitchFamily="34" charset="0"/>
              </a:rPr>
              <a:t>mois imparti, selon le cas, au DIW ou au DGE</a:t>
            </a:r>
            <a:r>
              <a:rPr lang="fr-FR" sz="1600" dirty="0" smtClean="0">
                <a:latin typeface="Verdana" pitchFamily="34" charset="0"/>
              </a:rPr>
              <a:t>, pour statuer.</a:t>
            </a:r>
          </a:p>
          <a:p>
            <a:pPr>
              <a:buFont typeface="Courier New" panose="02070309020205020404" pitchFamily="49" charset="0"/>
              <a:buChar char="o"/>
              <a:defRPr/>
            </a:pPr>
            <a:endParaRPr lang="fr-FR" sz="1600" b="1" dirty="0" smtClean="0">
              <a:latin typeface="Verdana" pitchFamily="34" charset="0"/>
            </a:endParaRPr>
          </a:p>
          <a:p>
            <a:pPr lvl="0" fontAlgn="t">
              <a:buFont typeface="Wingdings" pitchFamily="2" charset="2"/>
              <a:buChar char="Ø"/>
              <a:defRPr/>
            </a:pPr>
            <a:r>
              <a:rPr lang="fr-FR" sz="1600" b="1" u="sng" dirty="0" smtClean="0">
                <a:solidFill>
                  <a:schemeClr val="tx2"/>
                </a:solidFill>
                <a:latin typeface="Verdana" pitchFamily="34" charset="0"/>
              </a:rPr>
              <a:t>Destinataire:</a:t>
            </a:r>
            <a:r>
              <a:rPr lang="fr-FR" sz="1600" b="1" dirty="0" smtClean="0">
                <a:latin typeface="Verdana" pitchFamily="34" charset="0"/>
              </a:rPr>
              <a:t> </a:t>
            </a:r>
          </a:p>
          <a:p>
            <a:pPr lvl="0">
              <a:buFont typeface="Arial" pitchFamily="34" charset="0"/>
              <a:buChar char="•"/>
              <a:defRPr/>
            </a:pPr>
            <a:r>
              <a:rPr lang="fr-FR" sz="1600" b="1" dirty="0" smtClean="0">
                <a:latin typeface="Verdana" pitchFamily="34" charset="0"/>
              </a:rPr>
              <a:t>Le juge administratif.</a:t>
            </a:r>
          </a:p>
          <a:p>
            <a:endParaRPr lang="fr-FR" sz="1600" dirty="0">
              <a:latin typeface="Verdana"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4</a:t>
            </a:fld>
            <a:endParaRPr lang="fr-FR"/>
          </a:p>
        </p:txBody>
      </p:sp>
    </p:spTree>
  </p:cSld>
  <p:clrMapOvr>
    <a:masterClrMapping/>
  </p:clrMapOvr>
  <p:transition>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857232"/>
            <a:ext cx="8043890" cy="857256"/>
          </a:xfrm>
        </p:spPr>
        <p:txBody>
          <a:bodyPr>
            <a:normAutofit fontScale="90000"/>
          </a:bodyPr>
          <a:lstStyle/>
          <a:p>
            <a:r>
              <a:rPr lang="fr-FR" sz="1800" b="1" dirty="0" smtClean="0">
                <a:solidFill>
                  <a:schemeClr val="bg2">
                    <a:lumMod val="25000"/>
                  </a:schemeClr>
                </a:solidFill>
                <a:latin typeface="Verdana" pitchFamily="34" charset="0"/>
              </a:rPr>
              <a:t>1.2.</a:t>
            </a:r>
            <a:r>
              <a:rPr lang="fr-FR" sz="1800" b="1" u="sng" dirty="0" smtClean="0">
                <a:solidFill>
                  <a:schemeClr val="bg2">
                    <a:lumMod val="25000"/>
                  </a:schemeClr>
                </a:solidFill>
                <a:latin typeface="Verdana" pitchFamily="34" charset="0"/>
              </a:rPr>
              <a:t>INSTRUCTION DE L’AFFAIRE</a:t>
            </a:r>
            <a:r>
              <a:rPr lang="fr-FR" sz="1800" b="1" dirty="0" smtClean="0">
                <a:solidFill>
                  <a:schemeClr val="bg2">
                    <a:lumMod val="25000"/>
                  </a:schemeClr>
                </a:solidFill>
                <a:latin typeface="Verdana" pitchFamily="34" charset="0"/>
              </a:rPr>
              <a:t>:</a:t>
            </a:r>
            <a:br>
              <a:rPr lang="fr-FR" sz="1800" b="1" dirty="0" smtClean="0">
                <a:solidFill>
                  <a:schemeClr val="bg2">
                    <a:lumMod val="25000"/>
                  </a:schemeClr>
                </a:solidFill>
                <a:latin typeface="Verdana" pitchFamily="34" charset="0"/>
              </a:rPr>
            </a:br>
            <a:r>
              <a:rPr lang="fr-FR" sz="1800" b="1" dirty="0" smtClean="0">
                <a:solidFill>
                  <a:schemeClr val="bg2">
                    <a:lumMod val="25000"/>
                  </a:schemeClr>
                </a:solidFill>
                <a:latin typeface="Verdana" pitchFamily="34" charset="0"/>
              </a:rPr>
              <a:t/>
            </a:r>
            <a:br>
              <a:rPr lang="fr-FR" sz="1800" b="1" dirty="0" smtClean="0">
                <a:solidFill>
                  <a:schemeClr val="bg2">
                    <a:lumMod val="25000"/>
                  </a:schemeClr>
                </a:solidFill>
                <a:latin typeface="Verdana" pitchFamily="34" charset="0"/>
              </a:rPr>
            </a:br>
            <a:r>
              <a:rPr lang="fr-FR" sz="1800" b="1" dirty="0" smtClean="0">
                <a:solidFill>
                  <a:schemeClr val="bg2">
                    <a:lumMod val="25000"/>
                  </a:schemeClr>
                </a:solidFill>
                <a:latin typeface="Verdana" pitchFamily="34" charset="0"/>
              </a:rPr>
              <a:t/>
            </a:r>
            <a:br>
              <a:rPr lang="fr-FR" sz="1800" b="1" dirty="0" smtClean="0">
                <a:solidFill>
                  <a:schemeClr val="bg2">
                    <a:lumMod val="25000"/>
                  </a:schemeClr>
                </a:solidFill>
                <a:latin typeface="Verdana" pitchFamily="34" charset="0"/>
              </a:rPr>
            </a:br>
            <a:endParaRPr lang="fr-FR" sz="1800" b="1" dirty="0">
              <a:solidFill>
                <a:schemeClr val="bg2">
                  <a:lumMod val="25000"/>
                </a:schemeClr>
              </a:solidFill>
              <a:latin typeface="Verdana" pitchFamily="34" charset="0"/>
            </a:endParaRPr>
          </a:p>
        </p:txBody>
      </p:sp>
      <p:sp>
        <p:nvSpPr>
          <p:cNvPr id="3" name="Espace réservé du contenu 2"/>
          <p:cNvSpPr>
            <a:spLocks noGrp="1"/>
          </p:cNvSpPr>
          <p:nvPr>
            <p:ph idx="1"/>
          </p:nvPr>
        </p:nvSpPr>
        <p:spPr>
          <a:xfrm>
            <a:off x="457200" y="1214422"/>
            <a:ext cx="8229600" cy="5110178"/>
          </a:xfrm>
        </p:spPr>
        <p:txBody>
          <a:bodyPr>
            <a:normAutofit/>
          </a:bodyPr>
          <a:lstStyle/>
          <a:p>
            <a:pPr fontAlgn="t">
              <a:buFont typeface="Wingdings" pitchFamily="2" charset="2"/>
              <a:buChar char="§"/>
            </a:pPr>
            <a:r>
              <a:rPr lang="fr-FR" sz="1600" b="1" u="sng" dirty="0" smtClean="0">
                <a:solidFill>
                  <a:schemeClr val="bg2">
                    <a:lumMod val="50000"/>
                  </a:schemeClr>
                </a:solidFill>
                <a:latin typeface="Verdana" pitchFamily="34" charset="0"/>
              </a:rPr>
              <a:t>Au niveau de la DGE:</a:t>
            </a:r>
          </a:p>
          <a:p>
            <a:pPr fontAlgn="t">
              <a:buNone/>
            </a:pPr>
            <a:endParaRPr lang="fr-FR" sz="1600" b="1" u="sng" dirty="0" smtClean="0">
              <a:solidFill>
                <a:schemeClr val="bg2">
                  <a:lumMod val="50000"/>
                </a:schemeClr>
              </a:solidFill>
              <a:latin typeface="Verdana" pitchFamily="34" charset="0"/>
            </a:endParaRPr>
          </a:p>
          <a:p>
            <a:pPr fontAlgn="t">
              <a:buFont typeface="Arial" pitchFamily="34" charset="0"/>
              <a:buChar char="•"/>
            </a:pPr>
            <a:r>
              <a:rPr lang="fr-FR" sz="1600" b="1" u="sng" dirty="0" smtClean="0">
                <a:latin typeface="Verdana" pitchFamily="34" charset="0"/>
              </a:rPr>
              <a:t>LE DGE:</a:t>
            </a:r>
          </a:p>
          <a:p>
            <a:pPr marL="0" indent="0" fontAlgn="t">
              <a:buNone/>
            </a:pPr>
            <a:endParaRPr lang="fr-FR" sz="1600" b="1" u="sng" dirty="0" smtClean="0">
              <a:latin typeface="Verdana" pitchFamily="34" charset="0"/>
            </a:endParaRPr>
          </a:p>
          <a:p>
            <a:pPr fontAlgn="t">
              <a:buFont typeface="Wingdings" pitchFamily="2" charset="2"/>
              <a:buChar char="Ø"/>
            </a:pPr>
            <a:r>
              <a:rPr lang="fr-FR" sz="1600" dirty="0" smtClean="0">
                <a:latin typeface="Verdana" pitchFamily="34" charset="0"/>
              </a:rPr>
              <a:t>Retrait du dossier au niveau du greffe du Tribunal.</a:t>
            </a:r>
          </a:p>
          <a:p>
            <a:pPr fontAlgn="t">
              <a:buFont typeface="Wingdings" pitchFamily="2" charset="2"/>
              <a:buChar char="Ø"/>
            </a:pPr>
            <a:r>
              <a:rPr lang="fr-FR" sz="1600" dirty="0" smtClean="0">
                <a:latin typeface="Verdana" pitchFamily="34" charset="0"/>
              </a:rPr>
              <a:t>Transmission du dossier, de la requête introductive d’instance et de la citation à comparaitre à la  S/D du contentieux- Bureau du contentieux judiciaire.</a:t>
            </a:r>
          </a:p>
          <a:p>
            <a:pPr fontAlgn="t">
              <a:buNone/>
            </a:pPr>
            <a:endParaRPr lang="fr-FR" sz="1600" u="sng" dirty="0" smtClean="0">
              <a:solidFill>
                <a:schemeClr val="bg2">
                  <a:lumMod val="50000"/>
                </a:schemeClr>
              </a:solidFill>
              <a:latin typeface="Verdana" pitchFamily="34" charset="0"/>
            </a:endParaRPr>
          </a:p>
          <a:p>
            <a:pPr fontAlgn="t"/>
            <a:r>
              <a:rPr lang="fr-FR" sz="1600" b="1" u="sng" dirty="0" smtClean="0">
                <a:latin typeface="Verdana" pitchFamily="34" charset="0"/>
              </a:rPr>
              <a:t>La S/D du contentieux-Bureau du contentieux judiciaire:</a:t>
            </a:r>
          </a:p>
          <a:p>
            <a:pPr marL="0" indent="0" fontAlgn="t">
              <a:buNone/>
            </a:pPr>
            <a:endParaRPr lang="fr-FR" sz="1600" b="1" u="sng" dirty="0" smtClean="0">
              <a:latin typeface="Verdana" pitchFamily="34" charset="0"/>
            </a:endParaRPr>
          </a:p>
          <a:p>
            <a:pPr fontAlgn="t">
              <a:buFont typeface="Wingdings" pitchFamily="2" charset="2"/>
              <a:buChar char="Ø"/>
            </a:pPr>
            <a:r>
              <a:rPr lang="fr-FR" sz="1600" dirty="0" smtClean="0">
                <a:latin typeface="Verdana" pitchFamily="34" charset="0"/>
              </a:rPr>
              <a:t>Enregistrement  de la requête introductive d’instance.</a:t>
            </a:r>
          </a:p>
          <a:p>
            <a:pPr fontAlgn="t">
              <a:buFont typeface="Wingdings" pitchFamily="2" charset="2"/>
              <a:buChar char="Ø"/>
            </a:pPr>
            <a:r>
              <a:rPr lang="fr-FR" sz="1600" dirty="0" smtClean="0">
                <a:latin typeface="Verdana" pitchFamily="34" charset="0"/>
              </a:rPr>
              <a:t>Montage du dossier . </a:t>
            </a:r>
          </a:p>
          <a:p>
            <a:pPr fontAlgn="t">
              <a:buFont typeface="Wingdings" pitchFamily="2" charset="2"/>
              <a:buChar char="Ø"/>
            </a:pPr>
            <a:r>
              <a:rPr lang="fr-FR" sz="1600" dirty="0" smtClean="0">
                <a:latin typeface="Verdana" pitchFamily="34" charset="0"/>
              </a:rPr>
              <a:t>Examen en la forme et en la fond de la requête.</a:t>
            </a:r>
          </a:p>
          <a:p>
            <a:pPr fontAlgn="t">
              <a:buFont typeface="Wingdings" pitchFamily="2" charset="2"/>
              <a:buChar char="Ø"/>
            </a:pPr>
            <a:r>
              <a:rPr lang="fr-FR" sz="1600" dirty="0" smtClean="0">
                <a:latin typeface="Verdana" pitchFamily="34" charset="0"/>
              </a:rPr>
              <a:t>Demande de précisions  au receveur des impôts.</a:t>
            </a:r>
          </a:p>
          <a:p>
            <a:pPr fontAlgn="t">
              <a:buFont typeface="Wingdings" pitchFamily="2" charset="2"/>
              <a:buChar char="Ø"/>
            </a:pPr>
            <a:r>
              <a:rPr lang="fr-FR" sz="1600" dirty="0" smtClean="0">
                <a:latin typeface="Verdana" pitchFamily="34" charset="0"/>
              </a:rPr>
              <a:t>Rédaction du projet de mémoire en défense et sa transmission au DGE.</a:t>
            </a:r>
          </a:p>
          <a:p>
            <a:pPr fontAlgn="t">
              <a:buNone/>
            </a:pPr>
            <a:endParaRPr lang="fr-FR" sz="1600" dirty="0" smtClean="0">
              <a:latin typeface="Verdana" pitchFamily="34" charset="0"/>
            </a:endParaRPr>
          </a:p>
          <a:p>
            <a:pPr fontAlgn="t">
              <a:buFont typeface="Arial" pitchFamily="34" charset="0"/>
              <a:buChar char="•"/>
            </a:pPr>
            <a:endParaRPr lang="fr-FR" sz="1600" b="1" u="sng" dirty="0" smtClean="0">
              <a:latin typeface="Verdana" pitchFamily="34" charset="0"/>
            </a:endParaRPr>
          </a:p>
          <a:p>
            <a:pPr fontAlgn="t">
              <a:buFont typeface="Wingdings" pitchFamily="2" charset="2"/>
              <a:buChar char="Ø"/>
            </a:pPr>
            <a:endParaRPr lang="fr-FR" sz="1600" dirty="0" smtClean="0">
              <a:latin typeface="Verdana"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5</a:t>
            </a:fld>
            <a:endParaRPr lang="fr-FR"/>
          </a:p>
        </p:txBody>
      </p:sp>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096" y="908720"/>
            <a:ext cx="8229600" cy="4968552"/>
          </a:xfrm>
        </p:spPr>
        <p:txBody>
          <a:bodyPr>
            <a:normAutofit/>
          </a:bodyPr>
          <a:lstStyle/>
          <a:p>
            <a:pPr fontAlgn="t">
              <a:buFont typeface="Arial" pitchFamily="34" charset="0"/>
              <a:buChar char="•"/>
            </a:pPr>
            <a:r>
              <a:rPr lang="fr-FR" sz="1600" b="1" u="sng" dirty="0">
                <a:latin typeface="Verdana" pitchFamily="34" charset="0"/>
              </a:rPr>
              <a:t>LE DGE</a:t>
            </a:r>
            <a:r>
              <a:rPr lang="fr-FR" sz="1600" dirty="0" smtClean="0">
                <a:latin typeface="Verdana" pitchFamily="34" charset="0"/>
              </a:rPr>
              <a:t>:</a:t>
            </a:r>
          </a:p>
          <a:p>
            <a:pPr marL="0" indent="0" fontAlgn="t">
              <a:buNone/>
            </a:pPr>
            <a:endParaRPr lang="fr-FR" sz="1600" dirty="0">
              <a:latin typeface="Verdana" pitchFamily="34" charset="0"/>
            </a:endParaRPr>
          </a:p>
          <a:p>
            <a:pPr fontAlgn="t">
              <a:buFont typeface="Wingdings" pitchFamily="2" charset="2"/>
              <a:buChar char="Ø"/>
            </a:pPr>
            <a:r>
              <a:rPr lang="fr-FR" sz="1600" dirty="0">
                <a:latin typeface="Verdana" pitchFamily="34" charset="0"/>
              </a:rPr>
              <a:t>Examen et signature du projet de mémoire en défense .</a:t>
            </a:r>
          </a:p>
          <a:p>
            <a:pPr fontAlgn="t">
              <a:buFont typeface="Wingdings" pitchFamily="2" charset="2"/>
              <a:buChar char="Ø"/>
            </a:pPr>
            <a:r>
              <a:rPr lang="fr-FR" sz="1600" dirty="0">
                <a:latin typeface="Verdana" pitchFamily="34" charset="0"/>
              </a:rPr>
              <a:t>Envoi du projet de mémoire en défense à l’avocat (formalité non obligatoire</a:t>
            </a:r>
            <a:r>
              <a:rPr lang="fr-FR" sz="1600" dirty="0" smtClean="0">
                <a:latin typeface="Verdana" pitchFamily="34" charset="0"/>
              </a:rPr>
              <a:t>).</a:t>
            </a:r>
          </a:p>
          <a:p>
            <a:pPr marL="0" indent="0" fontAlgn="t">
              <a:buNone/>
            </a:pPr>
            <a:endParaRPr lang="fr-FR" sz="1600" dirty="0">
              <a:latin typeface="Verdana" pitchFamily="34" charset="0"/>
            </a:endParaRPr>
          </a:p>
          <a:p>
            <a:pPr fontAlgn="t">
              <a:buFont typeface="Arial" pitchFamily="34" charset="0"/>
              <a:buChar char="•"/>
            </a:pPr>
            <a:r>
              <a:rPr lang="fr-FR" sz="1600" b="1" u="sng" dirty="0">
                <a:latin typeface="Verdana" pitchFamily="34" charset="0"/>
              </a:rPr>
              <a:t>L’avocat</a:t>
            </a:r>
            <a:r>
              <a:rPr lang="fr-FR" sz="1600" dirty="0" smtClean="0">
                <a:latin typeface="Verdana" pitchFamily="34" charset="0"/>
              </a:rPr>
              <a:t>:</a:t>
            </a:r>
          </a:p>
          <a:p>
            <a:pPr marL="0" indent="0" fontAlgn="t">
              <a:buNone/>
            </a:pPr>
            <a:endParaRPr lang="fr-FR" sz="1600" dirty="0">
              <a:latin typeface="Verdana" pitchFamily="34" charset="0"/>
            </a:endParaRPr>
          </a:p>
          <a:p>
            <a:pPr fontAlgn="t">
              <a:buFont typeface="Wingdings" pitchFamily="2" charset="2"/>
              <a:buChar char="Ø"/>
            </a:pPr>
            <a:r>
              <a:rPr lang="fr-FR" sz="1600" dirty="0">
                <a:latin typeface="Verdana" pitchFamily="34" charset="0"/>
              </a:rPr>
              <a:t>Dépôt du mémoire en défense au niveau du greffe du tribunal</a:t>
            </a:r>
            <a:r>
              <a:rPr lang="fr-FR" sz="1600" dirty="0" smtClean="0">
                <a:latin typeface="Verdana" pitchFamily="34" charset="0"/>
              </a:rPr>
              <a:t>.</a:t>
            </a:r>
          </a:p>
          <a:p>
            <a:pPr marL="0" indent="0" fontAlgn="t">
              <a:buNone/>
            </a:pPr>
            <a:endParaRPr lang="fr-FR" sz="1600" dirty="0">
              <a:latin typeface="Verdana" pitchFamily="34" charset="0"/>
            </a:endParaRPr>
          </a:p>
          <a:p>
            <a:pPr fontAlgn="t">
              <a:buFont typeface="Arial" pitchFamily="34" charset="0"/>
              <a:buChar char="•"/>
            </a:pPr>
            <a:r>
              <a:rPr lang="fr-FR" sz="1600" b="1" u="sng" dirty="0">
                <a:latin typeface="Verdana" pitchFamily="34" charset="0"/>
              </a:rPr>
              <a:t>Le greffe du tribunal</a:t>
            </a:r>
            <a:r>
              <a:rPr lang="fr-FR" sz="1600" b="1" u="sng" dirty="0" smtClean="0">
                <a:latin typeface="Verdana" pitchFamily="34" charset="0"/>
              </a:rPr>
              <a:t>:</a:t>
            </a:r>
          </a:p>
          <a:p>
            <a:pPr marL="0" indent="0" fontAlgn="t">
              <a:buNone/>
            </a:pPr>
            <a:endParaRPr lang="fr-FR" sz="1600" b="1" u="sng" dirty="0">
              <a:latin typeface="Verdana" pitchFamily="34" charset="0"/>
            </a:endParaRPr>
          </a:p>
          <a:p>
            <a:pPr fontAlgn="t">
              <a:buFont typeface="Wingdings" pitchFamily="2" charset="2"/>
              <a:buChar char="Ø"/>
            </a:pPr>
            <a:r>
              <a:rPr lang="fr-FR" sz="1600" dirty="0">
                <a:latin typeface="Verdana" pitchFamily="34" charset="0"/>
              </a:rPr>
              <a:t>Signification du mémoire en défense à la partie adverse.</a:t>
            </a:r>
          </a:p>
          <a:p>
            <a:pPr fontAlgn="t">
              <a:buFont typeface="Wingdings" pitchFamily="2" charset="2"/>
              <a:buChar char="Ø"/>
            </a:pPr>
            <a:r>
              <a:rPr lang="fr-FR" sz="1600" dirty="0">
                <a:latin typeface="Verdana" pitchFamily="34" charset="0"/>
              </a:rPr>
              <a:t>L’échange des mémoires et des pièces produites et leur notification à chacune des parties. </a:t>
            </a:r>
            <a:endParaRPr lang="fr-FR" sz="1600" b="1" u="sng" dirty="0">
              <a:latin typeface="Verdana" pitchFamily="34" charset="0"/>
            </a:endParaRPr>
          </a:p>
          <a:p>
            <a:endParaRPr lang="fr-FR" sz="1600" dirty="0"/>
          </a:p>
        </p:txBody>
      </p:sp>
      <p:sp>
        <p:nvSpPr>
          <p:cNvPr id="4" name="Date Placeholder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Slide Number Placeholder 4"/>
          <p:cNvSpPr>
            <a:spLocks noGrp="1"/>
          </p:cNvSpPr>
          <p:nvPr>
            <p:ph type="sldNum" sz="quarter" idx="12"/>
          </p:nvPr>
        </p:nvSpPr>
        <p:spPr/>
        <p:txBody>
          <a:bodyPr/>
          <a:lstStyle/>
          <a:p>
            <a:fld id="{B1104218-74AD-4F5C-AD17-BA766DAB3E20}" type="slidenum">
              <a:rPr lang="fr-FR" smtClean="0"/>
              <a:pPr/>
              <a:t>6</a:t>
            </a:fld>
            <a:endParaRPr lang="fr-FR"/>
          </a:p>
        </p:txBody>
      </p:sp>
    </p:spTree>
    <p:extLst>
      <p:ext uri="{BB962C8B-B14F-4D97-AF65-F5344CB8AC3E}">
        <p14:creationId xmlns:p14="http://schemas.microsoft.com/office/powerpoint/2010/main" val="3455484810"/>
      </p:ext>
    </p:extLst>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7</a:t>
            </a:fld>
            <a:endParaRPr lang="fr-FR"/>
          </a:p>
        </p:txBody>
      </p:sp>
      <p:sp>
        <p:nvSpPr>
          <p:cNvPr id="6" name="Espace réservé du contenu 5"/>
          <p:cNvSpPr>
            <a:spLocks noGrp="1"/>
          </p:cNvSpPr>
          <p:nvPr>
            <p:ph idx="1"/>
          </p:nvPr>
        </p:nvSpPr>
        <p:spPr>
          <a:xfrm>
            <a:off x="457200" y="1000108"/>
            <a:ext cx="8229600" cy="5324492"/>
          </a:xfrm>
        </p:spPr>
        <p:txBody>
          <a:bodyPr>
            <a:normAutofit/>
          </a:bodyPr>
          <a:lstStyle/>
          <a:p>
            <a:pPr fontAlgn="t">
              <a:buFont typeface="Wingdings" pitchFamily="2" charset="2"/>
              <a:buChar char="§"/>
            </a:pPr>
            <a:r>
              <a:rPr lang="fr-FR" sz="1700" b="1" u="sng" dirty="0" smtClean="0">
                <a:solidFill>
                  <a:schemeClr val="tx2">
                    <a:lumMod val="60000"/>
                    <a:lumOff val="40000"/>
                  </a:schemeClr>
                </a:solidFill>
                <a:latin typeface="Verdana" pitchFamily="34" charset="0"/>
              </a:rPr>
              <a:t>Au niveau de la DIW selon la nouvelle organisation (CDI-CPI):</a:t>
            </a:r>
          </a:p>
          <a:p>
            <a:pPr fontAlgn="t">
              <a:buNone/>
            </a:pPr>
            <a:endParaRPr lang="fr-FR" sz="1600" b="1" u="sng" dirty="0" smtClean="0">
              <a:solidFill>
                <a:schemeClr val="tx2">
                  <a:lumMod val="60000"/>
                  <a:lumOff val="40000"/>
                </a:schemeClr>
              </a:solidFill>
              <a:latin typeface="Verdana" pitchFamily="34" charset="0"/>
            </a:endParaRPr>
          </a:p>
          <a:p>
            <a:pPr fontAlgn="t">
              <a:buFont typeface="Arial" pitchFamily="34" charset="0"/>
              <a:buChar char="•"/>
            </a:pPr>
            <a:r>
              <a:rPr lang="fr-FR" sz="1600" b="1" u="sng" dirty="0" smtClean="0">
                <a:latin typeface="Verdana" pitchFamily="34" charset="0"/>
              </a:rPr>
              <a:t>LE DIW:</a:t>
            </a:r>
          </a:p>
          <a:p>
            <a:pPr fontAlgn="t">
              <a:buFont typeface="Wingdings" pitchFamily="2" charset="2"/>
              <a:buChar char="Ø"/>
            </a:pPr>
            <a:r>
              <a:rPr lang="fr-FR" sz="1500" dirty="0" smtClean="0">
                <a:latin typeface="Verdana" pitchFamily="34" charset="0"/>
              </a:rPr>
              <a:t>Retrait du dossier au niveau du greffe du Tribunal.</a:t>
            </a:r>
          </a:p>
          <a:p>
            <a:pPr fontAlgn="t">
              <a:buFont typeface="Wingdings" pitchFamily="2" charset="2"/>
              <a:buChar char="Ø"/>
            </a:pPr>
            <a:r>
              <a:rPr lang="fr-FR" sz="1500" dirty="0" smtClean="0">
                <a:latin typeface="Verdana" pitchFamily="34" charset="0"/>
              </a:rPr>
              <a:t>Transmission du dossier, de la requête introductive d’instance et de la citation à comparaitre à la  S/D du contentieux- Bureau du contentieux judiciaire.</a:t>
            </a:r>
          </a:p>
          <a:p>
            <a:pPr fontAlgn="t">
              <a:buNone/>
            </a:pPr>
            <a:endParaRPr lang="fr-FR" sz="1200" u="sng" dirty="0" smtClean="0">
              <a:solidFill>
                <a:schemeClr val="bg2">
                  <a:lumMod val="50000"/>
                </a:schemeClr>
              </a:solidFill>
              <a:latin typeface="Verdana" pitchFamily="34" charset="0"/>
            </a:endParaRPr>
          </a:p>
          <a:p>
            <a:pPr fontAlgn="t"/>
            <a:r>
              <a:rPr lang="fr-FR" sz="1700" b="1" u="sng" dirty="0" smtClean="0">
                <a:latin typeface="Verdana" pitchFamily="34" charset="0"/>
              </a:rPr>
              <a:t>La S/D du contentieux-Bureau du contentieux judiciaire:</a:t>
            </a:r>
          </a:p>
          <a:p>
            <a:pPr fontAlgn="t">
              <a:buFont typeface="Wingdings" pitchFamily="2" charset="2"/>
              <a:buChar char="Ø"/>
            </a:pPr>
            <a:r>
              <a:rPr lang="fr-FR" sz="1500" dirty="0" smtClean="0">
                <a:latin typeface="Verdana" pitchFamily="34" charset="0"/>
              </a:rPr>
              <a:t>Enregistrement  de la requête introductive d’instance.</a:t>
            </a:r>
          </a:p>
          <a:p>
            <a:pPr fontAlgn="t">
              <a:buFont typeface="Wingdings" pitchFamily="2" charset="2"/>
              <a:buChar char="Ø"/>
            </a:pPr>
            <a:r>
              <a:rPr lang="fr-FR" sz="1500" dirty="0" smtClean="0">
                <a:latin typeface="Verdana" pitchFamily="34" charset="0"/>
              </a:rPr>
              <a:t>Transmission de la requête introductive d’instance au Centre des impôts (CDI ou CPI).</a:t>
            </a:r>
          </a:p>
          <a:p>
            <a:pPr fontAlgn="t">
              <a:buNone/>
            </a:pPr>
            <a:endParaRPr lang="fr-FR" sz="1400" dirty="0" smtClean="0">
              <a:latin typeface="Verdana" pitchFamily="34" charset="0"/>
            </a:endParaRPr>
          </a:p>
          <a:p>
            <a:r>
              <a:rPr lang="fr-FR" sz="1700" b="1" u="sng" dirty="0" smtClean="0">
                <a:latin typeface="Verdana" pitchFamily="34" charset="0"/>
              </a:rPr>
              <a:t>BOG /CDI ou CPI :</a:t>
            </a:r>
            <a:endParaRPr lang="fr-FR" sz="1700" u="sng" dirty="0" smtClean="0">
              <a:latin typeface="Verdana" pitchFamily="34" charset="0"/>
            </a:endParaRPr>
          </a:p>
          <a:p>
            <a:pPr lvl="0">
              <a:buFont typeface="Wingdings" pitchFamily="2" charset="2"/>
              <a:buChar char="Ø"/>
            </a:pPr>
            <a:r>
              <a:rPr lang="fr-FR" sz="1500" dirty="0" smtClean="0">
                <a:latin typeface="Verdana" pitchFamily="34" charset="0"/>
              </a:rPr>
              <a:t>Réception ,enregistrement de la requête introductive d’instance et transmission au chef de centre.</a:t>
            </a:r>
          </a:p>
          <a:p>
            <a:pPr lvl="0">
              <a:buNone/>
            </a:pPr>
            <a:endParaRPr lang="fr-FR" sz="1400" dirty="0" smtClean="0">
              <a:latin typeface="Verdana" pitchFamily="34" charset="0"/>
            </a:endParaRPr>
          </a:p>
          <a:p>
            <a:pPr lvl="0">
              <a:buFont typeface="Arial" pitchFamily="34" charset="0"/>
              <a:buChar char="•"/>
            </a:pPr>
            <a:r>
              <a:rPr lang="fr-FR" sz="1700" b="1" u="sng" dirty="0" smtClean="0">
                <a:latin typeface="Verdana" pitchFamily="34" charset="0"/>
              </a:rPr>
              <a:t>Le Chef de Centre</a:t>
            </a:r>
            <a:r>
              <a:rPr lang="fr-FR" sz="1700" dirty="0" smtClean="0">
                <a:latin typeface="Verdana" pitchFamily="34" charset="0"/>
              </a:rPr>
              <a:t>:</a:t>
            </a:r>
          </a:p>
          <a:p>
            <a:pPr lvl="0">
              <a:buFont typeface="Wingdings" pitchFamily="2" charset="2"/>
              <a:buChar char="Ø"/>
            </a:pPr>
            <a:r>
              <a:rPr lang="fr-FR" sz="1500" dirty="0" smtClean="0">
                <a:latin typeface="Verdana" pitchFamily="34" charset="0"/>
              </a:rPr>
              <a:t>Réception, enregistrement , annotation et transmission la requête introductive d’instance au SPCTX.</a:t>
            </a:r>
          </a:p>
          <a:p>
            <a:pPr lvl="0">
              <a:buNone/>
            </a:pPr>
            <a:endParaRPr lang="fr-FR" sz="1400" dirty="0" smtClean="0">
              <a:latin typeface="Verdana" pitchFamily="34" charset="0"/>
            </a:endParaRPr>
          </a:p>
          <a:p>
            <a:pPr>
              <a:buNone/>
            </a:pPr>
            <a:endParaRPr lang="fr-FR" sz="1400" b="1" dirty="0" smtClean="0">
              <a:latin typeface="Verdana" pitchFamily="34" charset="0"/>
            </a:endParaRPr>
          </a:p>
          <a:p>
            <a:pPr fontAlgn="t">
              <a:buNone/>
            </a:pPr>
            <a:endParaRPr lang="fr-FR" sz="1400" dirty="0" smtClean="0">
              <a:latin typeface="Verdana" pitchFamily="34" charset="0"/>
            </a:endParaRPr>
          </a:p>
          <a:p>
            <a:pPr fontAlgn="t">
              <a:buNone/>
            </a:pPr>
            <a:endParaRPr lang="fr-FR" sz="1400" dirty="0" smtClean="0">
              <a:latin typeface="Verdana" pitchFamily="34" charset="0"/>
            </a:endParaRPr>
          </a:p>
        </p:txBody>
      </p:sp>
    </p:spTree>
  </p:cSld>
  <p:clrMapOvr>
    <a:masterClrMapping/>
  </p:clrMapOvr>
  <p:transition>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760640"/>
          </a:xfrm>
        </p:spPr>
        <p:txBody>
          <a:bodyPr>
            <a:noAutofit/>
          </a:bodyPr>
          <a:lstStyle/>
          <a:p>
            <a:r>
              <a:rPr lang="fr-FR" sz="1600" b="1" u="sng" dirty="0">
                <a:latin typeface="Verdana" pitchFamily="34" charset="0"/>
              </a:rPr>
              <a:t>Service principal du contentieux</a:t>
            </a:r>
            <a:r>
              <a:rPr lang="fr-FR" sz="1600" b="1" dirty="0">
                <a:latin typeface="Verdana" pitchFamily="34" charset="0"/>
              </a:rPr>
              <a:t> :</a:t>
            </a:r>
            <a:endParaRPr lang="fr-FR" sz="1600" dirty="0">
              <a:latin typeface="Verdana" pitchFamily="34" charset="0"/>
            </a:endParaRPr>
          </a:p>
          <a:p>
            <a:pPr>
              <a:buFont typeface="Wingdings" pitchFamily="2" charset="2"/>
              <a:buChar char="Ø"/>
            </a:pPr>
            <a:r>
              <a:rPr lang="fr-FR" sz="1600" dirty="0">
                <a:latin typeface="Verdana" pitchFamily="34" charset="0"/>
              </a:rPr>
              <a:t>Réception et enregistrement de la  requête introductive d’instance.</a:t>
            </a:r>
          </a:p>
          <a:p>
            <a:pPr>
              <a:buFont typeface="Wingdings" pitchFamily="2" charset="2"/>
              <a:buChar char="Ø"/>
            </a:pPr>
            <a:r>
              <a:rPr lang="fr-FR" sz="1600" dirty="0">
                <a:latin typeface="Verdana" pitchFamily="34" charset="0"/>
              </a:rPr>
              <a:t>Transmission de la requête introductive d’instance au service des commissions de recours et du contentieux judiciaire.</a:t>
            </a:r>
          </a:p>
          <a:p>
            <a:pPr>
              <a:buNone/>
            </a:pPr>
            <a:endParaRPr lang="fr-FR" sz="1600" dirty="0" smtClean="0">
              <a:latin typeface="Verdana" pitchFamily="34" charset="0"/>
            </a:endParaRPr>
          </a:p>
          <a:p>
            <a:r>
              <a:rPr lang="fr-FR" sz="1600" b="1" u="sng" dirty="0" smtClean="0">
                <a:latin typeface="Verdana" pitchFamily="34" charset="0"/>
              </a:rPr>
              <a:t>Service des commissions de recours et du contentieux judiciaire</a:t>
            </a:r>
            <a:r>
              <a:rPr lang="fr-FR" sz="1600" b="1" dirty="0" smtClean="0">
                <a:latin typeface="Verdana" pitchFamily="34" charset="0"/>
              </a:rPr>
              <a:t>:</a:t>
            </a:r>
          </a:p>
          <a:p>
            <a:pPr>
              <a:buFont typeface="Wingdings" pitchFamily="2" charset="2"/>
              <a:buChar char="Ø"/>
            </a:pPr>
            <a:r>
              <a:rPr lang="fr-FR" sz="1600" dirty="0" smtClean="0">
                <a:latin typeface="Verdana" pitchFamily="34" charset="0"/>
              </a:rPr>
              <a:t>Enregistrement  de la requête introductive d’instance sur un registre spécial.</a:t>
            </a:r>
          </a:p>
          <a:p>
            <a:pPr>
              <a:buFont typeface="Wingdings" pitchFamily="2" charset="2"/>
              <a:buChar char="Ø"/>
            </a:pPr>
            <a:r>
              <a:rPr lang="fr-FR" sz="1600" dirty="0" smtClean="0">
                <a:latin typeface="Verdana" pitchFamily="34" charset="0"/>
              </a:rPr>
              <a:t>Montage du dossier.</a:t>
            </a:r>
          </a:p>
          <a:p>
            <a:pPr>
              <a:buFont typeface="Wingdings" pitchFamily="2" charset="2"/>
              <a:buChar char="Ø"/>
            </a:pPr>
            <a:r>
              <a:rPr lang="fr-FR" sz="1600" dirty="0" smtClean="0">
                <a:latin typeface="Verdana" pitchFamily="34" charset="0"/>
              </a:rPr>
              <a:t>Examen en la forme de la requête.</a:t>
            </a:r>
          </a:p>
          <a:p>
            <a:pPr>
              <a:buFont typeface="Wingdings" pitchFamily="2" charset="2"/>
              <a:buChar char="Ø"/>
            </a:pPr>
            <a:r>
              <a:rPr lang="fr-FR" sz="1600" dirty="0" smtClean="0">
                <a:latin typeface="Verdana" pitchFamily="34" charset="0"/>
              </a:rPr>
              <a:t>Examen en le fond de la requête.</a:t>
            </a:r>
          </a:p>
          <a:p>
            <a:pPr>
              <a:buFont typeface="Wingdings" pitchFamily="2" charset="2"/>
              <a:buChar char="Ø"/>
            </a:pPr>
            <a:r>
              <a:rPr lang="fr-FR" sz="1600" dirty="0" smtClean="0">
                <a:latin typeface="Verdana" pitchFamily="34" charset="0"/>
              </a:rPr>
              <a:t>Demande de précisions  au receveur des impôts.</a:t>
            </a:r>
          </a:p>
          <a:p>
            <a:pPr>
              <a:buFont typeface="Wingdings" pitchFamily="2" charset="2"/>
              <a:buChar char="Ø"/>
            </a:pPr>
            <a:r>
              <a:rPr lang="fr-FR" sz="1600" dirty="0" smtClean="0">
                <a:latin typeface="Verdana" pitchFamily="34" charset="0"/>
              </a:rPr>
              <a:t>Rédaction du projet de mémoire en défense.</a:t>
            </a:r>
          </a:p>
          <a:p>
            <a:pPr>
              <a:buFont typeface="Wingdings" pitchFamily="2" charset="2"/>
              <a:buChar char="Ø"/>
            </a:pPr>
            <a:r>
              <a:rPr lang="fr-FR" sz="1600" dirty="0" smtClean="0">
                <a:latin typeface="Verdana" pitchFamily="34" charset="0"/>
              </a:rPr>
              <a:t>Transmission du projet de mémoire en défense, accompagné du dossier contentieux  au chef de centre (CDI ou CPI).</a:t>
            </a:r>
          </a:p>
          <a:p>
            <a:pPr marL="0" indent="0">
              <a:buNone/>
            </a:pPr>
            <a:endParaRPr lang="fr-FR" sz="1600" dirty="0" smtClean="0">
              <a:latin typeface="Verdana" pitchFamily="34" charset="0"/>
            </a:endParaRPr>
          </a:p>
          <a:p>
            <a:pPr>
              <a:buFont typeface="Arial" pitchFamily="34" charset="0"/>
              <a:buChar char="•"/>
            </a:pPr>
            <a:r>
              <a:rPr lang="fr-FR" sz="1600" b="1" u="sng" dirty="0" smtClean="0">
                <a:latin typeface="Verdana" pitchFamily="34" charset="0"/>
              </a:rPr>
              <a:t>Chef de Centre (CDI ou CPI):</a:t>
            </a:r>
          </a:p>
          <a:p>
            <a:pPr lvl="0">
              <a:buFont typeface="Wingdings" pitchFamily="2" charset="2"/>
              <a:buChar char="Ø"/>
            </a:pPr>
            <a:r>
              <a:rPr lang="fr-FR" sz="1600" dirty="0" smtClean="0">
                <a:latin typeface="Verdana" pitchFamily="34" charset="0"/>
              </a:rPr>
              <a:t>Validation du projet de mémoire en défense. </a:t>
            </a:r>
          </a:p>
          <a:p>
            <a:pPr>
              <a:buFont typeface="Wingdings" pitchFamily="2" charset="2"/>
              <a:buChar char="Ø"/>
            </a:pPr>
            <a:r>
              <a:rPr lang="fr-FR" sz="1600" dirty="0" smtClean="0">
                <a:latin typeface="Verdana" pitchFamily="34" charset="0"/>
              </a:rPr>
              <a:t>Transmission du projet de mémoire en défense, accompagné du dossier contentieux  au DIW.</a:t>
            </a:r>
          </a:p>
          <a:p>
            <a:pPr>
              <a:buNone/>
            </a:pPr>
            <a:endParaRPr lang="fr-FR" sz="1600" b="1" u="sng" dirty="0" smtClean="0">
              <a:latin typeface="Verdana"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8</a:t>
            </a:fld>
            <a:endParaRPr lang="fr-FR"/>
          </a:p>
        </p:txBody>
      </p:sp>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a:bodyPr>
          <a:lstStyle/>
          <a:p>
            <a:r>
              <a:rPr lang="fr-FR" sz="1700" b="1" u="sng" dirty="0" smtClean="0">
                <a:latin typeface="Verdana" pitchFamily="34" charset="0"/>
              </a:rPr>
              <a:t>BOG/DIW:</a:t>
            </a:r>
          </a:p>
          <a:p>
            <a:pPr>
              <a:buFont typeface="Wingdings" pitchFamily="2" charset="2"/>
              <a:buChar char="Ø"/>
            </a:pPr>
            <a:r>
              <a:rPr lang="fr-FR" sz="1700" dirty="0" smtClean="0">
                <a:latin typeface="Verdana" pitchFamily="34" charset="0"/>
              </a:rPr>
              <a:t>Enregistrement et transmission du projet de mémoire en défense, ainsi que le dossier au DIW.</a:t>
            </a:r>
          </a:p>
          <a:p>
            <a:pPr marL="0" indent="0">
              <a:buNone/>
            </a:pPr>
            <a:endParaRPr lang="fr-FR" sz="1700" dirty="0" smtClean="0">
              <a:latin typeface="Verdana" pitchFamily="34" charset="0"/>
            </a:endParaRPr>
          </a:p>
          <a:p>
            <a:pPr>
              <a:buFont typeface="Arial" pitchFamily="34" charset="0"/>
              <a:buChar char="•"/>
            </a:pPr>
            <a:r>
              <a:rPr lang="fr-FR" sz="1700" b="1" u="sng" dirty="0" smtClean="0">
                <a:latin typeface="Verdana" pitchFamily="34" charset="0"/>
              </a:rPr>
              <a:t>Le DIW:</a:t>
            </a:r>
          </a:p>
          <a:p>
            <a:pPr marL="0" indent="0">
              <a:buNone/>
            </a:pPr>
            <a:endParaRPr lang="fr-FR" sz="1700" b="1" u="sng" dirty="0" smtClean="0">
              <a:latin typeface="Verdana" pitchFamily="34" charset="0"/>
            </a:endParaRPr>
          </a:p>
          <a:p>
            <a:pPr>
              <a:buFont typeface="Wingdings" pitchFamily="2" charset="2"/>
              <a:buChar char="Ø"/>
            </a:pPr>
            <a:r>
              <a:rPr lang="fr-FR" sz="1700" dirty="0" smtClean="0">
                <a:latin typeface="Verdana" pitchFamily="34" charset="0"/>
              </a:rPr>
              <a:t>Réception, Transmission du projet de mémoire en défense et du dossier s’y rapportant à la S/D du contentieux- Bureau du contentieux judiciaire et des commissions de recours, pour examen.</a:t>
            </a:r>
          </a:p>
          <a:p>
            <a:pPr marL="0" indent="0">
              <a:buNone/>
            </a:pPr>
            <a:endParaRPr lang="fr-FR" sz="1700" b="1" u="sng" dirty="0" smtClean="0">
              <a:latin typeface="Verdana" pitchFamily="34" charset="0"/>
            </a:endParaRPr>
          </a:p>
          <a:p>
            <a:pPr fontAlgn="t"/>
            <a:r>
              <a:rPr lang="fr-FR" sz="1700" b="1" u="sng" dirty="0" smtClean="0">
                <a:latin typeface="Verdana" pitchFamily="34" charset="0"/>
              </a:rPr>
              <a:t>La S/D du contentieux-Bureau du contentieux judiciaire:</a:t>
            </a:r>
          </a:p>
          <a:p>
            <a:pPr fontAlgn="t">
              <a:buFont typeface="Wingdings" pitchFamily="2" charset="2"/>
              <a:buChar char="Ø"/>
            </a:pPr>
            <a:r>
              <a:rPr lang="fr-FR" sz="1700" dirty="0" smtClean="0">
                <a:latin typeface="Verdana" pitchFamily="34" charset="0"/>
              </a:rPr>
              <a:t>Examen en le fond du projet de mémoire en défense.</a:t>
            </a:r>
          </a:p>
          <a:p>
            <a:pPr fontAlgn="t">
              <a:buFont typeface="Wingdings" pitchFamily="2" charset="2"/>
              <a:buChar char="Ø"/>
            </a:pPr>
            <a:r>
              <a:rPr lang="fr-FR" sz="1700" dirty="0" smtClean="0">
                <a:latin typeface="Verdana" pitchFamily="34" charset="0"/>
              </a:rPr>
              <a:t>Introduction, si nécessaire, de modifications .</a:t>
            </a:r>
          </a:p>
          <a:p>
            <a:pPr fontAlgn="t">
              <a:buFont typeface="Wingdings" pitchFamily="2" charset="2"/>
              <a:buChar char="Ø"/>
            </a:pPr>
            <a:r>
              <a:rPr lang="fr-FR" sz="1700" dirty="0" smtClean="0">
                <a:latin typeface="Verdana" pitchFamily="34" charset="0"/>
              </a:rPr>
              <a:t>transmission du projet de mémoire en défense au DIW.</a:t>
            </a:r>
          </a:p>
          <a:p>
            <a:pPr fontAlgn="t">
              <a:buNone/>
            </a:pPr>
            <a:endParaRPr lang="fr-FR" sz="1700" dirty="0" smtClean="0">
              <a:latin typeface="Verdana" pitchFamily="34" charset="0"/>
            </a:endParaRPr>
          </a:p>
          <a:p>
            <a:pPr fontAlgn="t">
              <a:buFont typeface="Arial" pitchFamily="34" charset="0"/>
              <a:buChar char="•"/>
            </a:pPr>
            <a:endParaRPr lang="fr-FR" sz="1400" dirty="0" smtClean="0">
              <a:latin typeface="Verdana" pitchFamily="34" charset="0"/>
            </a:endParaRPr>
          </a:p>
          <a:p>
            <a:pPr fontAlgn="t">
              <a:buNone/>
            </a:pPr>
            <a:endParaRPr lang="fr-FR" sz="1400" dirty="0" smtClean="0">
              <a:latin typeface="Verdana" pitchFamily="34" charset="0"/>
            </a:endParaRPr>
          </a:p>
          <a:p>
            <a:pPr>
              <a:buNone/>
            </a:pPr>
            <a:endParaRPr lang="fr-FR" sz="1400" dirty="0">
              <a:latin typeface="Verdana" pitchFamily="34" charset="0"/>
            </a:endParaRPr>
          </a:p>
        </p:txBody>
      </p:sp>
      <p:sp>
        <p:nvSpPr>
          <p:cNvPr id="4" name="Espace réservé de la date 3"/>
          <p:cNvSpPr>
            <a:spLocks noGrp="1"/>
          </p:cNvSpPr>
          <p:nvPr>
            <p:ph type="dt" sz="half" idx="10"/>
          </p:nvPr>
        </p:nvSpPr>
        <p:spPr/>
        <p:txBody>
          <a:bodyPr/>
          <a:lstStyle/>
          <a:p>
            <a:fld id="{267E8532-DF04-4D61-B2B7-2D3A2A0DF745}" type="datetime1">
              <a:rPr lang="fr-FR" smtClean="0"/>
              <a:pPr/>
              <a:t>29/11/2022</a:t>
            </a:fld>
            <a:endParaRPr lang="fr-FR"/>
          </a:p>
        </p:txBody>
      </p:sp>
      <p:sp>
        <p:nvSpPr>
          <p:cNvPr id="5" name="Espace réservé du numéro de diapositive 4"/>
          <p:cNvSpPr>
            <a:spLocks noGrp="1"/>
          </p:cNvSpPr>
          <p:nvPr>
            <p:ph type="sldNum" sz="quarter" idx="12"/>
          </p:nvPr>
        </p:nvSpPr>
        <p:spPr/>
        <p:txBody>
          <a:bodyPr/>
          <a:lstStyle/>
          <a:p>
            <a:fld id="{B1104218-74AD-4F5C-AD17-BA766DAB3E20}" type="slidenum">
              <a:rPr lang="fr-FR" smtClean="0"/>
              <a:pPr/>
              <a:t>9</a:t>
            </a:fld>
            <a:endParaRPr lang="fr-FR"/>
          </a:p>
        </p:txBody>
      </p:sp>
    </p:spTree>
  </p:cSld>
  <p:clrMapOvr>
    <a:masterClrMapping/>
  </p:clrMapOvr>
  <p:transition>
    <p:plu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1186</TotalTime>
  <Words>1170</Words>
  <Application>Microsoft Office PowerPoint</Application>
  <PresentationFormat>Affichage à l'écran (4:3)</PresentationFormat>
  <Paragraphs>265</Paragraphs>
  <Slides>18</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18</vt:i4>
      </vt:variant>
    </vt:vector>
  </HeadingPairs>
  <TitlesOfParts>
    <vt:vector size="26" baseType="lpstr">
      <vt:lpstr>Arial</vt:lpstr>
      <vt:lpstr>Calibri</vt:lpstr>
      <vt:lpstr>Constantia</vt:lpstr>
      <vt:lpstr>Courier New</vt:lpstr>
      <vt:lpstr>Verdana</vt:lpstr>
      <vt:lpstr>Wingdings</vt:lpstr>
      <vt:lpstr>Wingdings 2</vt:lpstr>
      <vt:lpstr>Débit</vt:lpstr>
      <vt:lpstr>LE RECOURS JURIDICTIONNEL  </vt:lpstr>
      <vt:lpstr>Présentation PowerPoint</vt:lpstr>
      <vt:lpstr>  </vt:lpstr>
      <vt:lpstr>Présentation PowerPoint</vt:lpstr>
      <vt:lpstr>1.2.INSTRUCTION DE L’AFFAIRE: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2. RECOURS DEVANT LE CONSEIL D’ETAT: </vt:lpstr>
      <vt:lpstr>Présentation PowerPoint</vt:lpstr>
      <vt:lpstr>2.2. INSTRUCTION DE L’AFFAIRE: </vt:lpstr>
      <vt:lpstr>Présentation PowerPoint</vt:lpstr>
      <vt:lpstr>Présentation PowerPoint</vt:lpstr>
    </vt:vector>
  </TitlesOfParts>
  <Company>DGI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FICHES PRÉ-ATELIERS DE LA PHASE CONVERGENCE             PROCESSUS « GERER LE CONTENTIEUX DE RECOUVREMENT »</dc:title>
  <dc:creator>nawel lassouag</dc:creator>
  <cp:lastModifiedBy>IEDF-01</cp:lastModifiedBy>
  <cp:revision>151</cp:revision>
  <dcterms:created xsi:type="dcterms:W3CDTF">2011-06-16T10:43:37Z</dcterms:created>
  <dcterms:modified xsi:type="dcterms:W3CDTF">2022-11-29T09:22:19Z</dcterms:modified>
</cp:coreProperties>
</file>