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4"/>
  </p:notesMasterIdLst>
  <p:handoutMasterIdLst>
    <p:handoutMasterId r:id="rId25"/>
  </p:handoutMasterIdLst>
  <p:sldIdLst>
    <p:sldId id="256" r:id="rId2"/>
    <p:sldId id="257" r:id="rId3"/>
    <p:sldId id="267" r:id="rId4"/>
    <p:sldId id="283" r:id="rId5"/>
    <p:sldId id="268" r:id="rId6"/>
    <p:sldId id="286" r:id="rId7"/>
    <p:sldId id="285" r:id="rId8"/>
    <p:sldId id="269" r:id="rId9"/>
    <p:sldId id="280" r:id="rId10"/>
    <p:sldId id="281" r:id="rId11"/>
    <p:sldId id="270" r:id="rId12"/>
    <p:sldId id="271" r:id="rId13"/>
    <p:sldId id="272" r:id="rId14"/>
    <p:sldId id="273" r:id="rId15"/>
    <p:sldId id="282" r:id="rId16"/>
    <p:sldId id="274" r:id="rId17"/>
    <p:sldId id="284" r:id="rId18"/>
    <p:sldId id="275" r:id="rId19"/>
    <p:sldId id="276" r:id="rId20"/>
    <p:sldId id="277" r:id="rId21"/>
    <p:sldId id="278" r:id="rId22"/>
    <p:sldId id="279" r:id="rId2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CAF9ED-07DC-4A11-8D7F-57B35C25682E}" styleName="Style moyen 1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autoAdjust="0"/>
    <p:restoredTop sz="94364" autoAdjust="0"/>
  </p:normalViewPr>
  <p:slideViewPr>
    <p:cSldViewPr>
      <p:cViewPr varScale="1">
        <p:scale>
          <a:sx n="70" d="100"/>
          <a:sy n="70" d="100"/>
        </p:scale>
        <p:origin x="1710" y="60"/>
      </p:cViewPr>
      <p:guideLst>
        <p:guide orient="horz" pos="2160"/>
        <p:guide pos="2880"/>
      </p:guideLst>
    </p:cSldViewPr>
  </p:slideViewPr>
  <p:outlineViewPr>
    <p:cViewPr>
      <p:scale>
        <a:sx n="33" d="100"/>
        <a:sy n="33" d="100"/>
      </p:scale>
      <p:origin x="0" y="7488"/>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41EB390-58EE-49EE-9752-5BAEAF845455}" type="datetimeFigureOut">
              <a:rPr lang="fr-FR" smtClean="0"/>
              <a:pPr/>
              <a:t>21/08/2021</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F6BB48F-AD4A-4390-8D05-721353CFF449}" type="slidenum">
              <a:rPr lang="fr-FR" smtClean="0"/>
              <a:pPr/>
              <a:t>‹#›</a:t>
            </a:fld>
            <a:endParaRPr lang="fr-FR"/>
          </a:p>
        </p:txBody>
      </p:sp>
    </p:spTree>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D15D18-2D81-48E0-8B92-DBE63574AC2D}" type="datetimeFigureOut">
              <a:rPr lang="fr-FR" smtClean="0"/>
              <a:pPr/>
              <a:t>21/08/2021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FCC97B-4072-4DD0-91AF-3E70F0E31300}" type="slidenum">
              <a:rPr lang="fr-FR" smtClean="0"/>
              <a:pPr/>
              <a:t>‹#›</a:t>
            </a:fld>
            <a:endParaRPr lang="fr-FR"/>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4AFCC97B-4072-4DD0-91AF-3E70F0E31300}" type="slidenum">
              <a:rPr lang="fr-FR" smtClean="0"/>
              <a:pPr/>
              <a:t>1</a:t>
            </a:fld>
            <a:endParaRPr lang="fr-FR"/>
          </a:p>
        </p:txBody>
      </p:sp>
      <p:sp>
        <p:nvSpPr>
          <p:cNvPr id="5" name="Espace réservé de la date 4"/>
          <p:cNvSpPr>
            <a:spLocks noGrp="1"/>
          </p:cNvSpPr>
          <p:nvPr>
            <p:ph type="dt" idx="11"/>
          </p:nvPr>
        </p:nvSpPr>
        <p:spPr/>
        <p:txBody>
          <a:bodyPr/>
          <a:lstStyle/>
          <a:p>
            <a:fld id="{1AD15D18-2D81-48E0-8B92-DBE63574AC2D}" type="datetimeFigureOut">
              <a:rPr lang="fr-FR" smtClean="0"/>
              <a:pPr/>
              <a:t>21/08/2021</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248B44A2-0268-4AD3-85EB-EB4B5DDFB74E}" type="datetime1">
              <a:rPr lang="fr-FR" smtClean="0"/>
              <a:t>21/08/2021</a:t>
            </a:fld>
            <a:endParaRPr lang="fr-FR"/>
          </a:p>
        </p:txBody>
      </p:sp>
      <p:sp>
        <p:nvSpPr>
          <p:cNvPr id="5" name="Slide Number Placeholder 4"/>
          <p:cNvSpPr>
            <a:spLocks noGrp="1"/>
          </p:cNvSpPr>
          <p:nvPr>
            <p:ph type="sldNum" sz="quarter" idx="11"/>
          </p:nvPr>
        </p:nvSpPr>
        <p:spPr/>
        <p:txBody>
          <a:bodyPr/>
          <a:lstStyle/>
          <a:p>
            <a:fld id="{4AFCC97B-4072-4DD0-91AF-3E70F0E31300}" type="slidenum">
              <a:rPr lang="fr-FR" smtClean="0"/>
              <a:pPr/>
              <a:t>7</a:t>
            </a:fld>
            <a:endParaRPr lang="fr-FR"/>
          </a:p>
        </p:txBody>
      </p:sp>
    </p:spTree>
    <p:extLst>
      <p:ext uri="{BB962C8B-B14F-4D97-AF65-F5344CB8AC3E}">
        <p14:creationId xmlns:p14="http://schemas.microsoft.com/office/powerpoint/2010/main" val="37680596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Date Placeholder 3"/>
          <p:cNvSpPr>
            <a:spLocks noGrp="1"/>
          </p:cNvSpPr>
          <p:nvPr>
            <p:ph type="dt" idx="10"/>
          </p:nvPr>
        </p:nvSpPr>
        <p:spPr/>
        <p:txBody>
          <a:bodyPr/>
          <a:lstStyle/>
          <a:p>
            <a:fld id="{6443380C-108E-4814-94F6-7E969FB3B68A}" type="datetime1">
              <a:rPr lang="fr-FR" smtClean="0"/>
              <a:t>21/08/2021</a:t>
            </a:fld>
            <a:endParaRPr lang="fr-FR"/>
          </a:p>
        </p:txBody>
      </p:sp>
      <p:sp>
        <p:nvSpPr>
          <p:cNvPr id="5" name="Slide Number Placeholder 4"/>
          <p:cNvSpPr>
            <a:spLocks noGrp="1"/>
          </p:cNvSpPr>
          <p:nvPr>
            <p:ph type="sldNum" sz="quarter" idx="11"/>
          </p:nvPr>
        </p:nvSpPr>
        <p:spPr/>
        <p:txBody>
          <a:bodyPr/>
          <a:lstStyle/>
          <a:p>
            <a:fld id="{4AFCC97B-4072-4DD0-91AF-3E70F0E31300}" type="slidenum">
              <a:rPr lang="fr-FR" smtClean="0"/>
              <a:pPr/>
              <a:t>17</a:t>
            </a:fld>
            <a:endParaRPr lang="fr-FR"/>
          </a:p>
        </p:txBody>
      </p:sp>
    </p:spTree>
    <p:extLst>
      <p:ext uri="{BB962C8B-B14F-4D97-AF65-F5344CB8AC3E}">
        <p14:creationId xmlns:p14="http://schemas.microsoft.com/office/powerpoint/2010/main" val="14324438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Date Placeholder 3"/>
          <p:cNvSpPr>
            <a:spLocks noGrp="1"/>
          </p:cNvSpPr>
          <p:nvPr>
            <p:ph type="dt" idx="10"/>
          </p:nvPr>
        </p:nvSpPr>
        <p:spPr/>
        <p:txBody>
          <a:bodyPr/>
          <a:lstStyle/>
          <a:p>
            <a:fld id="{6F4BB82D-A29D-42A5-99B2-17C1C6B70C7E}" type="datetime1">
              <a:rPr lang="fr-FR" smtClean="0"/>
              <a:t>21/08/2021</a:t>
            </a:fld>
            <a:endParaRPr lang="fr-FR"/>
          </a:p>
        </p:txBody>
      </p:sp>
      <p:sp>
        <p:nvSpPr>
          <p:cNvPr id="5" name="Slide Number Placeholder 4"/>
          <p:cNvSpPr>
            <a:spLocks noGrp="1"/>
          </p:cNvSpPr>
          <p:nvPr>
            <p:ph type="sldNum" sz="quarter" idx="11"/>
          </p:nvPr>
        </p:nvSpPr>
        <p:spPr/>
        <p:txBody>
          <a:bodyPr/>
          <a:lstStyle/>
          <a:p>
            <a:fld id="{4AFCC97B-4072-4DD0-91AF-3E70F0E31300}" type="slidenum">
              <a:rPr lang="fr-FR" smtClean="0"/>
              <a:pPr/>
              <a:t>20</a:t>
            </a:fld>
            <a:endParaRPr lang="fr-FR"/>
          </a:p>
        </p:txBody>
      </p:sp>
    </p:spTree>
    <p:extLst>
      <p:ext uri="{BB962C8B-B14F-4D97-AF65-F5344CB8AC3E}">
        <p14:creationId xmlns:p14="http://schemas.microsoft.com/office/powerpoint/2010/main" val="2384696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ABBAD4C6-8400-4D5D-81FA-FF9565229ADE}" type="datetime1">
              <a:rPr lang="fr-FR" smtClean="0"/>
              <a:pPr/>
              <a:t>21/08/2021</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B1104218-74AD-4F5C-AD17-BA766DAB3E20}" type="slidenum">
              <a:rPr lang="fr-FR" smtClean="0"/>
              <a:pPr/>
              <a:t>‹#›</a:t>
            </a:fld>
            <a:endParaRPr lang="fr-FR"/>
          </a:p>
        </p:txBody>
      </p:sp>
    </p:spTree>
  </p:cSld>
  <p:clrMapOvr>
    <a:masterClrMapping/>
  </p:clrMapOvr>
  <p:transition>
    <p:plus/>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4054CD33-E258-4909-B118-3CA18BE41308}" type="datetime1">
              <a:rPr lang="fr-FR" smtClean="0"/>
              <a:pPr/>
              <a:t>21/08/2021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1104218-74AD-4F5C-AD17-BA766DAB3E20}" type="slidenum">
              <a:rPr lang="fr-FR" smtClean="0"/>
              <a:pPr/>
              <a:t>‹#›</a:t>
            </a:fld>
            <a:endParaRPr lang="fr-FR"/>
          </a:p>
        </p:txBody>
      </p:sp>
    </p:spTree>
  </p:cSld>
  <p:clrMapOvr>
    <a:masterClrMapping/>
  </p:clrMapOvr>
  <p:transition>
    <p:plus/>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4D81447D-384C-4722-86C7-C293784A77C0}" type="datetime1">
              <a:rPr lang="fr-FR" smtClean="0"/>
              <a:pPr/>
              <a:t>21/08/2021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1104218-74AD-4F5C-AD17-BA766DAB3E20}" type="slidenum">
              <a:rPr lang="fr-FR" smtClean="0"/>
              <a:pPr/>
              <a:t>‹#›</a:t>
            </a:fld>
            <a:endParaRPr lang="fr-FR"/>
          </a:p>
        </p:txBody>
      </p:sp>
    </p:spTree>
  </p:cSld>
  <p:clrMapOvr>
    <a:masterClrMapping/>
  </p:clrMapOvr>
  <p:transition>
    <p:plus/>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267E8532-DF04-4D61-B2B7-2D3A2A0DF745}" type="datetime1">
              <a:rPr lang="fr-FR" smtClean="0"/>
              <a:pPr/>
              <a:t>21/08/2021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1104218-74AD-4F5C-AD17-BA766DAB3E20}" type="slidenum">
              <a:rPr lang="fr-FR" smtClean="0"/>
              <a:pPr/>
              <a:t>‹#›</a:t>
            </a:fld>
            <a:endParaRPr lang="fr-FR"/>
          </a:p>
        </p:txBody>
      </p:sp>
    </p:spTree>
  </p:cSld>
  <p:clrMapOvr>
    <a:masterClrMapping/>
  </p:clrMapOvr>
  <p:transition>
    <p:plus/>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550317EF-A259-4C8E-B18B-583FE42AD99D}" type="datetime1">
              <a:rPr lang="fr-FR" smtClean="0"/>
              <a:pPr/>
              <a:t>21/08/2021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1104218-74AD-4F5C-AD17-BA766DAB3E20}" type="slidenum">
              <a:rPr lang="fr-FR" smtClean="0"/>
              <a:pPr/>
              <a:t>‹#›</a:t>
            </a:fld>
            <a:endParaRPr lang="fr-FR"/>
          </a:p>
        </p:txBody>
      </p:sp>
    </p:spTree>
  </p:cSld>
  <p:clrMapOvr>
    <a:masterClrMapping/>
  </p:clrMapOvr>
  <p:transition>
    <p:plus/>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3C4A2864-76B7-41DE-BE22-677D3F0B647A}" type="datetime1">
              <a:rPr lang="fr-FR" smtClean="0"/>
              <a:pPr/>
              <a:t>21/08/2021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1104218-74AD-4F5C-AD17-BA766DAB3E20}" type="slidenum">
              <a:rPr lang="fr-FR" smtClean="0"/>
              <a:pPr/>
              <a:t>‹#›</a:t>
            </a:fld>
            <a:endParaRPr lang="fr-FR"/>
          </a:p>
        </p:txBody>
      </p:sp>
    </p:spTree>
  </p:cSld>
  <p:clrMapOvr>
    <a:masterClrMapping/>
  </p:clrMapOvr>
  <p:transition>
    <p:plus/>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59388A73-CC31-4FEE-B957-36601D4D233B}" type="datetime1">
              <a:rPr lang="fr-FR" smtClean="0"/>
              <a:pPr/>
              <a:t>21/08/2021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1104218-74AD-4F5C-AD17-BA766DAB3E20}" type="slidenum">
              <a:rPr lang="fr-FR" smtClean="0"/>
              <a:pPr/>
              <a:t>‹#›</a:t>
            </a:fld>
            <a:endParaRPr lang="fr-FR"/>
          </a:p>
        </p:txBody>
      </p:sp>
    </p:spTree>
  </p:cSld>
  <p:clrMapOvr>
    <a:masterClrMapping/>
  </p:clrMapOvr>
  <p:transition>
    <p:plus/>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0F2FC061-DFEA-4CF4-9C22-464178CCDC6D}" type="datetime1">
              <a:rPr lang="fr-FR" smtClean="0"/>
              <a:pPr/>
              <a:t>21/08/2021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1104218-74AD-4F5C-AD17-BA766DAB3E20}" type="slidenum">
              <a:rPr lang="fr-FR" smtClean="0"/>
              <a:pPr/>
              <a:t>‹#›</a:t>
            </a:fld>
            <a:endParaRPr lang="fr-FR"/>
          </a:p>
        </p:txBody>
      </p:sp>
    </p:spTree>
  </p:cSld>
  <p:clrMapOvr>
    <a:masterClrMapping/>
  </p:clrMapOvr>
  <p:transition>
    <p:plus/>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A8A947E-31A0-469C-969D-E47ECF82FFC2}" type="datetime1">
              <a:rPr lang="fr-FR" smtClean="0"/>
              <a:pPr/>
              <a:t>21/08/2021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1104218-74AD-4F5C-AD17-BA766DAB3E20}" type="slidenum">
              <a:rPr lang="fr-FR" smtClean="0"/>
              <a:pPr/>
              <a:t>‹#›</a:t>
            </a:fld>
            <a:endParaRPr lang="fr-FR"/>
          </a:p>
        </p:txBody>
      </p:sp>
    </p:spTree>
  </p:cSld>
  <p:clrMapOvr>
    <a:masterClrMapping/>
  </p:clrMapOvr>
  <p:transition>
    <p:plus/>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E6F1AFAD-B43A-4104-8167-13AEBB83F40A}" type="datetime1">
              <a:rPr lang="fr-FR" smtClean="0"/>
              <a:pPr/>
              <a:t>21/08/2021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1104218-74AD-4F5C-AD17-BA766DAB3E20}" type="slidenum">
              <a:rPr lang="fr-FR" smtClean="0"/>
              <a:pPr/>
              <a:t>‹#›</a:t>
            </a:fld>
            <a:endParaRPr lang="fr-FR"/>
          </a:p>
        </p:txBody>
      </p:sp>
    </p:spTree>
  </p:cSld>
  <p:clrMapOvr>
    <a:masterClrMapping/>
  </p:clrMapOvr>
  <p:transition>
    <p:plus/>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273E79DD-8D40-4C0E-8A94-A4F500F1D74F}" type="datetime1">
              <a:rPr lang="fr-FR" smtClean="0"/>
              <a:pPr/>
              <a:t>21/08/2021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B1104218-74AD-4F5C-AD17-BA766DAB3E20}" type="slidenum">
              <a:rPr lang="fr-FR" smtClean="0"/>
              <a:pPr/>
              <a:t>‹#›</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plus/>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EEC8CF2-84E7-4D91-8E11-52CAACFD1D0B}" type="datetime1">
              <a:rPr lang="fr-FR" smtClean="0"/>
              <a:pPr/>
              <a:t>21/08/2021</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104218-74AD-4F5C-AD17-BA766DAB3E20}" type="slidenum">
              <a:rPr lang="fr-FR" smtClean="0"/>
              <a:pPr/>
              <a:t>‹#›</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plus/>
  </p:transition>
  <p:hf hdr="0" ft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87125" y="836712"/>
            <a:ext cx="7998138" cy="5519638"/>
          </a:xfrm>
        </p:spPr>
        <p:txBody>
          <a:bodyPr>
            <a:normAutofit/>
          </a:bodyPr>
          <a:lstStyle/>
          <a:p>
            <a:pPr algn="just">
              <a:lnSpc>
                <a:spcPct val="115000"/>
              </a:lnSpc>
              <a:spcAft>
                <a:spcPts val="0"/>
              </a:spcAft>
            </a:pPr>
            <a:r>
              <a:rPr lang="fr-FR" sz="1600" dirty="0" smtClean="0">
                <a:latin typeface="Verdana" pitchFamily="34" charset="0"/>
              </a:rPr>
              <a:t/>
            </a:r>
            <a:br>
              <a:rPr lang="fr-FR" sz="1600" dirty="0" smtClean="0">
                <a:latin typeface="Verdana" pitchFamily="34" charset="0"/>
              </a:rPr>
            </a:br>
            <a:r>
              <a:rPr lang="fr-FR" sz="1600" dirty="0">
                <a:latin typeface="Verdana" pitchFamily="34" charset="0"/>
              </a:rPr>
              <a:t/>
            </a:r>
            <a:br>
              <a:rPr lang="fr-FR" sz="1600" dirty="0">
                <a:latin typeface="Verdana" pitchFamily="34" charset="0"/>
              </a:rPr>
            </a:br>
            <a:r>
              <a:rPr lang="fr-FR" sz="1600" dirty="0" smtClean="0">
                <a:latin typeface="Verdana" pitchFamily="34" charset="0"/>
              </a:rPr>
              <a:t/>
            </a:r>
            <a:br>
              <a:rPr lang="fr-FR" sz="1600" dirty="0" smtClean="0">
                <a:latin typeface="Verdana" pitchFamily="34" charset="0"/>
              </a:rPr>
            </a:br>
            <a:r>
              <a:rPr lang="fr-FR" sz="1600" dirty="0" smtClean="0">
                <a:latin typeface="Verdana" pitchFamily="34" charset="0"/>
              </a:rPr>
              <a:t/>
            </a:r>
            <a:br>
              <a:rPr lang="fr-FR" sz="1600" dirty="0" smtClean="0">
                <a:latin typeface="Verdana" pitchFamily="34" charset="0"/>
              </a:rPr>
            </a:br>
            <a:r>
              <a:rPr lang="fr-FR" sz="1600" dirty="0" smtClean="0">
                <a:latin typeface="Verdana" pitchFamily="34" charset="0"/>
              </a:rPr>
              <a:t/>
            </a:r>
            <a:br>
              <a:rPr lang="fr-FR" sz="1600" dirty="0" smtClean="0">
                <a:latin typeface="Verdana" pitchFamily="34" charset="0"/>
              </a:rPr>
            </a:br>
            <a:r>
              <a:rPr lang="fr-FR" sz="1600" dirty="0">
                <a:latin typeface="Verdana" pitchFamily="34" charset="0"/>
              </a:rPr>
              <a:t/>
            </a:r>
            <a:br>
              <a:rPr lang="fr-FR" sz="1600" dirty="0">
                <a:latin typeface="Verdana" pitchFamily="34" charset="0"/>
              </a:rPr>
            </a:br>
            <a:r>
              <a:rPr lang="fr-FR" sz="1600" dirty="0" smtClean="0">
                <a:latin typeface="Verdana" pitchFamily="34" charset="0"/>
              </a:rPr>
              <a:t/>
            </a:r>
            <a:br>
              <a:rPr lang="fr-FR" sz="1600" dirty="0" smtClean="0">
                <a:latin typeface="Verdana" pitchFamily="34" charset="0"/>
              </a:rPr>
            </a:br>
            <a:r>
              <a:rPr lang="fr-FR" sz="1600" dirty="0">
                <a:latin typeface="Verdana" pitchFamily="34" charset="0"/>
              </a:rPr>
              <a:t/>
            </a:r>
            <a:br>
              <a:rPr lang="fr-FR" sz="1600" dirty="0">
                <a:latin typeface="Verdana" pitchFamily="34" charset="0"/>
              </a:rPr>
            </a:br>
            <a:endParaRPr lang="fr-FR" sz="1600" dirty="0">
              <a:latin typeface="Verdana" pitchFamily="34" charset="0"/>
            </a:endParaRPr>
          </a:p>
        </p:txBody>
      </p:sp>
      <p:sp>
        <p:nvSpPr>
          <p:cNvPr id="22" name="Espace réservé de la date 21"/>
          <p:cNvSpPr>
            <a:spLocks noGrp="1"/>
          </p:cNvSpPr>
          <p:nvPr>
            <p:ph type="dt" sz="half" idx="10"/>
          </p:nvPr>
        </p:nvSpPr>
        <p:spPr/>
        <p:txBody>
          <a:bodyPr/>
          <a:lstStyle/>
          <a:p>
            <a:fld id="{FB882910-13B6-4746-B8B8-244220CB5B61}" type="datetime1">
              <a:rPr lang="fr-FR" sz="800" smtClean="0">
                <a:latin typeface="Verdana" pitchFamily="34" charset="0"/>
              </a:rPr>
              <a:pPr/>
              <a:t>21/08/2021</a:t>
            </a:fld>
            <a:endParaRPr lang="fr-FR" sz="800" dirty="0">
              <a:latin typeface="Verdana" pitchFamily="34" charset="0"/>
            </a:endParaRPr>
          </a:p>
        </p:txBody>
      </p:sp>
      <p:sp>
        <p:nvSpPr>
          <p:cNvPr id="23" name="Espace réservé du numéro de diapositive 22"/>
          <p:cNvSpPr>
            <a:spLocks noGrp="1"/>
          </p:cNvSpPr>
          <p:nvPr>
            <p:ph type="sldNum" sz="quarter" idx="12"/>
          </p:nvPr>
        </p:nvSpPr>
        <p:spPr>
          <a:xfrm>
            <a:off x="8143900" y="6356350"/>
            <a:ext cx="214314" cy="365125"/>
          </a:xfrm>
          <a:solidFill>
            <a:schemeClr val="bg2">
              <a:lumMod val="90000"/>
            </a:schemeClr>
          </a:solidFill>
        </p:spPr>
        <p:txBody>
          <a:bodyPr/>
          <a:lstStyle/>
          <a:p>
            <a:pPr algn="ctr"/>
            <a:fld id="{B1104218-74AD-4F5C-AD17-BA766DAB3E20}" type="slidenum">
              <a:rPr lang="fr-FR" sz="900" smtClean="0">
                <a:latin typeface="Verdana" pitchFamily="34" charset="0"/>
              </a:rPr>
              <a:pPr algn="ctr"/>
              <a:t>1</a:t>
            </a:fld>
            <a:endParaRPr lang="fr-FR" sz="900" dirty="0">
              <a:latin typeface="Verdana" pitchFamily="34" charset="0"/>
            </a:endParaRPr>
          </a:p>
        </p:txBody>
      </p:sp>
      <p:sp>
        <p:nvSpPr>
          <p:cNvPr id="3" name="Rectangle 2"/>
          <p:cNvSpPr/>
          <p:nvPr/>
        </p:nvSpPr>
        <p:spPr>
          <a:xfrm>
            <a:off x="487125" y="836712"/>
            <a:ext cx="8261339" cy="4955203"/>
          </a:xfrm>
          <a:prstGeom prst="rect">
            <a:avLst/>
          </a:prstGeom>
        </p:spPr>
        <p:txBody>
          <a:bodyPr wrap="square">
            <a:spAutoFit/>
          </a:bodyPr>
          <a:lstStyle/>
          <a:p>
            <a:pPr algn="ctr"/>
            <a:r>
              <a:rPr lang="fr-FR" sz="1600" b="1" dirty="0">
                <a:latin typeface="Verdana" pitchFamily="34" charset="0"/>
              </a:rPr>
              <a:t>LE RECOURS JURIDICTIONNEL </a:t>
            </a:r>
            <a:endParaRPr lang="fr-FR" sz="1600" b="1" dirty="0" smtClean="0">
              <a:latin typeface="Verdana" pitchFamily="34" charset="0"/>
            </a:endParaRPr>
          </a:p>
          <a:p>
            <a:pPr algn="ctr"/>
            <a:endParaRPr lang="fr-FR" sz="1600" dirty="0">
              <a:latin typeface="Verdana" pitchFamily="34" charset="0"/>
              <a:ea typeface="Verdana" panose="020B0604030504040204" pitchFamily="34" charset="0"/>
              <a:cs typeface="Times New Roman" panose="02020603050405020304" pitchFamily="18" charset="0"/>
            </a:endParaRPr>
          </a:p>
          <a:p>
            <a:pPr algn="just"/>
            <a:r>
              <a:rPr lang="fr-FR" sz="1600" dirty="0" smtClean="0">
                <a:latin typeface="Verdana" panose="020B0604030504040204" pitchFamily="34" charset="0"/>
                <a:ea typeface="Verdana" panose="020B0604030504040204" pitchFamily="34" charset="0"/>
                <a:cs typeface="Times New Roman" panose="02020603050405020304" pitchFamily="18" charset="0"/>
              </a:rPr>
              <a:t>Après </a:t>
            </a:r>
            <a:r>
              <a:rPr lang="fr-FR" sz="1600" dirty="0">
                <a:latin typeface="Verdana" panose="020B0604030504040204" pitchFamily="34" charset="0"/>
                <a:ea typeface="Verdana" panose="020B0604030504040204" pitchFamily="34" charset="0"/>
                <a:cs typeface="Times New Roman" panose="02020603050405020304" pitchFamily="18" charset="0"/>
              </a:rPr>
              <a:t>épuisement de toutes les voies de recours aussi bien devant le directeur des impôts de wilaya, le Directeur des Grandes Entreprises, ou  le chef </a:t>
            </a:r>
            <a:r>
              <a:rPr lang="fr-FR" sz="1600" dirty="0" smtClean="0">
                <a:latin typeface="Verdana" panose="020B0604030504040204" pitchFamily="34" charset="0"/>
                <a:ea typeface="Verdana" panose="020B0604030504040204" pitchFamily="34" charset="0"/>
                <a:cs typeface="Times New Roman" panose="02020603050405020304" pitchFamily="18" charset="0"/>
              </a:rPr>
              <a:t>de </a:t>
            </a:r>
            <a:r>
              <a:rPr lang="fr-FR" sz="1600" dirty="0">
                <a:latin typeface="Verdana" panose="020B0604030504040204" pitchFamily="34" charset="0"/>
                <a:ea typeface="Verdana" panose="020B0604030504040204" pitchFamily="34" charset="0"/>
                <a:cs typeface="Times New Roman" panose="02020603050405020304" pitchFamily="18" charset="0"/>
              </a:rPr>
              <a:t>centre des impôts ou le chef </a:t>
            </a:r>
            <a:r>
              <a:rPr lang="fr-FR" sz="1600" dirty="0" smtClean="0">
                <a:latin typeface="Verdana" panose="020B0604030504040204" pitchFamily="34" charset="0"/>
                <a:ea typeface="Verdana" panose="020B0604030504040204" pitchFamily="34" charset="0"/>
                <a:cs typeface="Times New Roman" panose="02020603050405020304" pitchFamily="18" charset="0"/>
              </a:rPr>
              <a:t>de </a:t>
            </a:r>
            <a:r>
              <a:rPr lang="fr-FR" sz="1600" dirty="0">
                <a:latin typeface="Verdana" panose="020B0604030504040204" pitchFamily="34" charset="0"/>
                <a:ea typeface="Verdana" panose="020B0604030504040204" pitchFamily="34" charset="0"/>
                <a:cs typeface="Times New Roman" panose="02020603050405020304" pitchFamily="18" charset="0"/>
              </a:rPr>
              <a:t>centre de proximité des impôts, que </a:t>
            </a:r>
            <a:r>
              <a:rPr lang="fr-FR" sz="1600" dirty="0" smtClean="0">
                <a:latin typeface="Verdana" panose="020B0604030504040204" pitchFamily="34" charset="0"/>
                <a:ea typeface="Verdana" panose="020B0604030504040204" pitchFamily="34" charset="0"/>
                <a:cs typeface="Times New Roman" panose="02020603050405020304" pitchFamily="18" charset="0"/>
              </a:rPr>
              <a:t>devant les </a:t>
            </a:r>
            <a:r>
              <a:rPr lang="fr-FR" sz="1600" dirty="0">
                <a:latin typeface="Verdana" panose="020B0604030504040204" pitchFamily="34" charset="0"/>
                <a:ea typeface="Verdana" panose="020B0604030504040204" pitchFamily="34" charset="0"/>
                <a:cs typeface="Times New Roman" panose="02020603050405020304" pitchFamily="18" charset="0"/>
              </a:rPr>
              <a:t>différentes commissions de recours et lorsque le litige persiste, </a:t>
            </a:r>
            <a:r>
              <a:rPr lang="fr-FR" sz="1600" dirty="0" smtClean="0">
                <a:latin typeface="Verdana" panose="020B0604030504040204" pitchFamily="34" charset="0"/>
                <a:ea typeface="Verdana" panose="020B0604030504040204" pitchFamily="34" charset="0"/>
                <a:cs typeface="Times New Roman" panose="02020603050405020304" pitchFamily="18" charset="0"/>
              </a:rPr>
              <a:t>le différend peut être soumis à l’arbitrage du juge.</a:t>
            </a:r>
          </a:p>
          <a:p>
            <a:pPr algn="just"/>
            <a:endParaRPr lang="fr-FR" sz="1600" dirty="0" smtClean="0">
              <a:latin typeface="Verdana" panose="020B0604030504040204" pitchFamily="34" charset="0"/>
              <a:ea typeface="Verdana" panose="020B0604030504040204" pitchFamily="34" charset="0"/>
              <a:cs typeface="Times New Roman" panose="02020603050405020304" pitchFamily="18" charset="0"/>
            </a:endParaRPr>
          </a:p>
          <a:p>
            <a:r>
              <a:rPr lang="fr-FR" sz="1600" dirty="0" smtClean="0">
                <a:latin typeface="Verdana" panose="020B0604030504040204" pitchFamily="34" charset="0"/>
                <a:ea typeface="Verdana" panose="020B0604030504040204" pitchFamily="34" charset="0"/>
                <a:cs typeface="Times New Roman" panose="02020603050405020304" pitchFamily="18" charset="0"/>
              </a:rPr>
              <a:t>A </a:t>
            </a:r>
            <a:r>
              <a:rPr lang="fr-FR" sz="1600" dirty="0">
                <a:latin typeface="Verdana" panose="020B0604030504040204" pitchFamily="34" charset="0"/>
                <a:ea typeface="Verdana" panose="020B0604030504040204" pitchFamily="34" charset="0"/>
                <a:cs typeface="Times New Roman" panose="02020603050405020304" pitchFamily="18" charset="0"/>
              </a:rPr>
              <a:t>cet effet, le contentieux de l’impôt dans la phase juridictionnelle est régi par un ensemble de règles de procédure et de dispositions édictées par les textes du code des procédures fiscales (articles 82 à 91, 100, 172 et 173-2), ainsi que </a:t>
            </a:r>
            <a:r>
              <a:rPr lang="fr-FR" sz="1600" dirty="0" smtClean="0">
                <a:latin typeface="Verdana" panose="020B0604030504040204" pitchFamily="34" charset="0"/>
                <a:ea typeface="Verdana" panose="020B0604030504040204" pitchFamily="34" charset="0"/>
                <a:cs typeface="Times New Roman" panose="02020603050405020304" pitchFamily="18" charset="0"/>
              </a:rPr>
              <a:t>ceux prévus par le code des procédures </a:t>
            </a:r>
            <a:r>
              <a:rPr lang="fr-FR" sz="1600" dirty="0">
                <a:latin typeface="Verdana" panose="020B0604030504040204" pitchFamily="34" charset="0"/>
                <a:ea typeface="Verdana" panose="020B0604030504040204" pitchFamily="34" charset="0"/>
                <a:cs typeface="Times New Roman" panose="02020603050405020304" pitchFamily="18" charset="0"/>
              </a:rPr>
              <a:t>civile et </a:t>
            </a:r>
            <a:r>
              <a:rPr lang="fr-FR" sz="1600" dirty="0" smtClean="0">
                <a:latin typeface="Verdana" panose="020B0604030504040204" pitchFamily="34" charset="0"/>
                <a:ea typeface="Verdana" panose="020B0604030504040204" pitchFamily="34" charset="0"/>
                <a:cs typeface="Times New Roman" panose="02020603050405020304" pitchFamily="18" charset="0"/>
              </a:rPr>
              <a:t>administrative (</a:t>
            </a:r>
            <a:r>
              <a:rPr lang="fr-FR" sz="1600" dirty="0">
                <a:latin typeface="Verdana" panose="020B0604030504040204" pitchFamily="34" charset="0"/>
                <a:ea typeface="Verdana" panose="020B0604030504040204" pitchFamily="34" charset="0"/>
                <a:cs typeface="Times New Roman" panose="02020603050405020304" pitchFamily="18" charset="0"/>
              </a:rPr>
              <a:t>articles </a:t>
            </a:r>
            <a:r>
              <a:rPr lang="fr-FR" sz="1600" dirty="0" smtClean="0">
                <a:latin typeface="Verdana" panose="020B0604030504040204" pitchFamily="34" charset="0"/>
                <a:ea typeface="Verdana" panose="020B0604030504040204" pitchFamily="34" charset="0"/>
                <a:cs typeface="Times New Roman" panose="02020603050405020304" pitchFamily="18" charset="0"/>
              </a:rPr>
              <a:t>800 à </a:t>
            </a:r>
            <a:r>
              <a:rPr lang="fr-FR" sz="1600" dirty="0">
                <a:latin typeface="Verdana" panose="020B0604030504040204" pitchFamily="34" charset="0"/>
                <a:ea typeface="Verdana" panose="020B0604030504040204" pitchFamily="34" charset="0"/>
                <a:cs typeface="Times New Roman" panose="02020603050405020304" pitchFamily="18" charset="0"/>
              </a:rPr>
              <a:t>969 et 600 à 602). </a:t>
            </a:r>
            <a:br>
              <a:rPr lang="fr-FR" sz="1600" dirty="0">
                <a:latin typeface="Verdana" panose="020B0604030504040204" pitchFamily="34" charset="0"/>
                <a:ea typeface="Verdana" panose="020B0604030504040204" pitchFamily="34" charset="0"/>
                <a:cs typeface="Times New Roman" panose="02020603050405020304" pitchFamily="18" charset="0"/>
              </a:rPr>
            </a:br>
            <a:r>
              <a:rPr lang="fr-FR" dirty="0">
                <a:latin typeface="Verdana" panose="020B0604030504040204" pitchFamily="34" charset="0"/>
                <a:ea typeface="Verdana" panose="020B0604030504040204" pitchFamily="34" charset="0"/>
                <a:cs typeface="Times New Roman" panose="02020603050405020304" pitchFamily="18" charset="0"/>
              </a:rPr>
              <a:t> </a:t>
            </a:r>
            <a:r>
              <a:rPr lang="fr-FR" dirty="0" smtClean="0">
                <a:latin typeface="Verdana" panose="020B0604030504040204" pitchFamily="34" charset="0"/>
                <a:ea typeface="Verdana" panose="020B0604030504040204" pitchFamily="34" charset="0"/>
                <a:cs typeface="Times New Roman" panose="02020603050405020304" pitchFamily="18" charset="0"/>
              </a:rPr>
              <a:t> </a:t>
            </a:r>
            <a:r>
              <a:rPr lang="fr-FR" sz="2800" dirty="0">
                <a:latin typeface="Verdana" panose="020B0604030504040204" pitchFamily="34" charset="0"/>
                <a:ea typeface="Verdana" panose="020B0604030504040204" pitchFamily="34" charset="0"/>
                <a:cs typeface="Times New Roman" panose="02020603050405020304" pitchFamily="18" charset="0"/>
              </a:rPr>
              <a:t/>
            </a:r>
            <a:br>
              <a:rPr lang="fr-FR" sz="2800" dirty="0">
                <a:latin typeface="Verdana" panose="020B0604030504040204" pitchFamily="34" charset="0"/>
                <a:ea typeface="Verdana" panose="020B0604030504040204" pitchFamily="34" charset="0"/>
                <a:cs typeface="Times New Roman" panose="02020603050405020304" pitchFamily="18" charset="0"/>
              </a:rPr>
            </a:br>
            <a:r>
              <a:rPr lang="fr-FR" dirty="0">
                <a:latin typeface="Verdana" panose="020B0604030504040204" pitchFamily="34" charset="0"/>
                <a:ea typeface="Verdana" panose="020B0604030504040204" pitchFamily="34" charset="0"/>
              </a:rPr>
              <a:t/>
            </a:r>
            <a:br>
              <a:rPr lang="fr-FR" dirty="0">
                <a:latin typeface="Verdana" panose="020B0604030504040204" pitchFamily="34" charset="0"/>
                <a:ea typeface="Verdana" panose="020B0604030504040204" pitchFamily="34" charset="0"/>
              </a:rPr>
            </a:br>
            <a:r>
              <a:rPr lang="fr-FR" dirty="0">
                <a:latin typeface="Verdana" panose="020B0604030504040204" pitchFamily="34" charset="0"/>
                <a:ea typeface="Verdana" panose="020B0604030504040204" pitchFamily="34" charset="0"/>
              </a:rPr>
              <a:t/>
            </a:r>
            <a:br>
              <a:rPr lang="fr-FR" dirty="0">
                <a:latin typeface="Verdana" panose="020B0604030504040204" pitchFamily="34" charset="0"/>
                <a:ea typeface="Verdana" panose="020B0604030504040204" pitchFamily="34" charset="0"/>
              </a:rPr>
            </a:br>
            <a:r>
              <a:rPr lang="fr-FR" dirty="0">
                <a:latin typeface="Verdana" panose="020B0604030504040204" pitchFamily="34" charset="0"/>
                <a:ea typeface="Verdana" panose="020B0604030504040204" pitchFamily="34" charset="0"/>
              </a:rPr>
              <a:t/>
            </a:r>
            <a:br>
              <a:rPr lang="fr-FR" dirty="0">
                <a:latin typeface="Verdana" panose="020B0604030504040204" pitchFamily="34" charset="0"/>
                <a:ea typeface="Verdana" panose="020B0604030504040204" pitchFamily="34" charset="0"/>
              </a:rPr>
            </a:br>
            <a:r>
              <a:rPr lang="fr-FR" dirty="0">
                <a:latin typeface="Verdana" panose="020B0604030504040204" pitchFamily="34" charset="0"/>
                <a:ea typeface="Verdana" panose="020B0604030504040204" pitchFamily="34" charset="0"/>
              </a:rPr>
              <a:t/>
            </a:r>
            <a:br>
              <a:rPr lang="fr-FR" dirty="0">
                <a:latin typeface="Verdana" panose="020B0604030504040204" pitchFamily="34" charset="0"/>
                <a:ea typeface="Verdana" panose="020B0604030504040204" pitchFamily="34" charset="0"/>
              </a:rPr>
            </a:br>
            <a:endParaRPr lang="fr-FR" dirty="0">
              <a:latin typeface="Verdana" panose="020B0604030504040204" pitchFamily="34" charset="0"/>
              <a:ea typeface="Verdana" panose="020B0604030504040204" pitchFamily="34" charset="0"/>
            </a:endParaRPr>
          </a:p>
        </p:txBody>
      </p:sp>
    </p:spTree>
  </p:cSld>
  <p:clrMapOvr>
    <a:masterClrMapping/>
  </p:clrMapOvr>
  <p:transition>
    <p:plus/>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8A947E-31A0-469C-969D-E47ECF82FFC2}" type="datetime1">
              <a:rPr lang="fr-FR" smtClean="0"/>
              <a:pPr/>
              <a:t>21/08/2021</a:t>
            </a:fld>
            <a:endParaRPr lang="fr-FR"/>
          </a:p>
        </p:txBody>
      </p:sp>
      <p:sp>
        <p:nvSpPr>
          <p:cNvPr id="3" name="Slide Number Placeholder 2"/>
          <p:cNvSpPr>
            <a:spLocks noGrp="1"/>
          </p:cNvSpPr>
          <p:nvPr>
            <p:ph type="sldNum" sz="quarter" idx="12"/>
          </p:nvPr>
        </p:nvSpPr>
        <p:spPr/>
        <p:txBody>
          <a:bodyPr/>
          <a:lstStyle/>
          <a:p>
            <a:fld id="{B1104218-74AD-4F5C-AD17-BA766DAB3E20}" type="slidenum">
              <a:rPr lang="fr-FR" smtClean="0"/>
              <a:pPr/>
              <a:t>10</a:t>
            </a:fld>
            <a:endParaRPr lang="fr-FR"/>
          </a:p>
        </p:txBody>
      </p:sp>
      <p:sp>
        <p:nvSpPr>
          <p:cNvPr id="4" name="Rectangle 3"/>
          <p:cNvSpPr/>
          <p:nvPr/>
        </p:nvSpPr>
        <p:spPr>
          <a:xfrm>
            <a:off x="539552" y="1585823"/>
            <a:ext cx="8352928" cy="4062651"/>
          </a:xfrm>
          <a:prstGeom prst="rect">
            <a:avLst/>
          </a:prstGeom>
        </p:spPr>
        <p:txBody>
          <a:bodyPr wrap="square">
            <a:spAutoFit/>
          </a:bodyPr>
          <a:lstStyle/>
          <a:p>
            <a:pPr fontAlgn="t">
              <a:buNone/>
            </a:pPr>
            <a:endParaRPr lang="fr-FR" dirty="0">
              <a:latin typeface="Verdana" panose="020B0604030504040204" pitchFamily="34" charset="0"/>
              <a:ea typeface="Verdana" panose="020B0604030504040204" pitchFamily="34" charset="0"/>
              <a:cs typeface="Tahoma" panose="020B0604030504040204" pitchFamily="34" charset="0"/>
            </a:endParaRPr>
          </a:p>
          <a:p>
            <a:pPr fontAlgn="t">
              <a:buFont typeface="Arial" pitchFamily="34" charset="0"/>
              <a:buChar char="•"/>
            </a:pPr>
            <a:r>
              <a:rPr lang="fr-FR" sz="1600" b="1" u="sng" dirty="0">
                <a:latin typeface="Verdana" panose="020B0604030504040204" pitchFamily="34" charset="0"/>
                <a:ea typeface="Verdana" panose="020B0604030504040204" pitchFamily="34" charset="0"/>
                <a:cs typeface="Tahoma" panose="020B0604030504040204" pitchFamily="34" charset="0"/>
              </a:rPr>
              <a:t>LE DGE</a:t>
            </a:r>
            <a:r>
              <a:rPr lang="fr-FR" sz="1600" dirty="0" smtClean="0">
                <a:latin typeface="Verdana" panose="020B0604030504040204" pitchFamily="34" charset="0"/>
                <a:ea typeface="Verdana" panose="020B0604030504040204" pitchFamily="34" charset="0"/>
                <a:cs typeface="Tahoma" panose="020B0604030504040204" pitchFamily="34" charset="0"/>
              </a:rPr>
              <a:t>:</a:t>
            </a:r>
          </a:p>
          <a:p>
            <a:pPr fontAlgn="t"/>
            <a:endParaRPr lang="fr-FR" sz="1600" dirty="0">
              <a:latin typeface="Verdana" panose="020B0604030504040204" pitchFamily="34" charset="0"/>
              <a:ea typeface="Verdana" panose="020B0604030504040204" pitchFamily="34" charset="0"/>
              <a:cs typeface="Tahoma" panose="020B0604030504040204" pitchFamily="34" charset="0"/>
            </a:endParaRPr>
          </a:p>
          <a:p>
            <a:pPr fontAlgn="t">
              <a:buFont typeface="Wingdings" pitchFamily="2" charset="2"/>
              <a:buChar char="Ø"/>
            </a:pPr>
            <a:r>
              <a:rPr lang="fr-FR" sz="1600" dirty="0">
                <a:latin typeface="Verdana" panose="020B0604030504040204" pitchFamily="34" charset="0"/>
                <a:ea typeface="Verdana" panose="020B0604030504040204" pitchFamily="34" charset="0"/>
                <a:cs typeface="Tahoma" panose="020B0604030504040204" pitchFamily="34" charset="0"/>
              </a:rPr>
              <a:t>Examen et signature du projet de mémoire en défense .</a:t>
            </a:r>
          </a:p>
          <a:p>
            <a:pPr fontAlgn="t">
              <a:buFont typeface="Wingdings" pitchFamily="2" charset="2"/>
              <a:buChar char="Ø"/>
            </a:pPr>
            <a:r>
              <a:rPr lang="fr-FR" sz="1600" dirty="0">
                <a:latin typeface="Verdana" panose="020B0604030504040204" pitchFamily="34" charset="0"/>
                <a:ea typeface="Verdana" panose="020B0604030504040204" pitchFamily="34" charset="0"/>
                <a:cs typeface="Tahoma" panose="020B0604030504040204" pitchFamily="34" charset="0"/>
              </a:rPr>
              <a:t>Envoi du projet de mémoire en défense à l’avocat (formalité non </a:t>
            </a:r>
            <a:r>
              <a:rPr lang="fr-FR" sz="1600" dirty="0" smtClean="0">
                <a:latin typeface="Verdana" panose="020B0604030504040204" pitchFamily="34" charset="0"/>
                <a:ea typeface="Verdana" panose="020B0604030504040204" pitchFamily="34" charset="0"/>
                <a:cs typeface="Tahoma" panose="020B0604030504040204" pitchFamily="34" charset="0"/>
              </a:rPr>
              <a:t> obligatoire).</a:t>
            </a:r>
          </a:p>
          <a:p>
            <a:pPr fontAlgn="t"/>
            <a:endParaRPr lang="fr-FR" sz="1600" dirty="0">
              <a:latin typeface="Verdana" panose="020B0604030504040204" pitchFamily="34" charset="0"/>
              <a:ea typeface="Verdana" panose="020B0604030504040204" pitchFamily="34" charset="0"/>
              <a:cs typeface="Tahoma" panose="020B0604030504040204" pitchFamily="34" charset="0"/>
            </a:endParaRPr>
          </a:p>
          <a:p>
            <a:pPr fontAlgn="t">
              <a:buFont typeface="Arial" pitchFamily="34" charset="0"/>
              <a:buChar char="•"/>
            </a:pPr>
            <a:r>
              <a:rPr lang="fr-FR" sz="1600" b="1" u="sng" dirty="0">
                <a:latin typeface="Verdana" panose="020B0604030504040204" pitchFamily="34" charset="0"/>
                <a:ea typeface="Verdana" panose="020B0604030504040204" pitchFamily="34" charset="0"/>
                <a:cs typeface="Tahoma" panose="020B0604030504040204" pitchFamily="34" charset="0"/>
              </a:rPr>
              <a:t>L’avocat</a:t>
            </a:r>
            <a:r>
              <a:rPr lang="fr-FR" sz="1600" dirty="0" smtClean="0">
                <a:latin typeface="Verdana" panose="020B0604030504040204" pitchFamily="34" charset="0"/>
                <a:ea typeface="Verdana" panose="020B0604030504040204" pitchFamily="34" charset="0"/>
                <a:cs typeface="Tahoma" panose="020B0604030504040204" pitchFamily="34" charset="0"/>
              </a:rPr>
              <a:t>:</a:t>
            </a:r>
          </a:p>
          <a:p>
            <a:pPr fontAlgn="t"/>
            <a:endParaRPr lang="fr-FR" sz="1600" dirty="0">
              <a:latin typeface="Verdana" panose="020B0604030504040204" pitchFamily="34" charset="0"/>
              <a:ea typeface="Verdana" panose="020B0604030504040204" pitchFamily="34" charset="0"/>
              <a:cs typeface="Tahoma" panose="020B0604030504040204" pitchFamily="34" charset="0"/>
            </a:endParaRPr>
          </a:p>
          <a:p>
            <a:pPr fontAlgn="t">
              <a:buFont typeface="Wingdings" pitchFamily="2" charset="2"/>
              <a:buChar char="Ø"/>
            </a:pPr>
            <a:r>
              <a:rPr lang="fr-FR" sz="1600" dirty="0">
                <a:latin typeface="Verdana" panose="020B0604030504040204" pitchFamily="34" charset="0"/>
                <a:ea typeface="Verdana" panose="020B0604030504040204" pitchFamily="34" charset="0"/>
                <a:cs typeface="Tahoma" panose="020B0604030504040204" pitchFamily="34" charset="0"/>
              </a:rPr>
              <a:t>Dépôt du mémoire en défense au niveau du greffe du tribunal</a:t>
            </a:r>
            <a:r>
              <a:rPr lang="fr-FR" sz="1600" dirty="0" smtClean="0">
                <a:latin typeface="Verdana" panose="020B0604030504040204" pitchFamily="34" charset="0"/>
                <a:ea typeface="Verdana" panose="020B0604030504040204" pitchFamily="34" charset="0"/>
                <a:cs typeface="Tahoma" panose="020B0604030504040204" pitchFamily="34" charset="0"/>
              </a:rPr>
              <a:t>.</a:t>
            </a:r>
          </a:p>
          <a:p>
            <a:pPr fontAlgn="t"/>
            <a:endParaRPr lang="fr-FR" sz="1600" dirty="0">
              <a:latin typeface="Verdana" panose="020B0604030504040204" pitchFamily="34" charset="0"/>
              <a:ea typeface="Verdana" panose="020B0604030504040204" pitchFamily="34" charset="0"/>
              <a:cs typeface="Tahoma" panose="020B0604030504040204" pitchFamily="34" charset="0"/>
            </a:endParaRPr>
          </a:p>
          <a:p>
            <a:pPr fontAlgn="t">
              <a:buFont typeface="Arial" pitchFamily="34" charset="0"/>
              <a:buChar char="•"/>
            </a:pPr>
            <a:r>
              <a:rPr lang="fr-FR" sz="1600" b="1" u="sng" dirty="0">
                <a:latin typeface="Verdana" panose="020B0604030504040204" pitchFamily="34" charset="0"/>
                <a:ea typeface="Verdana" panose="020B0604030504040204" pitchFamily="34" charset="0"/>
                <a:cs typeface="Tahoma" panose="020B0604030504040204" pitchFamily="34" charset="0"/>
              </a:rPr>
              <a:t>Le greffe du tribunal</a:t>
            </a:r>
            <a:r>
              <a:rPr lang="fr-FR" sz="1600" b="1" u="sng" dirty="0" smtClean="0">
                <a:latin typeface="Verdana" panose="020B0604030504040204" pitchFamily="34" charset="0"/>
                <a:ea typeface="Verdana" panose="020B0604030504040204" pitchFamily="34" charset="0"/>
                <a:cs typeface="Tahoma" panose="020B0604030504040204" pitchFamily="34" charset="0"/>
              </a:rPr>
              <a:t>:</a:t>
            </a:r>
          </a:p>
          <a:p>
            <a:pPr fontAlgn="t"/>
            <a:endParaRPr lang="fr-FR" sz="1600" b="1" u="sng" dirty="0">
              <a:latin typeface="Verdana" panose="020B0604030504040204" pitchFamily="34" charset="0"/>
              <a:ea typeface="Verdana" panose="020B0604030504040204" pitchFamily="34" charset="0"/>
              <a:cs typeface="Tahoma" panose="020B0604030504040204" pitchFamily="34" charset="0"/>
            </a:endParaRPr>
          </a:p>
          <a:p>
            <a:pPr fontAlgn="t">
              <a:buFont typeface="Wingdings" pitchFamily="2" charset="2"/>
              <a:buChar char="Ø"/>
            </a:pPr>
            <a:r>
              <a:rPr lang="fr-FR" sz="1600" dirty="0">
                <a:latin typeface="Verdana" panose="020B0604030504040204" pitchFamily="34" charset="0"/>
                <a:ea typeface="Verdana" panose="020B0604030504040204" pitchFamily="34" charset="0"/>
                <a:cs typeface="Tahoma" panose="020B0604030504040204" pitchFamily="34" charset="0"/>
              </a:rPr>
              <a:t>Signification du mémoire en défense à la partie adverse</a:t>
            </a:r>
            <a:r>
              <a:rPr lang="fr-FR" sz="1600" dirty="0" smtClean="0">
                <a:latin typeface="Verdana" panose="020B0604030504040204" pitchFamily="34" charset="0"/>
                <a:ea typeface="Verdana" panose="020B0604030504040204" pitchFamily="34" charset="0"/>
                <a:cs typeface="Tahoma" panose="020B0604030504040204" pitchFamily="34" charset="0"/>
              </a:rPr>
              <a:t>.</a:t>
            </a:r>
          </a:p>
          <a:p>
            <a:pPr fontAlgn="t"/>
            <a:endParaRPr lang="fr-FR" sz="1600" dirty="0">
              <a:latin typeface="Verdana" panose="020B0604030504040204" pitchFamily="34" charset="0"/>
              <a:ea typeface="Verdana" panose="020B0604030504040204" pitchFamily="34" charset="0"/>
              <a:cs typeface="Tahoma" panose="020B0604030504040204" pitchFamily="34" charset="0"/>
            </a:endParaRPr>
          </a:p>
          <a:p>
            <a:pPr marL="180975" indent="-180975" fontAlgn="t">
              <a:buFont typeface="Wingdings" pitchFamily="2" charset="2"/>
              <a:buChar char="Ø"/>
            </a:pPr>
            <a:r>
              <a:rPr lang="fr-FR" sz="1600" dirty="0">
                <a:latin typeface="Verdana" panose="020B0604030504040204" pitchFamily="34" charset="0"/>
                <a:ea typeface="Verdana" panose="020B0604030504040204" pitchFamily="34" charset="0"/>
                <a:cs typeface="Tahoma" panose="020B0604030504040204" pitchFamily="34" charset="0"/>
              </a:rPr>
              <a:t>L’échange des mémoires et des pièces produites et leur notification à chacune des parties. </a:t>
            </a:r>
            <a:endParaRPr lang="fr-FR" sz="1600" b="1" u="sng" dirty="0">
              <a:latin typeface="Verdana" panose="020B0604030504040204" pitchFamily="34" charset="0"/>
              <a:ea typeface="Verdana" panose="020B0604030504040204" pitchFamily="34" charset="0"/>
              <a:cs typeface="Tahoma" panose="020B0604030504040204" pitchFamily="34" charset="0"/>
            </a:endParaRPr>
          </a:p>
        </p:txBody>
      </p:sp>
    </p:spTree>
    <p:extLst>
      <p:ext uri="{BB962C8B-B14F-4D97-AF65-F5344CB8AC3E}">
        <p14:creationId xmlns:p14="http://schemas.microsoft.com/office/powerpoint/2010/main" val="2928822190"/>
      </p:ext>
    </p:extLst>
  </p:cSld>
  <p:clrMapOvr>
    <a:masterClrMapping/>
  </p:clrMapOvr>
  <p:transition>
    <p:plus/>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267E8532-DF04-4D61-B2B7-2D3A2A0DF745}" type="datetime1">
              <a:rPr lang="fr-FR" smtClean="0"/>
              <a:pPr/>
              <a:t>21/08/2021</a:t>
            </a:fld>
            <a:endParaRPr lang="fr-FR"/>
          </a:p>
        </p:txBody>
      </p:sp>
      <p:sp>
        <p:nvSpPr>
          <p:cNvPr id="5" name="Espace réservé du numéro de diapositive 4"/>
          <p:cNvSpPr>
            <a:spLocks noGrp="1"/>
          </p:cNvSpPr>
          <p:nvPr>
            <p:ph type="sldNum" sz="quarter" idx="12"/>
          </p:nvPr>
        </p:nvSpPr>
        <p:spPr/>
        <p:txBody>
          <a:bodyPr/>
          <a:lstStyle/>
          <a:p>
            <a:fld id="{B1104218-74AD-4F5C-AD17-BA766DAB3E20}" type="slidenum">
              <a:rPr lang="fr-FR" smtClean="0"/>
              <a:pPr/>
              <a:t>11</a:t>
            </a:fld>
            <a:endParaRPr lang="fr-FR"/>
          </a:p>
        </p:txBody>
      </p:sp>
      <p:sp>
        <p:nvSpPr>
          <p:cNvPr id="6" name="Espace réservé du contenu 5"/>
          <p:cNvSpPr>
            <a:spLocks noGrp="1"/>
          </p:cNvSpPr>
          <p:nvPr>
            <p:ph idx="1"/>
          </p:nvPr>
        </p:nvSpPr>
        <p:spPr>
          <a:xfrm>
            <a:off x="457200" y="1000108"/>
            <a:ext cx="8229600" cy="5324492"/>
          </a:xfrm>
        </p:spPr>
        <p:txBody>
          <a:bodyPr>
            <a:normAutofit fontScale="92500" lnSpcReduction="20000"/>
          </a:bodyPr>
          <a:lstStyle/>
          <a:p>
            <a:pPr fontAlgn="t">
              <a:buFont typeface="Wingdings" pitchFamily="2" charset="2"/>
              <a:buChar char="§"/>
            </a:pPr>
            <a:r>
              <a:rPr lang="fr-FR" sz="1600" b="1" u="sng" dirty="0" smtClean="0">
                <a:solidFill>
                  <a:schemeClr val="tx2">
                    <a:lumMod val="60000"/>
                    <a:lumOff val="40000"/>
                  </a:schemeClr>
                </a:solidFill>
                <a:latin typeface="Verdana" pitchFamily="34" charset="0"/>
              </a:rPr>
              <a:t>Au niveau de la DIW selon la nouvelle organisation (CDI-CPI):</a:t>
            </a:r>
          </a:p>
          <a:p>
            <a:pPr fontAlgn="t">
              <a:buNone/>
            </a:pPr>
            <a:endParaRPr lang="fr-FR" sz="1600" b="1" u="sng" dirty="0" smtClean="0">
              <a:solidFill>
                <a:schemeClr val="tx2">
                  <a:lumMod val="60000"/>
                  <a:lumOff val="40000"/>
                </a:schemeClr>
              </a:solidFill>
              <a:latin typeface="Verdana" pitchFamily="34" charset="0"/>
            </a:endParaRPr>
          </a:p>
          <a:p>
            <a:pPr fontAlgn="t">
              <a:buFont typeface="Arial" pitchFamily="34" charset="0"/>
              <a:buChar char="•"/>
            </a:pPr>
            <a:r>
              <a:rPr lang="fr-FR" sz="1600" b="1" u="sng" dirty="0" smtClean="0">
                <a:latin typeface="Verdana" pitchFamily="34" charset="0"/>
              </a:rPr>
              <a:t>LE DIW:</a:t>
            </a:r>
          </a:p>
          <a:p>
            <a:pPr fontAlgn="t">
              <a:buFont typeface="Wingdings" pitchFamily="2" charset="2"/>
              <a:buChar char="Ø"/>
            </a:pPr>
            <a:r>
              <a:rPr lang="fr-FR" sz="1600" dirty="0" smtClean="0">
                <a:latin typeface="Verdana" pitchFamily="34" charset="0"/>
              </a:rPr>
              <a:t>Retrait du dossier au niveau du greffe du Tribunal.</a:t>
            </a:r>
          </a:p>
          <a:p>
            <a:pPr fontAlgn="t">
              <a:buFont typeface="Wingdings" pitchFamily="2" charset="2"/>
              <a:buChar char="Ø"/>
            </a:pPr>
            <a:r>
              <a:rPr lang="fr-FR" sz="1600" dirty="0" smtClean="0">
                <a:latin typeface="Verdana" pitchFamily="34" charset="0"/>
              </a:rPr>
              <a:t>Transmission du dossier, de la requête introductive d’instance et de la citation à comparaitre à la  S/D du contentieux- Bureau du contentieux judiciaire.</a:t>
            </a:r>
          </a:p>
          <a:p>
            <a:pPr fontAlgn="t">
              <a:buNone/>
            </a:pPr>
            <a:endParaRPr lang="fr-FR" sz="1600" u="sng" dirty="0" smtClean="0">
              <a:solidFill>
                <a:schemeClr val="bg2">
                  <a:lumMod val="50000"/>
                </a:schemeClr>
              </a:solidFill>
              <a:latin typeface="Verdana" pitchFamily="34" charset="0"/>
            </a:endParaRPr>
          </a:p>
          <a:p>
            <a:pPr fontAlgn="t"/>
            <a:r>
              <a:rPr lang="fr-FR" sz="1600" b="1" u="sng" dirty="0" smtClean="0">
                <a:latin typeface="Verdana" pitchFamily="34" charset="0"/>
              </a:rPr>
              <a:t>La S/D du contentieux-Bureau du contentieux judiciaire:</a:t>
            </a:r>
          </a:p>
          <a:p>
            <a:pPr fontAlgn="t">
              <a:buFont typeface="Wingdings" pitchFamily="2" charset="2"/>
              <a:buChar char="Ø"/>
            </a:pPr>
            <a:r>
              <a:rPr lang="fr-FR" sz="1600" dirty="0" smtClean="0">
                <a:latin typeface="Verdana" pitchFamily="34" charset="0"/>
              </a:rPr>
              <a:t>Enregistrement  de la requête introductive d’instance.</a:t>
            </a:r>
          </a:p>
          <a:p>
            <a:pPr fontAlgn="t">
              <a:buFont typeface="Wingdings" pitchFamily="2" charset="2"/>
              <a:buChar char="Ø"/>
            </a:pPr>
            <a:r>
              <a:rPr lang="fr-FR" sz="1600" dirty="0" smtClean="0">
                <a:latin typeface="Verdana" pitchFamily="34" charset="0"/>
              </a:rPr>
              <a:t>Transmission de la requête introductive d’instance au Centre des impôts (CDI ou CPI).</a:t>
            </a:r>
          </a:p>
          <a:p>
            <a:pPr fontAlgn="t">
              <a:buNone/>
            </a:pPr>
            <a:endParaRPr lang="fr-FR" sz="1600" dirty="0" smtClean="0">
              <a:latin typeface="Verdana" pitchFamily="34" charset="0"/>
            </a:endParaRPr>
          </a:p>
          <a:p>
            <a:r>
              <a:rPr lang="fr-FR" sz="1600" b="1" u="sng" dirty="0" smtClean="0">
                <a:latin typeface="Verdana" pitchFamily="34" charset="0"/>
              </a:rPr>
              <a:t>BOG /CDI ou CPI :</a:t>
            </a:r>
            <a:endParaRPr lang="fr-FR" sz="1600" u="sng" dirty="0" smtClean="0">
              <a:latin typeface="Verdana" pitchFamily="34" charset="0"/>
            </a:endParaRPr>
          </a:p>
          <a:p>
            <a:pPr lvl="0">
              <a:buFont typeface="Wingdings" pitchFamily="2" charset="2"/>
              <a:buChar char="Ø"/>
            </a:pPr>
            <a:r>
              <a:rPr lang="fr-FR" sz="1600" dirty="0" smtClean="0">
                <a:latin typeface="Verdana" pitchFamily="34" charset="0"/>
              </a:rPr>
              <a:t>Réception ,enregistrement de la requête introductive d’instance et transmission au chef de centre.</a:t>
            </a:r>
          </a:p>
          <a:p>
            <a:pPr lvl="0">
              <a:buNone/>
            </a:pPr>
            <a:endParaRPr lang="fr-FR" sz="1600" dirty="0" smtClean="0">
              <a:latin typeface="Verdana" pitchFamily="34" charset="0"/>
            </a:endParaRPr>
          </a:p>
          <a:p>
            <a:pPr lvl="0">
              <a:buFont typeface="Arial" pitchFamily="34" charset="0"/>
              <a:buChar char="•"/>
            </a:pPr>
            <a:r>
              <a:rPr lang="fr-FR" sz="1600" b="1" u="sng" dirty="0" smtClean="0">
                <a:latin typeface="Verdana" pitchFamily="34" charset="0"/>
              </a:rPr>
              <a:t>Le Chef de Centre</a:t>
            </a:r>
            <a:r>
              <a:rPr lang="fr-FR" sz="1600" dirty="0" smtClean="0">
                <a:latin typeface="Verdana" pitchFamily="34" charset="0"/>
              </a:rPr>
              <a:t>:</a:t>
            </a:r>
          </a:p>
          <a:p>
            <a:pPr lvl="0">
              <a:buFont typeface="Wingdings" pitchFamily="2" charset="2"/>
              <a:buChar char="Ø"/>
            </a:pPr>
            <a:r>
              <a:rPr lang="fr-FR" sz="1600" dirty="0" smtClean="0">
                <a:latin typeface="Verdana" pitchFamily="34" charset="0"/>
              </a:rPr>
              <a:t>Réception, enregistrement , annotation et transmission la requête introductive d’instance au SPCTX.</a:t>
            </a:r>
          </a:p>
          <a:p>
            <a:pPr lvl="0">
              <a:buNone/>
            </a:pPr>
            <a:endParaRPr lang="fr-FR" sz="1600" dirty="0" smtClean="0">
              <a:latin typeface="Verdana" pitchFamily="34" charset="0"/>
            </a:endParaRPr>
          </a:p>
          <a:p>
            <a:r>
              <a:rPr lang="fr-FR" sz="1600" b="1" u="sng" dirty="0" smtClean="0">
                <a:latin typeface="Verdana" pitchFamily="34" charset="0"/>
              </a:rPr>
              <a:t>Service principal du contentieux</a:t>
            </a:r>
            <a:r>
              <a:rPr lang="fr-FR" sz="1600" b="1" dirty="0" smtClean="0">
                <a:latin typeface="Verdana" pitchFamily="34" charset="0"/>
              </a:rPr>
              <a:t> :</a:t>
            </a:r>
            <a:endParaRPr lang="fr-FR" sz="1600" dirty="0" smtClean="0">
              <a:latin typeface="Verdana" pitchFamily="34" charset="0"/>
            </a:endParaRPr>
          </a:p>
          <a:p>
            <a:pPr>
              <a:buFont typeface="Wingdings" pitchFamily="2" charset="2"/>
              <a:buChar char="Ø"/>
            </a:pPr>
            <a:r>
              <a:rPr lang="fr-FR" sz="1600" dirty="0" smtClean="0">
                <a:latin typeface="Verdana" pitchFamily="34" charset="0"/>
              </a:rPr>
              <a:t>Réception et enregistrement de la  requête introductive d’instance.</a:t>
            </a:r>
          </a:p>
          <a:p>
            <a:pPr>
              <a:buFont typeface="Wingdings" pitchFamily="2" charset="2"/>
              <a:buChar char="Ø"/>
            </a:pPr>
            <a:r>
              <a:rPr lang="fr-FR" sz="1600" dirty="0" smtClean="0">
                <a:latin typeface="Verdana" pitchFamily="34" charset="0"/>
              </a:rPr>
              <a:t>Transmission de la requête introductive d’instance au service des commissions de recours et du contentieux judiciaire.</a:t>
            </a:r>
          </a:p>
          <a:p>
            <a:pPr>
              <a:buNone/>
            </a:pPr>
            <a:endParaRPr lang="fr-FR" sz="1600" b="1" dirty="0" smtClean="0">
              <a:latin typeface="Verdana" pitchFamily="34" charset="0"/>
            </a:endParaRPr>
          </a:p>
          <a:p>
            <a:pPr fontAlgn="t">
              <a:buNone/>
            </a:pPr>
            <a:endParaRPr lang="fr-FR" sz="1600" dirty="0" smtClean="0">
              <a:latin typeface="Verdana" pitchFamily="34" charset="0"/>
            </a:endParaRPr>
          </a:p>
          <a:p>
            <a:pPr fontAlgn="t">
              <a:buNone/>
            </a:pPr>
            <a:endParaRPr lang="fr-FR" sz="1400" dirty="0" smtClean="0">
              <a:latin typeface="Verdana" pitchFamily="34" charset="0"/>
            </a:endParaRPr>
          </a:p>
        </p:txBody>
      </p:sp>
    </p:spTree>
  </p:cSld>
  <p:clrMapOvr>
    <a:masterClrMapping/>
  </p:clrMapOvr>
  <p:transition>
    <p:plus/>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28670"/>
            <a:ext cx="8229600" cy="5395930"/>
          </a:xfrm>
        </p:spPr>
        <p:txBody>
          <a:bodyPr/>
          <a:lstStyle/>
          <a:p>
            <a:pPr>
              <a:buNone/>
            </a:pPr>
            <a:endParaRPr lang="fr-FR" sz="2800" dirty="0" smtClean="0">
              <a:latin typeface="Verdana" pitchFamily="34" charset="0"/>
            </a:endParaRPr>
          </a:p>
          <a:p>
            <a:r>
              <a:rPr lang="fr-FR" sz="1600" b="1" u="sng" dirty="0" smtClean="0">
                <a:latin typeface="Verdana" pitchFamily="34" charset="0"/>
              </a:rPr>
              <a:t>Service des commissions de recours et du contentieux judiciaire</a:t>
            </a:r>
            <a:r>
              <a:rPr lang="fr-FR" sz="1600" b="1" dirty="0" smtClean="0">
                <a:latin typeface="Verdana" pitchFamily="34" charset="0"/>
              </a:rPr>
              <a:t>:</a:t>
            </a:r>
          </a:p>
          <a:p>
            <a:pPr>
              <a:buFont typeface="Wingdings" pitchFamily="2" charset="2"/>
              <a:buChar char="Ø"/>
            </a:pPr>
            <a:r>
              <a:rPr lang="fr-FR" sz="1600" dirty="0" smtClean="0">
                <a:latin typeface="Verdana" pitchFamily="34" charset="0"/>
              </a:rPr>
              <a:t>Enregistrement  de la requête introductive d’instance sur un registre spécial.</a:t>
            </a:r>
          </a:p>
          <a:p>
            <a:pPr>
              <a:buFont typeface="Wingdings" pitchFamily="2" charset="2"/>
              <a:buChar char="Ø"/>
            </a:pPr>
            <a:r>
              <a:rPr lang="fr-FR" sz="1600" dirty="0" smtClean="0">
                <a:latin typeface="Verdana" pitchFamily="34" charset="0"/>
              </a:rPr>
              <a:t>Montage du dossier.</a:t>
            </a:r>
          </a:p>
          <a:p>
            <a:pPr>
              <a:buFont typeface="Wingdings" pitchFamily="2" charset="2"/>
              <a:buChar char="Ø"/>
            </a:pPr>
            <a:r>
              <a:rPr lang="fr-FR" sz="1600" dirty="0" smtClean="0">
                <a:latin typeface="Verdana" pitchFamily="34" charset="0"/>
              </a:rPr>
              <a:t>Examen en la forme de la </a:t>
            </a:r>
            <a:r>
              <a:rPr lang="fr-FR" sz="1600" dirty="0">
                <a:latin typeface="Verdana" pitchFamily="34" charset="0"/>
              </a:rPr>
              <a:t>requête</a:t>
            </a:r>
            <a:r>
              <a:rPr lang="fr-FR" sz="1600" dirty="0" smtClean="0">
                <a:latin typeface="Verdana" pitchFamily="34" charset="0"/>
              </a:rPr>
              <a:t>.    EXAMEN </a:t>
            </a:r>
            <a:r>
              <a:rPr lang="fr-FR" sz="1600" dirty="0">
                <a:latin typeface="Verdana" pitchFamily="34" charset="0"/>
              </a:rPr>
              <a:t>similaire à celui </a:t>
            </a:r>
            <a:r>
              <a:rPr lang="fr-FR" sz="1600" dirty="0" smtClean="0">
                <a:latin typeface="Verdana" pitchFamily="34" charset="0"/>
              </a:rPr>
              <a:t>développé  </a:t>
            </a:r>
          </a:p>
          <a:p>
            <a:pPr marL="0" indent="0">
              <a:buNone/>
            </a:pPr>
            <a:r>
              <a:rPr lang="fr-FR" sz="1600" dirty="0" smtClean="0">
                <a:latin typeface="Verdana" pitchFamily="34" charset="0"/>
              </a:rPr>
              <a:t>                                                          dans la partie </a:t>
            </a:r>
            <a:r>
              <a:rPr lang="fr-FR" sz="1600" dirty="0">
                <a:latin typeface="Verdana" pitchFamily="34" charset="0"/>
              </a:rPr>
              <a:t>concernant la </a:t>
            </a:r>
            <a:r>
              <a:rPr lang="fr-FR" sz="1600" dirty="0" smtClean="0">
                <a:latin typeface="Verdana" pitchFamily="34" charset="0"/>
              </a:rPr>
              <a:t>DGE </a:t>
            </a:r>
          </a:p>
          <a:p>
            <a:pPr>
              <a:buFont typeface="Wingdings" pitchFamily="2" charset="2"/>
              <a:buChar char="Ø"/>
            </a:pPr>
            <a:r>
              <a:rPr lang="fr-FR" sz="1600" dirty="0" smtClean="0">
                <a:latin typeface="Verdana" pitchFamily="34" charset="0"/>
              </a:rPr>
              <a:t>Examen </a:t>
            </a:r>
            <a:r>
              <a:rPr lang="fr-FR" sz="1600" dirty="0">
                <a:latin typeface="Verdana" pitchFamily="34" charset="0"/>
              </a:rPr>
              <a:t>en le fond de la requête. </a:t>
            </a:r>
          </a:p>
          <a:p>
            <a:pPr marL="0" indent="0">
              <a:buNone/>
            </a:pPr>
            <a:endParaRPr lang="fr-FR" sz="1600" dirty="0" smtClean="0">
              <a:latin typeface="Verdana" pitchFamily="34" charset="0"/>
            </a:endParaRPr>
          </a:p>
          <a:p>
            <a:pPr>
              <a:buFont typeface="Wingdings" pitchFamily="2" charset="2"/>
              <a:buChar char="Ø"/>
            </a:pPr>
            <a:r>
              <a:rPr lang="fr-FR" sz="1600" dirty="0" smtClean="0">
                <a:latin typeface="Verdana" pitchFamily="34" charset="0"/>
              </a:rPr>
              <a:t>Rédaction du projet de mémoire en défense.</a:t>
            </a:r>
          </a:p>
          <a:p>
            <a:pPr>
              <a:buFont typeface="Wingdings" pitchFamily="2" charset="2"/>
              <a:buChar char="Ø"/>
            </a:pPr>
            <a:r>
              <a:rPr lang="fr-FR" sz="1600" dirty="0" smtClean="0">
                <a:latin typeface="Verdana" pitchFamily="34" charset="0"/>
              </a:rPr>
              <a:t>Transmission du projet de mémoire en défense, accompagné du dossier contentieux  au chef de centre (CDI ou CPI).</a:t>
            </a:r>
          </a:p>
          <a:p>
            <a:pPr>
              <a:buNone/>
            </a:pPr>
            <a:endParaRPr lang="fr-FR" sz="1600" dirty="0" smtClean="0">
              <a:latin typeface="Verdana" pitchFamily="34" charset="0"/>
            </a:endParaRPr>
          </a:p>
          <a:p>
            <a:pPr>
              <a:buFont typeface="Arial" pitchFamily="34" charset="0"/>
              <a:buChar char="•"/>
            </a:pPr>
            <a:r>
              <a:rPr lang="fr-FR" sz="1600" b="1" u="sng" dirty="0" smtClean="0">
                <a:latin typeface="Verdana" pitchFamily="34" charset="0"/>
              </a:rPr>
              <a:t>Chef de Centre (CDI ou CPI):</a:t>
            </a:r>
          </a:p>
          <a:p>
            <a:pPr lvl="0">
              <a:buFont typeface="Wingdings" pitchFamily="2" charset="2"/>
              <a:buChar char="Ø"/>
            </a:pPr>
            <a:r>
              <a:rPr lang="fr-FR" sz="1600" dirty="0" smtClean="0">
                <a:latin typeface="Verdana" pitchFamily="34" charset="0"/>
              </a:rPr>
              <a:t>Validation du projet de mémoire en défense. </a:t>
            </a:r>
          </a:p>
          <a:p>
            <a:pPr>
              <a:buFont typeface="Wingdings" pitchFamily="2" charset="2"/>
              <a:buChar char="Ø"/>
            </a:pPr>
            <a:r>
              <a:rPr lang="fr-FR" sz="1600" dirty="0" smtClean="0">
                <a:latin typeface="Verdana" pitchFamily="34" charset="0"/>
              </a:rPr>
              <a:t>Transmission du projet de mémoire en défense, accompagné du dossier contentieux  au DIW.</a:t>
            </a:r>
          </a:p>
          <a:p>
            <a:pPr>
              <a:buNone/>
            </a:pPr>
            <a:endParaRPr lang="fr-FR" sz="1600" b="1" u="sng" dirty="0" smtClean="0">
              <a:latin typeface="Verdana" pitchFamily="34" charset="0"/>
            </a:endParaRPr>
          </a:p>
        </p:txBody>
      </p:sp>
      <p:sp>
        <p:nvSpPr>
          <p:cNvPr id="4" name="Espace réservé de la date 3"/>
          <p:cNvSpPr>
            <a:spLocks noGrp="1"/>
          </p:cNvSpPr>
          <p:nvPr>
            <p:ph type="dt" sz="half" idx="10"/>
          </p:nvPr>
        </p:nvSpPr>
        <p:spPr/>
        <p:txBody>
          <a:bodyPr/>
          <a:lstStyle/>
          <a:p>
            <a:fld id="{267E8532-DF04-4D61-B2B7-2D3A2A0DF745}" type="datetime1">
              <a:rPr lang="fr-FR" smtClean="0"/>
              <a:pPr/>
              <a:t>21/08/2021</a:t>
            </a:fld>
            <a:endParaRPr lang="fr-FR"/>
          </a:p>
        </p:txBody>
      </p:sp>
      <p:sp>
        <p:nvSpPr>
          <p:cNvPr id="5" name="Espace réservé du numéro de diapositive 4"/>
          <p:cNvSpPr>
            <a:spLocks noGrp="1"/>
          </p:cNvSpPr>
          <p:nvPr>
            <p:ph type="sldNum" sz="quarter" idx="12"/>
          </p:nvPr>
        </p:nvSpPr>
        <p:spPr/>
        <p:txBody>
          <a:bodyPr/>
          <a:lstStyle/>
          <a:p>
            <a:fld id="{B1104218-74AD-4F5C-AD17-BA766DAB3E20}" type="slidenum">
              <a:rPr lang="fr-FR" smtClean="0"/>
              <a:pPr/>
              <a:t>12</a:t>
            </a:fld>
            <a:endParaRPr lang="fr-FR"/>
          </a:p>
        </p:txBody>
      </p:sp>
      <p:sp>
        <p:nvSpPr>
          <p:cNvPr id="2" name="Right Brace 1"/>
          <p:cNvSpPr/>
          <p:nvPr/>
        </p:nvSpPr>
        <p:spPr>
          <a:xfrm>
            <a:off x="4283968" y="2564904"/>
            <a:ext cx="360040" cy="93610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Tree>
  </p:cSld>
  <p:clrMapOvr>
    <a:masterClrMapping/>
  </p:clrMapOvr>
  <p:transition>
    <p:plus/>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00108"/>
            <a:ext cx="8229600" cy="5324492"/>
          </a:xfrm>
        </p:spPr>
        <p:txBody>
          <a:bodyPr>
            <a:noAutofit/>
          </a:bodyPr>
          <a:lstStyle/>
          <a:p>
            <a:r>
              <a:rPr lang="fr-FR" sz="1600" b="1" u="sng" dirty="0" smtClean="0">
                <a:latin typeface="Verdana" pitchFamily="34" charset="0"/>
              </a:rPr>
              <a:t>BOG/DIW:</a:t>
            </a:r>
          </a:p>
          <a:p>
            <a:pPr>
              <a:buFont typeface="Wingdings" pitchFamily="2" charset="2"/>
              <a:buChar char="Ø"/>
            </a:pPr>
            <a:r>
              <a:rPr lang="fr-FR" sz="1400" dirty="0" smtClean="0">
                <a:latin typeface="Verdana" pitchFamily="34" charset="0"/>
              </a:rPr>
              <a:t>Enregistrement et transmission du projet de mémoire en défense, ainsi que le dossier au DIW.</a:t>
            </a:r>
          </a:p>
          <a:p>
            <a:pPr>
              <a:buFont typeface="Arial" pitchFamily="34" charset="0"/>
              <a:buChar char="•"/>
            </a:pPr>
            <a:r>
              <a:rPr lang="fr-FR" sz="1400" b="1" u="sng" dirty="0" smtClean="0">
                <a:latin typeface="Verdana" pitchFamily="34" charset="0"/>
              </a:rPr>
              <a:t>Le DIW:</a:t>
            </a:r>
          </a:p>
          <a:p>
            <a:pPr>
              <a:buFont typeface="Wingdings" pitchFamily="2" charset="2"/>
              <a:buChar char="Ø"/>
            </a:pPr>
            <a:r>
              <a:rPr lang="fr-FR" sz="1400" dirty="0" smtClean="0">
                <a:latin typeface="Verdana" pitchFamily="34" charset="0"/>
              </a:rPr>
              <a:t>Réception, Transmission du projet de mémoire en défense et du dossier s’y rapportant à la S/D du contentieux- Bureau du contentieux judiciaire et des commissions de recours, pour examen.</a:t>
            </a:r>
            <a:endParaRPr lang="fr-FR" sz="1400" b="1" u="sng" dirty="0" smtClean="0">
              <a:latin typeface="Verdana" pitchFamily="34" charset="0"/>
            </a:endParaRPr>
          </a:p>
          <a:p>
            <a:pPr fontAlgn="t"/>
            <a:r>
              <a:rPr lang="fr-FR" sz="1400" b="1" u="sng" dirty="0" smtClean="0">
                <a:latin typeface="Verdana" pitchFamily="34" charset="0"/>
              </a:rPr>
              <a:t>La S/D du contentieux-Bureau du contentieux judiciaire:</a:t>
            </a:r>
          </a:p>
          <a:p>
            <a:pPr fontAlgn="t">
              <a:buFont typeface="Wingdings" pitchFamily="2" charset="2"/>
              <a:buChar char="Ø"/>
            </a:pPr>
            <a:r>
              <a:rPr lang="fr-FR" sz="1400" dirty="0" smtClean="0">
                <a:latin typeface="Verdana" pitchFamily="34" charset="0"/>
              </a:rPr>
              <a:t>Examen en le fond du projet de mémoire en défense.</a:t>
            </a:r>
          </a:p>
          <a:p>
            <a:pPr fontAlgn="t">
              <a:buFont typeface="Wingdings" pitchFamily="2" charset="2"/>
              <a:buChar char="Ø"/>
            </a:pPr>
            <a:r>
              <a:rPr lang="fr-FR" sz="1400" dirty="0" smtClean="0">
                <a:latin typeface="Verdana" pitchFamily="34" charset="0"/>
              </a:rPr>
              <a:t>Introduction, si nécessaire, de modifications .</a:t>
            </a:r>
          </a:p>
          <a:p>
            <a:pPr fontAlgn="t">
              <a:buFont typeface="Wingdings" pitchFamily="2" charset="2"/>
              <a:buChar char="Ø"/>
            </a:pPr>
            <a:r>
              <a:rPr lang="fr-FR" sz="1400" dirty="0" smtClean="0">
                <a:latin typeface="Verdana" pitchFamily="34" charset="0"/>
              </a:rPr>
              <a:t>transmission du projet de mémoire en défense au DIW.</a:t>
            </a:r>
          </a:p>
          <a:p>
            <a:pPr fontAlgn="t">
              <a:buFont typeface="Arial" pitchFamily="34" charset="0"/>
              <a:buChar char="•"/>
            </a:pPr>
            <a:r>
              <a:rPr lang="fr-FR" sz="1400" b="1" u="sng" dirty="0" smtClean="0">
                <a:latin typeface="Verdana" pitchFamily="34" charset="0"/>
              </a:rPr>
              <a:t>Le DIW</a:t>
            </a:r>
            <a:r>
              <a:rPr lang="fr-FR" sz="1400" b="1" dirty="0" smtClean="0">
                <a:effectLst>
                  <a:outerShdw blurRad="38100" dist="38100" dir="2700000" algn="tl">
                    <a:srgbClr val="000000">
                      <a:alpha val="43137"/>
                    </a:srgbClr>
                  </a:outerShdw>
                </a:effectLst>
                <a:latin typeface="Verdana" pitchFamily="34" charset="0"/>
              </a:rPr>
              <a:t>:</a:t>
            </a:r>
          </a:p>
          <a:p>
            <a:pPr fontAlgn="t">
              <a:buFont typeface="Wingdings" pitchFamily="2" charset="2"/>
              <a:buChar char="Ø"/>
            </a:pPr>
            <a:r>
              <a:rPr lang="fr-FR" sz="1400" dirty="0" smtClean="0">
                <a:latin typeface="Verdana" pitchFamily="34" charset="0"/>
              </a:rPr>
              <a:t>Examen, validation et signature du projet de mémoire en défense.</a:t>
            </a:r>
          </a:p>
          <a:p>
            <a:pPr fontAlgn="t">
              <a:buFont typeface="Wingdings" pitchFamily="2" charset="2"/>
              <a:buChar char="Ø"/>
            </a:pPr>
            <a:r>
              <a:rPr lang="fr-FR" sz="1400" dirty="0" smtClean="0">
                <a:latin typeface="Verdana" pitchFamily="34" charset="0"/>
              </a:rPr>
              <a:t>Envoi du projet de mémoire en défense sera transmis à l’avocat chargé de représenter l’Administration Fiscale.</a:t>
            </a:r>
          </a:p>
          <a:p>
            <a:pPr fontAlgn="t">
              <a:buFont typeface="Arial" pitchFamily="34" charset="0"/>
              <a:buChar char="•"/>
            </a:pPr>
            <a:r>
              <a:rPr lang="fr-FR" sz="1400" b="1" u="sng" dirty="0" smtClean="0">
                <a:latin typeface="Verdana" pitchFamily="34" charset="0"/>
              </a:rPr>
              <a:t>L’avocat</a:t>
            </a:r>
            <a:r>
              <a:rPr lang="fr-FR" sz="1400" dirty="0" smtClean="0">
                <a:latin typeface="Verdana" pitchFamily="34" charset="0"/>
              </a:rPr>
              <a:t>:</a:t>
            </a:r>
          </a:p>
          <a:p>
            <a:pPr fontAlgn="t">
              <a:buFont typeface="Wingdings" pitchFamily="2" charset="2"/>
              <a:buChar char="Ø"/>
            </a:pPr>
            <a:r>
              <a:rPr lang="fr-FR" sz="1400" dirty="0" smtClean="0">
                <a:latin typeface="Verdana" pitchFamily="34" charset="0"/>
              </a:rPr>
              <a:t>Dépôt du mémoire en défense au niveau du greffe du tribunal.</a:t>
            </a:r>
          </a:p>
          <a:p>
            <a:pPr fontAlgn="t">
              <a:buFont typeface="Arial" pitchFamily="34" charset="0"/>
              <a:buChar char="•"/>
            </a:pPr>
            <a:r>
              <a:rPr lang="fr-FR" sz="1400" b="1" u="sng" dirty="0" smtClean="0">
                <a:latin typeface="Verdana" pitchFamily="34" charset="0"/>
              </a:rPr>
              <a:t>Le greffe du tribunal:</a:t>
            </a:r>
          </a:p>
          <a:p>
            <a:pPr fontAlgn="t">
              <a:buFont typeface="Wingdings" pitchFamily="2" charset="2"/>
              <a:buChar char="Ø"/>
            </a:pPr>
            <a:r>
              <a:rPr lang="fr-FR" sz="1400" dirty="0" smtClean="0">
                <a:latin typeface="Verdana" pitchFamily="34" charset="0"/>
              </a:rPr>
              <a:t>Signification du mémoire en défense à la partie adverse.</a:t>
            </a:r>
          </a:p>
          <a:p>
            <a:pPr fontAlgn="t">
              <a:buFont typeface="Wingdings" pitchFamily="2" charset="2"/>
              <a:buChar char="Ø"/>
            </a:pPr>
            <a:r>
              <a:rPr lang="fr-FR" sz="1400" dirty="0" smtClean="0">
                <a:latin typeface="Verdana" pitchFamily="34" charset="0"/>
              </a:rPr>
              <a:t>L’échange des mémoires et des pièces produites et leur notification à chacune des parties. </a:t>
            </a:r>
            <a:endParaRPr lang="fr-FR" sz="1400" b="1" u="sng" dirty="0" smtClean="0">
              <a:latin typeface="Verdana" pitchFamily="34" charset="0"/>
            </a:endParaRPr>
          </a:p>
          <a:p>
            <a:pPr fontAlgn="t">
              <a:buNone/>
            </a:pPr>
            <a:endParaRPr lang="fr-FR" sz="1600" dirty="0" smtClean="0">
              <a:latin typeface="Verdana" pitchFamily="34" charset="0"/>
            </a:endParaRPr>
          </a:p>
          <a:p>
            <a:pPr fontAlgn="t">
              <a:buFont typeface="Arial" pitchFamily="34" charset="0"/>
              <a:buChar char="•"/>
            </a:pPr>
            <a:endParaRPr lang="fr-FR" sz="1600" dirty="0" smtClean="0">
              <a:latin typeface="Verdana" pitchFamily="34" charset="0"/>
            </a:endParaRPr>
          </a:p>
          <a:p>
            <a:pPr fontAlgn="t">
              <a:buNone/>
            </a:pPr>
            <a:endParaRPr lang="fr-FR" sz="1600" dirty="0" smtClean="0">
              <a:latin typeface="Verdana" pitchFamily="34" charset="0"/>
            </a:endParaRPr>
          </a:p>
          <a:p>
            <a:pPr>
              <a:buNone/>
            </a:pPr>
            <a:endParaRPr lang="fr-FR" sz="1600" dirty="0">
              <a:latin typeface="Verdana" pitchFamily="34" charset="0"/>
            </a:endParaRPr>
          </a:p>
        </p:txBody>
      </p:sp>
      <p:sp>
        <p:nvSpPr>
          <p:cNvPr id="4" name="Espace réservé de la date 3"/>
          <p:cNvSpPr>
            <a:spLocks noGrp="1"/>
          </p:cNvSpPr>
          <p:nvPr>
            <p:ph type="dt" sz="half" idx="10"/>
          </p:nvPr>
        </p:nvSpPr>
        <p:spPr/>
        <p:txBody>
          <a:bodyPr/>
          <a:lstStyle/>
          <a:p>
            <a:fld id="{267E8532-DF04-4D61-B2B7-2D3A2A0DF745}" type="datetime1">
              <a:rPr lang="fr-FR" smtClean="0"/>
              <a:pPr/>
              <a:t>21/08/2021</a:t>
            </a:fld>
            <a:endParaRPr lang="fr-FR"/>
          </a:p>
        </p:txBody>
      </p:sp>
      <p:sp>
        <p:nvSpPr>
          <p:cNvPr id="5" name="Espace réservé du numéro de diapositive 4"/>
          <p:cNvSpPr>
            <a:spLocks noGrp="1"/>
          </p:cNvSpPr>
          <p:nvPr>
            <p:ph type="sldNum" sz="quarter" idx="12"/>
          </p:nvPr>
        </p:nvSpPr>
        <p:spPr/>
        <p:txBody>
          <a:bodyPr/>
          <a:lstStyle/>
          <a:p>
            <a:fld id="{B1104218-74AD-4F5C-AD17-BA766DAB3E20}" type="slidenum">
              <a:rPr lang="fr-FR" smtClean="0"/>
              <a:pPr/>
              <a:t>13</a:t>
            </a:fld>
            <a:endParaRPr lang="fr-FR"/>
          </a:p>
        </p:txBody>
      </p:sp>
    </p:spTree>
  </p:cSld>
  <p:clrMapOvr>
    <a:masterClrMapping/>
  </p:clrMapOvr>
  <p:transition>
    <p:plus/>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267E8532-DF04-4D61-B2B7-2D3A2A0DF745}" type="datetime1">
              <a:rPr lang="fr-FR" smtClean="0"/>
              <a:pPr/>
              <a:t>21/08/2021</a:t>
            </a:fld>
            <a:endParaRPr lang="fr-FR"/>
          </a:p>
        </p:txBody>
      </p:sp>
      <p:sp>
        <p:nvSpPr>
          <p:cNvPr id="5" name="Espace réservé du numéro de diapositive 4"/>
          <p:cNvSpPr>
            <a:spLocks noGrp="1"/>
          </p:cNvSpPr>
          <p:nvPr>
            <p:ph type="sldNum" sz="quarter" idx="12"/>
          </p:nvPr>
        </p:nvSpPr>
        <p:spPr/>
        <p:txBody>
          <a:bodyPr/>
          <a:lstStyle/>
          <a:p>
            <a:fld id="{B1104218-74AD-4F5C-AD17-BA766DAB3E20}" type="slidenum">
              <a:rPr lang="fr-FR" smtClean="0"/>
              <a:pPr/>
              <a:t>14</a:t>
            </a:fld>
            <a:endParaRPr lang="fr-FR"/>
          </a:p>
        </p:txBody>
      </p:sp>
      <p:sp>
        <p:nvSpPr>
          <p:cNvPr id="6" name="Espace réservé du contenu 2"/>
          <p:cNvSpPr>
            <a:spLocks noGrp="1"/>
          </p:cNvSpPr>
          <p:nvPr>
            <p:ph idx="1"/>
          </p:nvPr>
        </p:nvSpPr>
        <p:spPr>
          <a:xfrm>
            <a:off x="457200" y="1000108"/>
            <a:ext cx="8229600" cy="5324492"/>
          </a:xfrm>
        </p:spPr>
        <p:txBody>
          <a:bodyPr>
            <a:normAutofit/>
          </a:bodyPr>
          <a:lstStyle/>
          <a:p>
            <a:pPr fontAlgn="t">
              <a:buFont typeface="Wingdings" pitchFamily="2" charset="2"/>
              <a:buChar char="§"/>
            </a:pPr>
            <a:r>
              <a:rPr lang="fr-FR" sz="1600" b="1" u="sng" dirty="0" smtClean="0">
                <a:solidFill>
                  <a:schemeClr val="bg2">
                    <a:lumMod val="50000"/>
                  </a:schemeClr>
                </a:solidFill>
                <a:latin typeface="Verdana" pitchFamily="34" charset="0"/>
              </a:rPr>
              <a:t>Au niveau de la DIW (CDI et CPI non encore opérationnels):</a:t>
            </a:r>
          </a:p>
          <a:p>
            <a:pPr fontAlgn="t">
              <a:buNone/>
            </a:pPr>
            <a:endParaRPr lang="fr-FR" sz="1600" b="1" u="sng" dirty="0" smtClean="0">
              <a:solidFill>
                <a:schemeClr val="bg2">
                  <a:lumMod val="50000"/>
                </a:schemeClr>
              </a:solidFill>
              <a:latin typeface="Verdana" pitchFamily="34" charset="0"/>
            </a:endParaRPr>
          </a:p>
          <a:p>
            <a:pPr fontAlgn="t">
              <a:buFont typeface="Arial" pitchFamily="34" charset="0"/>
              <a:buChar char="•"/>
            </a:pPr>
            <a:r>
              <a:rPr lang="fr-FR" sz="1600" b="1" u="sng" dirty="0" smtClean="0">
                <a:latin typeface="Verdana" pitchFamily="34" charset="0"/>
              </a:rPr>
              <a:t>La DIW:</a:t>
            </a:r>
          </a:p>
          <a:p>
            <a:pPr fontAlgn="t">
              <a:buFont typeface="Wingdings" pitchFamily="2" charset="2"/>
              <a:buChar char="Ø"/>
            </a:pPr>
            <a:r>
              <a:rPr lang="fr-FR" sz="1600" dirty="0" smtClean="0">
                <a:latin typeface="Verdana" pitchFamily="34" charset="0"/>
              </a:rPr>
              <a:t>Retrait du dossier au niveau du greffe du Tribunal.</a:t>
            </a:r>
          </a:p>
          <a:p>
            <a:pPr fontAlgn="t">
              <a:buFont typeface="Wingdings" pitchFamily="2" charset="2"/>
              <a:buChar char="Ø"/>
            </a:pPr>
            <a:r>
              <a:rPr lang="fr-FR" sz="1600" dirty="0" smtClean="0">
                <a:latin typeface="Verdana" pitchFamily="34" charset="0"/>
              </a:rPr>
              <a:t>Transmission du dossier, de la requête introductive d’instance et de la citation à comparaitre à la  S/D du contentieux- Bureau du contentieux judiciaire.</a:t>
            </a:r>
          </a:p>
          <a:p>
            <a:pPr fontAlgn="t">
              <a:buNone/>
            </a:pPr>
            <a:endParaRPr lang="fr-FR" sz="1600" u="sng" dirty="0" smtClean="0">
              <a:solidFill>
                <a:schemeClr val="bg2">
                  <a:lumMod val="50000"/>
                </a:schemeClr>
              </a:solidFill>
              <a:latin typeface="Verdana" pitchFamily="34" charset="0"/>
            </a:endParaRPr>
          </a:p>
          <a:p>
            <a:pPr fontAlgn="t"/>
            <a:r>
              <a:rPr lang="fr-FR" sz="1600" b="1" u="sng" dirty="0" smtClean="0">
                <a:latin typeface="Verdana" pitchFamily="34" charset="0"/>
              </a:rPr>
              <a:t>La S/D du contentieux-Bureau du contentieux judiciaire:</a:t>
            </a:r>
          </a:p>
          <a:p>
            <a:pPr fontAlgn="t">
              <a:buFont typeface="Wingdings" pitchFamily="2" charset="2"/>
              <a:buChar char="Ø"/>
            </a:pPr>
            <a:r>
              <a:rPr lang="fr-FR" sz="1600" dirty="0" smtClean="0">
                <a:latin typeface="Verdana" pitchFamily="34" charset="0"/>
              </a:rPr>
              <a:t>Enregistrement  de la requête introductive d’instance.</a:t>
            </a:r>
          </a:p>
          <a:p>
            <a:pPr fontAlgn="t">
              <a:buFont typeface="Wingdings" pitchFamily="2" charset="2"/>
              <a:buChar char="Ø"/>
            </a:pPr>
            <a:r>
              <a:rPr lang="fr-FR" sz="1600" dirty="0" smtClean="0">
                <a:latin typeface="Verdana" pitchFamily="34" charset="0"/>
              </a:rPr>
              <a:t>Montage du dossier . </a:t>
            </a:r>
          </a:p>
          <a:p>
            <a:pPr fontAlgn="t">
              <a:buFont typeface="Wingdings" pitchFamily="2" charset="2"/>
              <a:buChar char="Ø"/>
            </a:pPr>
            <a:r>
              <a:rPr lang="fr-FR" sz="1600" dirty="0" smtClean="0">
                <a:latin typeface="Verdana" pitchFamily="34" charset="0"/>
              </a:rPr>
              <a:t>Examen en la forme et en la fond de la requête introductive d’instance(examen similaire à celui déjà développé dans la partie concernant la DGE).</a:t>
            </a:r>
          </a:p>
          <a:p>
            <a:pPr fontAlgn="t">
              <a:buFont typeface="Wingdings" pitchFamily="2" charset="2"/>
              <a:buChar char="Ø"/>
            </a:pPr>
            <a:r>
              <a:rPr lang="fr-FR" sz="1600" dirty="0" smtClean="0">
                <a:latin typeface="Verdana" pitchFamily="34" charset="0"/>
              </a:rPr>
              <a:t>Rédaction du projet de mémoire en défense et sa transmission au DIW.</a:t>
            </a:r>
          </a:p>
          <a:p>
            <a:pPr fontAlgn="t">
              <a:buNone/>
            </a:pPr>
            <a:endParaRPr lang="fr-FR" sz="1600" dirty="0" smtClean="0">
              <a:latin typeface="Verdana" pitchFamily="34" charset="0"/>
            </a:endParaRPr>
          </a:p>
          <a:p>
            <a:pPr fontAlgn="t">
              <a:buFont typeface="Arial" pitchFamily="34" charset="0"/>
              <a:buChar char="•"/>
            </a:pPr>
            <a:endParaRPr lang="fr-FR" sz="1600" b="1" u="sng" dirty="0" smtClean="0">
              <a:latin typeface="Verdana" pitchFamily="34" charset="0"/>
            </a:endParaRPr>
          </a:p>
          <a:p>
            <a:pPr fontAlgn="t">
              <a:buFont typeface="Wingdings" pitchFamily="2" charset="2"/>
              <a:buChar char="Ø"/>
            </a:pPr>
            <a:endParaRPr lang="fr-FR" sz="1600" dirty="0" smtClean="0">
              <a:latin typeface="Verdana" pitchFamily="34" charset="0"/>
            </a:endParaRPr>
          </a:p>
        </p:txBody>
      </p:sp>
    </p:spTree>
  </p:cSld>
  <p:clrMapOvr>
    <a:masterClrMapping/>
  </p:clrMapOvr>
  <p:transition>
    <p:plus/>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5271864"/>
          </a:xfrm>
        </p:spPr>
        <p:txBody>
          <a:bodyPr>
            <a:normAutofit/>
          </a:bodyPr>
          <a:lstStyle/>
          <a:p>
            <a:pPr lvl="0" fontAlgn="t">
              <a:buClr>
                <a:srgbClr val="0BD0D9"/>
              </a:buClr>
              <a:buFont typeface="Arial" pitchFamily="34" charset="0"/>
              <a:buChar char="•"/>
            </a:pPr>
            <a:endParaRPr lang="fr-FR" sz="1600" b="1" u="sng" dirty="0" smtClean="0">
              <a:solidFill>
                <a:prstClr val="black"/>
              </a:solidFill>
              <a:latin typeface="Verdana" pitchFamily="34" charset="0"/>
            </a:endParaRPr>
          </a:p>
          <a:p>
            <a:pPr lvl="0" fontAlgn="t">
              <a:buClr>
                <a:srgbClr val="0BD0D9"/>
              </a:buClr>
              <a:buFont typeface="Arial" pitchFamily="34" charset="0"/>
              <a:buChar char="•"/>
            </a:pPr>
            <a:r>
              <a:rPr lang="fr-FR" sz="1600" b="1" u="sng" dirty="0" smtClean="0">
                <a:solidFill>
                  <a:prstClr val="black"/>
                </a:solidFill>
                <a:latin typeface="Verdana" pitchFamily="34" charset="0"/>
              </a:rPr>
              <a:t>LE </a:t>
            </a:r>
            <a:r>
              <a:rPr lang="fr-FR" sz="1600" b="1" u="sng" dirty="0">
                <a:solidFill>
                  <a:prstClr val="black"/>
                </a:solidFill>
                <a:latin typeface="Verdana" pitchFamily="34" charset="0"/>
              </a:rPr>
              <a:t>DIW</a:t>
            </a:r>
            <a:r>
              <a:rPr lang="fr-FR" sz="1600" dirty="0" smtClean="0">
                <a:solidFill>
                  <a:prstClr val="black"/>
                </a:solidFill>
                <a:latin typeface="Verdana" pitchFamily="34" charset="0"/>
              </a:rPr>
              <a:t>:</a:t>
            </a:r>
          </a:p>
          <a:p>
            <a:pPr marL="0" lvl="0" indent="0" fontAlgn="t">
              <a:buClr>
                <a:srgbClr val="0BD0D9"/>
              </a:buClr>
              <a:buNone/>
            </a:pPr>
            <a:endParaRPr lang="fr-FR" sz="1600" dirty="0">
              <a:solidFill>
                <a:prstClr val="black"/>
              </a:solidFill>
              <a:latin typeface="Verdana" pitchFamily="34" charset="0"/>
            </a:endParaRPr>
          </a:p>
          <a:p>
            <a:pPr lvl="0" fontAlgn="t">
              <a:buClr>
                <a:srgbClr val="0BD0D9"/>
              </a:buClr>
              <a:buFont typeface="Wingdings" pitchFamily="2" charset="2"/>
              <a:buChar char="Ø"/>
            </a:pPr>
            <a:r>
              <a:rPr lang="fr-FR" sz="1600" dirty="0">
                <a:solidFill>
                  <a:prstClr val="black"/>
                </a:solidFill>
                <a:latin typeface="Verdana" pitchFamily="34" charset="0"/>
              </a:rPr>
              <a:t>Examen et signature du projet de mémoire en défense .</a:t>
            </a:r>
          </a:p>
          <a:p>
            <a:pPr lvl="0" fontAlgn="t">
              <a:buClr>
                <a:srgbClr val="0BD0D9"/>
              </a:buClr>
              <a:buFont typeface="Wingdings" pitchFamily="2" charset="2"/>
              <a:buChar char="Ø"/>
            </a:pPr>
            <a:r>
              <a:rPr lang="fr-FR" sz="1600" dirty="0">
                <a:solidFill>
                  <a:prstClr val="black"/>
                </a:solidFill>
                <a:latin typeface="Verdana" pitchFamily="34" charset="0"/>
              </a:rPr>
              <a:t>Envoi du projet de mémoire en défense à l’avocat (formalité non obligatoire</a:t>
            </a:r>
            <a:r>
              <a:rPr lang="fr-FR" sz="1600" dirty="0" smtClean="0">
                <a:solidFill>
                  <a:prstClr val="black"/>
                </a:solidFill>
                <a:latin typeface="Verdana" pitchFamily="34" charset="0"/>
              </a:rPr>
              <a:t>).</a:t>
            </a:r>
          </a:p>
          <a:p>
            <a:pPr lvl="0" fontAlgn="t">
              <a:buClr>
                <a:srgbClr val="0BD0D9"/>
              </a:buClr>
              <a:buFont typeface="Wingdings" pitchFamily="2" charset="2"/>
              <a:buChar char="Ø"/>
            </a:pPr>
            <a:endParaRPr lang="fr-FR" sz="1600" dirty="0">
              <a:solidFill>
                <a:prstClr val="black"/>
              </a:solidFill>
              <a:latin typeface="Verdana" pitchFamily="34" charset="0"/>
            </a:endParaRPr>
          </a:p>
          <a:p>
            <a:pPr lvl="0" fontAlgn="t">
              <a:buClr>
                <a:srgbClr val="0BD0D9"/>
              </a:buClr>
              <a:buFont typeface="Arial" pitchFamily="34" charset="0"/>
              <a:buChar char="•"/>
            </a:pPr>
            <a:r>
              <a:rPr lang="fr-FR" sz="1600" b="1" u="sng" dirty="0" smtClean="0">
                <a:solidFill>
                  <a:prstClr val="black"/>
                </a:solidFill>
                <a:latin typeface="Verdana" pitchFamily="34" charset="0"/>
              </a:rPr>
              <a:t>L’avocat</a:t>
            </a:r>
            <a:r>
              <a:rPr lang="fr-FR" sz="1600" dirty="0">
                <a:solidFill>
                  <a:prstClr val="black"/>
                </a:solidFill>
                <a:latin typeface="Verdana" pitchFamily="34" charset="0"/>
              </a:rPr>
              <a:t>:</a:t>
            </a:r>
          </a:p>
          <a:p>
            <a:pPr lvl="0" fontAlgn="t">
              <a:buClr>
                <a:srgbClr val="0BD0D9"/>
              </a:buClr>
              <a:buFont typeface="Wingdings" pitchFamily="2" charset="2"/>
              <a:buChar char="Ø"/>
            </a:pPr>
            <a:r>
              <a:rPr lang="fr-FR" sz="1600" dirty="0">
                <a:solidFill>
                  <a:prstClr val="black"/>
                </a:solidFill>
                <a:latin typeface="Verdana" pitchFamily="34" charset="0"/>
              </a:rPr>
              <a:t>Dépôt du mémoire en défense au niveau du greffe du tribunal</a:t>
            </a:r>
            <a:r>
              <a:rPr lang="fr-FR" sz="1600" dirty="0" smtClean="0">
                <a:solidFill>
                  <a:prstClr val="black"/>
                </a:solidFill>
                <a:latin typeface="Verdana" pitchFamily="34" charset="0"/>
              </a:rPr>
              <a:t>.</a:t>
            </a:r>
          </a:p>
          <a:p>
            <a:pPr marL="0" lvl="0" indent="0" fontAlgn="t">
              <a:buClr>
                <a:srgbClr val="0BD0D9"/>
              </a:buClr>
              <a:buNone/>
            </a:pPr>
            <a:endParaRPr lang="fr-FR" sz="1600" dirty="0">
              <a:solidFill>
                <a:prstClr val="black"/>
              </a:solidFill>
              <a:latin typeface="Verdana" pitchFamily="34" charset="0"/>
            </a:endParaRPr>
          </a:p>
          <a:p>
            <a:pPr lvl="0" fontAlgn="t">
              <a:buClr>
                <a:srgbClr val="0BD0D9"/>
              </a:buClr>
              <a:buFont typeface="Arial" pitchFamily="34" charset="0"/>
              <a:buChar char="•"/>
            </a:pPr>
            <a:r>
              <a:rPr lang="fr-FR" sz="1600" b="1" u="sng" dirty="0">
                <a:solidFill>
                  <a:prstClr val="black"/>
                </a:solidFill>
                <a:latin typeface="Verdana" pitchFamily="34" charset="0"/>
              </a:rPr>
              <a:t>Le greffe du tribunal:</a:t>
            </a:r>
          </a:p>
          <a:p>
            <a:pPr lvl="0" fontAlgn="t">
              <a:buClr>
                <a:srgbClr val="0BD0D9"/>
              </a:buClr>
              <a:buFont typeface="Wingdings" pitchFamily="2" charset="2"/>
              <a:buChar char="Ø"/>
            </a:pPr>
            <a:r>
              <a:rPr lang="fr-FR" sz="1600" dirty="0">
                <a:solidFill>
                  <a:prstClr val="black"/>
                </a:solidFill>
                <a:latin typeface="Verdana" pitchFamily="34" charset="0"/>
              </a:rPr>
              <a:t>Signification du mémoire en défense à la partie adverse.</a:t>
            </a:r>
          </a:p>
          <a:p>
            <a:pPr lvl="0" fontAlgn="t">
              <a:buClr>
                <a:srgbClr val="0BD0D9"/>
              </a:buClr>
              <a:buFont typeface="Wingdings" pitchFamily="2" charset="2"/>
              <a:buChar char="Ø"/>
            </a:pPr>
            <a:r>
              <a:rPr lang="fr-FR" sz="1600" dirty="0">
                <a:solidFill>
                  <a:prstClr val="black"/>
                </a:solidFill>
                <a:latin typeface="Verdana" pitchFamily="34" charset="0"/>
              </a:rPr>
              <a:t>L’échange des mémoires et des pièces produites et leur notification à chacune des parties. </a:t>
            </a:r>
            <a:endParaRPr lang="fr-FR" sz="1600" b="1" u="sng" dirty="0">
              <a:solidFill>
                <a:prstClr val="black"/>
              </a:solidFill>
              <a:latin typeface="Verdana" pitchFamily="34" charset="0"/>
            </a:endParaRPr>
          </a:p>
          <a:p>
            <a:endParaRPr lang="fr-FR" sz="1600" dirty="0"/>
          </a:p>
        </p:txBody>
      </p:sp>
      <p:sp>
        <p:nvSpPr>
          <p:cNvPr id="4" name="Date Placeholder 3"/>
          <p:cNvSpPr>
            <a:spLocks noGrp="1"/>
          </p:cNvSpPr>
          <p:nvPr>
            <p:ph type="dt" sz="half" idx="10"/>
          </p:nvPr>
        </p:nvSpPr>
        <p:spPr/>
        <p:txBody>
          <a:bodyPr/>
          <a:lstStyle/>
          <a:p>
            <a:fld id="{267E8532-DF04-4D61-B2B7-2D3A2A0DF745}" type="datetime1">
              <a:rPr lang="fr-FR" smtClean="0"/>
              <a:pPr/>
              <a:t>21/08/2021</a:t>
            </a:fld>
            <a:endParaRPr lang="fr-FR"/>
          </a:p>
        </p:txBody>
      </p:sp>
      <p:sp>
        <p:nvSpPr>
          <p:cNvPr id="5" name="Slide Number Placeholder 4"/>
          <p:cNvSpPr>
            <a:spLocks noGrp="1"/>
          </p:cNvSpPr>
          <p:nvPr>
            <p:ph type="sldNum" sz="quarter" idx="12"/>
          </p:nvPr>
        </p:nvSpPr>
        <p:spPr/>
        <p:txBody>
          <a:bodyPr/>
          <a:lstStyle/>
          <a:p>
            <a:fld id="{B1104218-74AD-4F5C-AD17-BA766DAB3E20}" type="slidenum">
              <a:rPr lang="fr-FR" smtClean="0"/>
              <a:pPr/>
              <a:t>15</a:t>
            </a:fld>
            <a:endParaRPr lang="fr-FR"/>
          </a:p>
        </p:txBody>
      </p:sp>
    </p:spTree>
    <p:extLst>
      <p:ext uri="{BB962C8B-B14F-4D97-AF65-F5344CB8AC3E}">
        <p14:creationId xmlns:p14="http://schemas.microsoft.com/office/powerpoint/2010/main" val="3917505661"/>
      </p:ext>
    </p:extLst>
  </p:cSld>
  <p:clrMapOvr>
    <a:masterClrMapping/>
  </p:clrMapOvr>
  <p:transition>
    <p:plus/>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267E8532-DF04-4D61-B2B7-2D3A2A0DF745}" type="datetime1">
              <a:rPr lang="fr-FR" smtClean="0"/>
              <a:pPr/>
              <a:t>21/08/2021</a:t>
            </a:fld>
            <a:endParaRPr lang="fr-FR"/>
          </a:p>
        </p:txBody>
      </p:sp>
      <p:sp>
        <p:nvSpPr>
          <p:cNvPr id="5" name="Espace réservé du numéro de diapositive 4"/>
          <p:cNvSpPr>
            <a:spLocks noGrp="1"/>
          </p:cNvSpPr>
          <p:nvPr>
            <p:ph type="sldNum" sz="quarter" idx="12"/>
          </p:nvPr>
        </p:nvSpPr>
        <p:spPr/>
        <p:txBody>
          <a:bodyPr/>
          <a:lstStyle/>
          <a:p>
            <a:fld id="{B1104218-74AD-4F5C-AD17-BA766DAB3E20}" type="slidenum">
              <a:rPr lang="fr-FR" smtClean="0"/>
              <a:pPr/>
              <a:t>16</a:t>
            </a:fld>
            <a:endParaRPr lang="fr-FR"/>
          </a:p>
        </p:txBody>
      </p:sp>
      <p:sp>
        <p:nvSpPr>
          <p:cNvPr id="6" name="Espace réservé du contenu 2"/>
          <p:cNvSpPr>
            <a:spLocks noGrp="1"/>
          </p:cNvSpPr>
          <p:nvPr>
            <p:ph idx="1"/>
          </p:nvPr>
        </p:nvSpPr>
        <p:spPr>
          <a:xfrm>
            <a:off x="457200" y="928670"/>
            <a:ext cx="8229600" cy="5395930"/>
          </a:xfrm>
        </p:spPr>
        <p:txBody>
          <a:bodyPr>
            <a:normAutofit fontScale="92500"/>
          </a:bodyPr>
          <a:lstStyle/>
          <a:p>
            <a:pPr>
              <a:buFont typeface="Wingdings" pitchFamily="2" charset="2"/>
              <a:buChar char="q"/>
            </a:pPr>
            <a:endParaRPr lang="fr-FR" sz="1600" b="1" u="sng" dirty="0" smtClean="0">
              <a:solidFill>
                <a:schemeClr val="tx2">
                  <a:lumMod val="75000"/>
                </a:schemeClr>
              </a:solidFill>
              <a:latin typeface="Verdana" pitchFamily="34" charset="0"/>
            </a:endParaRPr>
          </a:p>
          <a:p>
            <a:pPr marL="0" indent="0">
              <a:buNone/>
            </a:pPr>
            <a:r>
              <a:rPr lang="fr-FR" sz="1600" b="1" dirty="0" smtClean="0">
                <a:solidFill>
                  <a:schemeClr val="tx2">
                    <a:lumMod val="75000"/>
                  </a:schemeClr>
                </a:solidFill>
                <a:latin typeface="Verdana" pitchFamily="34" charset="0"/>
              </a:rPr>
              <a:t>1.3.</a:t>
            </a:r>
            <a:r>
              <a:rPr lang="fr-FR" sz="1600" b="1" u="sng" dirty="0" smtClean="0">
                <a:solidFill>
                  <a:schemeClr val="tx2">
                    <a:lumMod val="75000"/>
                  </a:schemeClr>
                </a:solidFill>
                <a:latin typeface="Verdana" pitchFamily="34" charset="0"/>
              </a:rPr>
              <a:t>PRONONCIATION DU JUGEMENT:</a:t>
            </a:r>
          </a:p>
          <a:p>
            <a:pPr>
              <a:buNone/>
            </a:pPr>
            <a:endParaRPr lang="fr-FR" sz="1600" b="1" u="sng" dirty="0" smtClean="0">
              <a:latin typeface="Verdana" pitchFamily="34" charset="0"/>
            </a:endParaRPr>
          </a:p>
          <a:p>
            <a:r>
              <a:rPr lang="fr-FR" sz="1600" b="1" u="sng" dirty="0" smtClean="0">
                <a:latin typeface="Verdana" pitchFamily="34" charset="0"/>
              </a:rPr>
              <a:t>Le juge Administratif:</a:t>
            </a:r>
          </a:p>
          <a:p>
            <a:pPr>
              <a:buFont typeface="Wingdings" pitchFamily="2" charset="2"/>
              <a:buChar char="Ø"/>
            </a:pPr>
            <a:r>
              <a:rPr lang="fr-FR" sz="1600" dirty="0" smtClean="0">
                <a:latin typeface="Verdana" pitchFamily="34" charset="0"/>
              </a:rPr>
              <a:t>prononciation de la décision après la clôture du procès.</a:t>
            </a:r>
          </a:p>
          <a:p>
            <a:r>
              <a:rPr lang="fr-FR" sz="1600" b="1" u="sng" dirty="0" smtClean="0">
                <a:latin typeface="Verdana" pitchFamily="34" charset="0"/>
              </a:rPr>
              <a:t>L’huissier de justice</a:t>
            </a:r>
            <a:r>
              <a:rPr lang="fr-FR" sz="1600" dirty="0" smtClean="0">
                <a:latin typeface="Verdana" pitchFamily="34" charset="0"/>
              </a:rPr>
              <a:t>:</a:t>
            </a:r>
          </a:p>
          <a:p>
            <a:pPr>
              <a:buFont typeface="Wingdings" pitchFamily="2" charset="2"/>
              <a:buChar char="Ø"/>
            </a:pPr>
            <a:r>
              <a:rPr lang="fr-FR" sz="1600" dirty="0" smtClean="0">
                <a:latin typeface="Verdana" pitchFamily="34" charset="0"/>
              </a:rPr>
              <a:t>Signification aux parties concernées du jugement prononcé par voie d’huissier.</a:t>
            </a:r>
          </a:p>
          <a:p>
            <a:pPr>
              <a:buNone/>
            </a:pPr>
            <a:endParaRPr lang="fr-FR" sz="1600" dirty="0" smtClean="0">
              <a:latin typeface="Verdana" pitchFamily="34" charset="0"/>
            </a:endParaRPr>
          </a:p>
          <a:p>
            <a:r>
              <a:rPr lang="fr-FR" sz="1600" b="1" u="sng" dirty="0" smtClean="0">
                <a:latin typeface="Verdana" pitchFamily="34" charset="0"/>
              </a:rPr>
              <a:t>La S/D du contentieux- Bureau du contentieux judiciaire:</a:t>
            </a:r>
          </a:p>
          <a:p>
            <a:pPr>
              <a:buFont typeface="Wingdings" pitchFamily="2" charset="2"/>
              <a:buChar char="Ø"/>
            </a:pPr>
            <a:r>
              <a:rPr lang="fr-FR" sz="1600" dirty="0" smtClean="0">
                <a:latin typeface="Verdana" pitchFamily="34" charset="0"/>
              </a:rPr>
              <a:t>Notification de la décision prononcée au receveur des impôts pour exécution.</a:t>
            </a:r>
          </a:p>
          <a:p>
            <a:pPr>
              <a:buNone/>
            </a:pPr>
            <a:endParaRPr lang="fr-FR" sz="1600" b="1" u="sng" dirty="0" smtClean="0">
              <a:latin typeface="Verdana" pitchFamily="34" charset="0"/>
            </a:endParaRPr>
          </a:p>
          <a:p>
            <a:r>
              <a:rPr lang="fr-FR" sz="1600" b="1" u="sng" dirty="0" smtClean="0">
                <a:latin typeface="Verdana" pitchFamily="34" charset="0"/>
              </a:rPr>
              <a:t>Le receveur des impôts:</a:t>
            </a:r>
          </a:p>
          <a:p>
            <a:pPr>
              <a:buFont typeface="Wingdings" pitchFamily="2" charset="2"/>
              <a:buChar char="Ø"/>
            </a:pPr>
            <a:r>
              <a:rPr lang="fr-FR" sz="1600" dirty="0" smtClean="0">
                <a:latin typeface="Verdana" pitchFamily="34" charset="0"/>
              </a:rPr>
              <a:t>Exécution de la décision de justice. Deux cas de figure peuvent se présenter :</a:t>
            </a:r>
          </a:p>
          <a:p>
            <a:pPr>
              <a:buNone/>
            </a:pPr>
            <a:endParaRPr lang="fr-FR" sz="1600" dirty="0" smtClean="0">
              <a:latin typeface="Verdana" pitchFamily="34" charset="0"/>
            </a:endParaRPr>
          </a:p>
          <a:p>
            <a:pPr lvl="0">
              <a:buFont typeface="Wingdings" pitchFamily="2" charset="2"/>
              <a:buChar char="ü"/>
            </a:pPr>
            <a:r>
              <a:rPr lang="fr-FR" sz="1600" u="sng" dirty="0" smtClean="0">
                <a:latin typeface="Verdana" pitchFamily="34" charset="0"/>
              </a:rPr>
              <a:t>Décision en faveur du contribuable</a:t>
            </a:r>
            <a:r>
              <a:rPr lang="fr-FR" sz="1600" dirty="0" smtClean="0">
                <a:latin typeface="Verdana" pitchFamily="34" charset="0"/>
              </a:rPr>
              <a:t> : </a:t>
            </a:r>
            <a:r>
              <a:rPr lang="fr-FR" sz="1600" dirty="0" smtClean="0">
                <a:latin typeface="Verdana" panose="020B0604030504040204" pitchFamily="34" charset="0"/>
                <a:ea typeface="Times New Roman" panose="02020603050405020304" pitchFamily="18" charset="0"/>
                <a:cs typeface="Times New Roman" panose="02020603050405020304" pitchFamily="18" charset="0"/>
              </a:rPr>
              <a:t>Celle-ci </a:t>
            </a:r>
            <a:r>
              <a:rPr lang="fr-FR" sz="1600" dirty="0">
                <a:latin typeface="Verdana" panose="020B0604030504040204" pitchFamily="34" charset="0"/>
                <a:ea typeface="Times New Roman" panose="02020603050405020304" pitchFamily="18" charset="0"/>
                <a:cs typeface="Times New Roman" panose="02020603050405020304" pitchFamily="18" charset="0"/>
              </a:rPr>
              <a:t>se traduira par l’annulation totale ou partielle de </a:t>
            </a:r>
            <a:r>
              <a:rPr lang="fr-FR" sz="1600" dirty="0" smtClean="0">
                <a:latin typeface="Verdana" panose="020B0604030504040204" pitchFamily="34" charset="0"/>
                <a:ea typeface="Times New Roman" panose="02020603050405020304" pitchFamily="18" charset="0"/>
                <a:cs typeface="Times New Roman" panose="02020603050405020304" pitchFamily="18" charset="0"/>
              </a:rPr>
              <a:t>la dette </a:t>
            </a:r>
            <a:r>
              <a:rPr lang="fr-FR" sz="1600" dirty="0">
                <a:latin typeface="Verdana" panose="020B0604030504040204" pitchFamily="34" charset="0"/>
                <a:ea typeface="Times New Roman" panose="02020603050405020304" pitchFamily="18" charset="0"/>
                <a:cs typeface="Times New Roman" panose="02020603050405020304" pitchFamily="18" charset="0"/>
              </a:rPr>
              <a:t>et éventuellement, le remboursement des montants déjà </a:t>
            </a:r>
            <a:r>
              <a:rPr lang="fr-FR" sz="1600" dirty="0" smtClean="0">
                <a:latin typeface="Verdana" panose="020B0604030504040204" pitchFamily="34" charset="0"/>
                <a:ea typeface="Times New Roman" panose="02020603050405020304" pitchFamily="18" charset="0"/>
                <a:cs typeface="Times New Roman" panose="02020603050405020304" pitchFamily="18" charset="0"/>
              </a:rPr>
              <a:t>recouvrés</a:t>
            </a:r>
            <a:r>
              <a:rPr lang="fr-FR" sz="1600" dirty="0" smtClean="0">
                <a:latin typeface="Verdana" pitchFamily="34" charset="0"/>
              </a:rPr>
              <a:t>. </a:t>
            </a:r>
          </a:p>
          <a:p>
            <a:pPr>
              <a:buFont typeface="Wingdings" pitchFamily="2" charset="2"/>
              <a:buChar char="ü"/>
            </a:pPr>
            <a:r>
              <a:rPr lang="fr-FR" sz="1600" u="sng" dirty="0" smtClean="0">
                <a:latin typeface="Verdana" pitchFamily="34" charset="0"/>
              </a:rPr>
              <a:t>Décision en faveur de l’administration fiscale </a:t>
            </a:r>
            <a:r>
              <a:rPr lang="fr-FR" sz="1600" dirty="0" smtClean="0">
                <a:latin typeface="Verdana" pitchFamily="34" charset="0"/>
              </a:rPr>
              <a:t>: poursuite du recouvrement forcé de la créance fiscale.</a:t>
            </a:r>
            <a:endParaRPr lang="fr-FR" sz="1600" b="1" u="sng" dirty="0" smtClean="0">
              <a:latin typeface="Verdana" pitchFamily="34" charset="0"/>
            </a:endParaRPr>
          </a:p>
          <a:p>
            <a:pPr>
              <a:buNone/>
            </a:pPr>
            <a:endParaRPr lang="fr-FR" sz="1600" dirty="0">
              <a:latin typeface="Verdana" pitchFamily="34" charset="0"/>
            </a:endParaRPr>
          </a:p>
        </p:txBody>
      </p:sp>
    </p:spTree>
  </p:cSld>
  <p:clrMapOvr>
    <a:masterClrMapping/>
  </p:clrMapOvr>
  <p:transition>
    <p:plus/>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487888"/>
          </a:xfrm>
        </p:spPr>
        <p:txBody>
          <a:bodyPr>
            <a:normAutofit/>
          </a:bodyPr>
          <a:lstStyle/>
          <a:p>
            <a:pPr algn="just"/>
            <a:r>
              <a:rPr lang="fr-FR" sz="1600" dirty="0">
                <a:latin typeface="Verdana" panose="020B0604030504040204" pitchFamily="34" charset="0"/>
                <a:ea typeface="Verdana" panose="020B0604030504040204" pitchFamily="34" charset="0"/>
              </a:rPr>
              <a:t>Néanmoins, pour se faire, </a:t>
            </a:r>
            <a:r>
              <a:rPr lang="fr-FR" sz="1600" dirty="0" smtClean="0">
                <a:latin typeface="Verdana" panose="020B0604030504040204" pitchFamily="34" charset="0"/>
                <a:ea typeface="Verdana" panose="020B0604030504040204" pitchFamily="34" charset="0"/>
              </a:rPr>
              <a:t>doit-y </a:t>
            </a:r>
            <a:r>
              <a:rPr lang="fr-FR" sz="1600" dirty="0">
                <a:latin typeface="Verdana" panose="020B0604030504040204" pitchFamily="34" charset="0"/>
                <a:ea typeface="Verdana" panose="020B0604030504040204" pitchFamily="34" charset="0"/>
              </a:rPr>
              <a:t>avoir au préalable une notification et </a:t>
            </a:r>
            <a:r>
              <a:rPr lang="fr-FR" sz="1600" dirty="0" smtClean="0">
                <a:latin typeface="Verdana" panose="020B0604030504040204" pitchFamily="34" charset="0"/>
                <a:ea typeface="Verdana" panose="020B0604030504040204" pitchFamily="34" charset="0"/>
              </a:rPr>
              <a:t>éventuellement </a:t>
            </a:r>
            <a:r>
              <a:rPr lang="fr-FR" sz="1600" dirty="0">
                <a:latin typeface="Verdana" panose="020B0604030504040204" pitchFamily="34" charset="0"/>
                <a:ea typeface="Verdana" panose="020B0604030504040204" pitchFamily="34" charset="0"/>
              </a:rPr>
              <a:t>l’ordonnancement des annulations ou réductions décidées et l’établissement des certificats d’annulation y relatifs. </a:t>
            </a:r>
            <a:endParaRPr lang="fr-FR" sz="1600" dirty="0" smtClean="0">
              <a:latin typeface="Verdana" panose="020B0604030504040204" pitchFamily="34" charset="0"/>
              <a:ea typeface="Verdana" panose="020B0604030504040204" pitchFamily="34" charset="0"/>
            </a:endParaRPr>
          </a:p>
          <a:p>
            <a:pPr algn="just"/>
            <a:endParaRPr lang="fr-FR" sz="1600" dirty="0" smtClean="0">
              <a:latin typeface="Verdana" panose="020B0604030504040204" pitchFamily="34" charset="0"/>
              <a:ea typeface="Verdana" panose="020B0604030504040204" pitchFamily="34" charset="0"/>
            </a:endParaRPr>
          </a:p>
          <a:p>
            <a:pPr algn="just"/>
            <a:r>
              <a:rPr lang="fr-FR" sz="1600" dirty="0" smtClean="0">
                <a:latin typeface="Verdana" panose="020B0604030504040204" pitchFamily="34" charset="0"/>
                <a:ea typeface="Verdana" panose="020B0604030504040204" pitchFamily="34" charset="0"/>
              </a:rPr>
              <a:t>Cette </a:t>
            </a:r>
            <a:r>
              <a:rPr lang="fr-FR" sz="1600" dirty="0">
                <a:latin typeface="Verdana" panose="020B0604030504040204" pitchFamily="34" charset="0"/>
                <a:ea typeface="Verdana" panose="020B0604030504040204" pitchFamily="34" charset="0"/>
              </a:rPr>
              <a:t>dernière tâche incombe au service chargé des notifications et de l’ordonnancement. </a:t>
            </a:r>
            <a:endParaRPr lang="fr-FR" sz="1600" dirty="0" smtClean="0">
              <a:latin typeface="Verdana" panose="020B0604030504040204" pitchFamily="34" charset="0"/>
              <a:ea typeface="Verdana" panose="020B0604030504040204" pitchFamily="34" charset="0"/>
            </a:endParaRPr>
          </a:p>
          <a:p>
            <a:pPr marL="0" indent="0" algn="just">
              <a:buNone/>
            </a:pPr>
            <a:endParaRPr lang="fr-FR" sz="1600" dirty="0">
              <a:latin typeface="Verdana" panose="020B0604030504040204" pitchFamily="34" charset="0"/>
              <a:ea typeface="Verdana" panose="020B0604030504040204" pitchFamily="34" charset="0"/>
            </a:endParaRPr>
          </a:p>
          <a:p>
            <a:pPr algn="just"/>
            <a:r>
              <a:rPr lang="fr-FR" sz="1600" dirty="0" smtClean="0">
                <a:latin typeface="Verdana" panose="020B0604030504040204" pitchFamily="34" charset="0"/>
                <a:ea typeface="Verdana" panose="020B0604030504040204" pitchFamily="34" charset="0"/>
              </a:rPr>
              <a:t>Toutefois</a:t>
            </a:r>
            <a:r>
              <a:rPr lang="fr-FR" sz="1600" dirty="0">
                <a:latin typeface="Verdana" panose="020B0604030504040204" pitchFamily="34" charset="0"/>
                <a:ea typeface="Verdana" panose="020B0604030504040204" pitchFamily="34" charset="0"/>
              </a:rPr>
              <a:t>, il y a lieu de préciser que pour qu’il puisse être exécuté, le jugement </a:t>
            </a:r>
            <a:r>
              <a:rPr lang="fr-FR" sz="1600" dirty="0" smtClean="0">
                <a:latin typeface="Verdana" panose="020B0604030504040204" pitchFamily="34" charset="0"/>
                <a:ea typeface="Verdana" panose="020B0604030504040204" pitchFamily="34" charset="0"/>
              </a:rPr>
              <a:t>doit </a:t>
            </a:r>
            <a:r>
              <a:rPr lang="fr-FR" sz="1600" dirty="0">
                <a:latin typeface="Verdana" panose="020B0604030504040204" pitchFamily="34" charset="0"/>
                <a:ea typeface="Verdana" panose="020B0604030504040204" pitchFamily="34" charset="0"/>
              </a:rPr>
              <a:t>être signifié (notifié) par voie d’huissier de justice et doit revêtir la mention exécutoire «  la grosse » dont l’intitulé est prévu par l’article 601 du CPCA.</a:t>
            </a:r>
          </a:p>
          <a:p>
            <a:pPr marL="0" indent="0" algn="just">
              <a:buNone/>
            </a:pPr>
            <a:endParaRPr lang="fr-FR" sz="1600" dirty="0"/>
          </a:p>
          <a:p>
            <a:pPr marL="0" indent="0" algn="just">
              <a:buNone/>
            </a:pPr>
            <a:r>
              <a:rPr lang="fr-FR" sz="1600" dirty="0"/>
              <a:t> </a:t>
            </a:r>
          </a:p>
          <a:p>
            <a:pPr algn="just"/>
            <a:endParaRPr lang="fr-FR" sz="1600" dirty="0"/>
          </a:p>
        </p:txBody>
      </p:sp>
      <p:sp>
        <p:nvSpPr>
          <p:cNvPr id="4" name="Date Placeholder 3"/>
          <p:cNvSpPr>
            <a:spLocks noGrp="1"/>
          </p:cNvSpPr>
          <p:nvPr>
            <p:ph type="dt" sz="half" idx="10"/>
          </p:nvPr>
        </p:nvSpPr>
        <p:spPr/>
        <p:txBody>
          <a:bodyPr/>
          <a:lstStyle/>
          <a:p>
            <a:fld id="{267E8532-DF04-4D61-B2B7-2D3A2A0DF745}" type="datetime1">
              <a:rPr lang="fr-FR" smtClean="0"/>
              <a:pPr/>
              <a:t>21/08/2021</a:t>
            </a:fld>
            <a:endParaRPr lang="fr-FR"/>
          </a:p>
        </p:txBody>
      </p:sp>
      <p:sp>
        <p:nvSpPr>
          <p:cNvPr id="5" name="Slide Number Placeholder 4"/>
          <p:cNvSpPr>
            <a:spLocks noGrp="1"/>
          </p:cNvSpPr>
          <p:nvPr>
            <p:ph type="sldNum" sz="quarter" idx="12"/>
          </p:nvPr>
        </p:nvSpPr>
        <p:spPr/>
        <p:txBody>
          <a:bodyPr/>
          <a:lstStyle/>
          <a:p>
            <a:fld id="{B1104218-74AD-4F5C-AD17-BA766DAB3E20}" type="slidenum">
              <a:rPr lang="fr-FR" smtClean="0"/>
              <a:pPr/>
              <a:t>17</a:t>
            </a:fld>
            <a:endParaRPr lang="fr-FR"/>
          </a:p>
        </p:txBody>
      </p:sp>
    </p:spTree>
    <p:extLst>
      <p:ext uri="{BB962C8B-B14F-4D97-AF65-F5344CB8AC3E}">
        <p14:creationId xmlns:p14="http://schemas.microsoft.com/office/powerpoint/2010/main" val="2351822335"/>
      </p:ext>
    </p:extLst>
  </p:cSld>
  <p:clrMapOvr>
    <a:masterClrMapping/>
  </p:clrMapOvr>
  <p:transition>
    <p:plus/>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2910" y="642918"/>
            <a:ext cx="8043890" cy="1204170"/>
          </a:xfrm>
        </p:spPr>
        <p:txBody>
          <a:bodyPr>
            <a:normAutofit/>
          </a:bodyPr>
          <a:lstStyle/>
          <a:p>
            <a:pPr lvl="0"/>
            <a:r>
              <a:rPr lang="fr-FR" sz="1800" b="1" dirty="0" smtClean="0">
                <a:latin typeface="Verdana" pitchFamily="34" charset="0"/>
              </a:rPr>
              <a:t>2- </a:t>
            </a:r>
            <a:r>
              <a:rPr lang="fr-FR" sz="1800" b="1" u="sng" dirty="0" smtClean="0">
                <a:latin typeface="Verdana" pitchFamily="34" charset="0"/>
              </a:rPr>
              <a:t>RECOURS DEVANT LE CONSEIL D’ETAT:</a:t>
            </a:r>
            <a:r>
              <a:rPr lang="fr-FR" sz="5400" dirty="0" smtClean="0">
                <a:latin typeface="Verdana" pitchFamily="34" charset="0"/>
              </a:rPr>
              <a:t/>
            </a:r>
            <a:br>
              <a:rPr lang="fr-FR" sz="5400" dirty="0" smtClean="0">
                <a:latin typeface="Verdana" pitchFamily="34" charset="0"/>
              </a:rPr>
            </a:br>
            <a:endParaRPr lang="fr-FR" dirty="0"/>
          </a:p>
        </p:txBody>
      </p:sp>
      <p:sp>
        <p:nvSpPr>
          <p:cNvPr id="3" name="Espace réservé du contenu 2"/>
          <p:cNvSpPr>
            <a:spLocks noGrp="1"/>
          </p:cNvSpPr>
          <p:nvPr>
            <p:ph idx="1"/>
          </p:nvPr>
        </p:nvSpPr>
        <p:spPr>
          <a:xfrm>
            <a:off x="457200" y="1357298"/>
            <a:ext cx="8229600" cy="4967302"/>
          </a:xfrm>
        </p:spPr>
        <p:txBody>
          <a:bodyPr>
            <a:normAutofit/>
          </a:bodyPr>
          <a:lstStyle/>
          <a:p>
            <a:pPr marL="0" lvl="0" indent="0" fontAlgn="t">
              <a:buNone/>
              <a:defRPr/>
            </a:pPr>
            <a:r>
              <a:rPr lang="fr-FR" sz="1600" b="1" dirty="0" smtClean="0">
                <a:solidFill>
                  <a:schemeClr val="tx2"/>
                </a:solidFill>
                <a:latin typeface="Verdana" pitchFamily="34" charset="0"/>
              </a:rPr>
              <a:t>2.1.</a:t>
            </a:r>
            <a:r>
              <a:rPr lang="fr-FR" sz="1600" b="1" u="sng" dirty="0" smtClean="0">
                <a:solidFill>
                  <a:schemeClr val="tx2"/>
                </a:solidFill>
                <a:latin typeface="Verdana" pitchFamily="34" charset="0"/>
              </a:rPr>
              <a:t>Introduction de la requête d’appel:</a:t>
            </a:r>
          </a:p>
          <a:p>
            <a:pPr lvl="0" fontAlgn="t">
              <a:buNone/>
              <a:defRPr/>
            </a:pPr>
            <a:endParaRPr lang="fr-FR" sz="1600" b="1" u="sng" dirty="0" smtClean="0">
              <a:solidFill>
                <a:schemeClr val="tx2"/>
              </a:solidFill>
              <a:latin typeface="Verdana" pitchFamily="34" charset="0"/>
            </a:endParaRPr>
          </a:p>
          <a:p>
            <a:pPr marL="0" lvl="0" indent="0" fontAlgn="t">
              <a:buNone/>
              <a:defRPr/>
            </a:pPr>
            <a:r>
              <a:rPr lang="fr-FR" sz="1600" dirty="0" smtClean="0">
                <a:latin typeface="Verdana" pitchFamily="34" charset="0"/>
              </a:rPr>
              <a:t>Le Conseil d’Etat est compétent pour statuer en appel contre les jugements et    ordonnances rendus par le Tribunal Administratif.</a:t>
            </a:r>
          </a:p>
          <a:p>
            <a:pPr>
              <a:buNone/>
            </a:pPr>
            <a:r>
              <a:rPr lang="fr-FR" sz="1600" dirty="0" smtClean="0">
                <a:latin typeface="Verdana" pitchFamily="34" charset="0"/>
              </a:rPr>
              <a:t>L’appel est formulé par le contribuable ou par l’administration fiscale (AF).</a:t>
            </a:r>
          </a:p>
          <a:p>
            <a:pPr lvl="0" algn="just"/>
            <a:endParaRPr lang="fr-FR" sz="1600" b="1" dirty="0" smtClean="0">
              <a:latin typeface="Verdana" pitchFamily="34" charset="0"/>
            </a:endParaRPr>
          </a:p>
          <a:p>
            <a:pPr lvl="0" algn="just">
              <a:buFont typeface="Wingdings" pitchFamily="2" charset="2"/>
              <a:buChar char="Ø"/>
              <a:defRPr/>
            </a:pPr>
            <a:r>
              <a:rPr lang="fr-FR" sz="1600" b="1" u="sng" dirty="0" smtClean="0">
                <a:solidFill>
                  <a:schemeClr val="bg2">
                    <a:lumMod val="25000"/>
                  </a:schemeClr>
                </a:solidFill>
                <a:latin typeface="Verdana" pitchFamily="34" charset="0"/>
              </a:rPr>
              <a:t>Comment:</a:t>
            </a:r>
            <a:r>
              <a:rPr lang="fr-FR" sz="1600" b="1" dirty="0" smtClean="0">
                <a:latin typeface="Verdana" pitchFamily="34" charset="0"/>
              </a:rPr>
              <a:t> </a:t>
            </a:r>
          </a:p>
          <a:p>
            <a:pPr lvl="0" algn="just">
              <a:buFont typeface="Wingdings" pitchFamily="2" charset="2"/>
              <a:buChar char="§"/>
            </a:pPr>
            <a:r>
              <a:rPr lang="fr-FR" sz="1600" b="1" u="sng" dirty="0" smtClean="0">
                <a:latin typeface="Verdana" pitchFamily="34" charset="0"/>
              </a:rPr>
              <a:t>La partie appelante (AF ou Contribuable):</a:t>
            </a:r>
          </a:p>
          <a:p>
            <a:pPr lvl="0" algn="just">
              <a:buFont typeface="Wingdings" pitchFamily="2" charset="2"/>
              <a:buChar char="ü"/>
            </a:pPr>
            <a:r>
              <a:rPr lang="fr-FR" sz="1600" dirty="0" smtClean="0">
                <a:latin typeface="Verdana" pitchFamily="34" charset="0"/>
              </a:rPr>
              <a:t>Dépôt de la requête d’appel et de la citation à comparaitre au niveau du greffe du conseil d’état.</a:t>
            </a:r>
            <a:endParaRPr lang="fr-FR" sz="1600" b="1" dirty="0" smtClean="0">
              <a:latin typeface="Verdana" pitchFamily="34" charset="0"/>
            </a:endParaRPr>
          </a:p>
          <a:p>
            <a:pPr lvl="0" algn="just">
              <a:buFont typeface="Wingdings" pitchFamily="2" charset="2"/>
              <a:buChar char="§"/>
            </a:pPr>
            <a:r>
              <a:rPr lang="fr-FR" sz="1600" b="1" u="sng" dirty="0" smtClean="0">
                <a:latin typeface="Verdana" pitchFamily="34" charset="0"/>
              </a:rPr>
              <a:t>Le greffe du conseil d’état</a:t>
            </a:r>
            <a:r>
              <a:rPr lang="fr-FR" sz="1600" dirty="0" smtClean="0">
                <a:latin typeface="Verdana" pitchFamily="34" charset="0"/>
              </a:rPr>
              <a:t>:</a:t>
            </a:r>
          </a:p>
          <a:p>
            <a:pPr lvl="0" algn="just">
              <a:buFont typeface="Wingdings" pitchFamily="2" charset="2"/>
              <a:buChar char="ü"/>
            </a:pPr>
            <a:r>
              <a:rPr lang="fr-FR" sz="1600" dirty="0" smtClean="0">
                <a:latin typeface="Verdana" pitchFamily="34" charset="0"/>
              </a:rPr>
              <a:t>Réception de la requête d’appel et de la citation à comparaitre.</a:t>
            </a:r>
          </a:p>
          <a:p>
            <a:pPr lvl="0" algn="just">
              <a:buFont typeface="Wingdings" pitchFamily="2" charset="2"/>
              <a:buChar char="ü"/>
            </a:pPr>
            <a:r>
              <a:rPr lang="fr-FR" sz="1600" dirty="0" smtClean="0">
                <a:latin typeface="Verdana" pitchFamily="34" charset="0"/>
              </a:rPr>
              <a:t>Attribution d’un numéro, date et l’apposition d’un cachet.</a:t>
            </a:r>
          </a:p>
          <a:p>
            <a:pPr lvl="0" algn="just">
              <a:buFont typeface="Wingdings" pitchFamily="2" charset="2"/>
              <a:buChar char="§"/>
            </a:pPr>
            <a:r>
              <a:rPr lang="fr-FR" sz="1600" b="1" u="sng" dirty="0" smtClean="0">
                <a:latin typeface="Verdana" pitchFamily="34" charset="0"/>
              </a:rPr>
              <a:t>L’huissier de justice</a:t>
            </a:r>
            <a:r>
              <a:rPr lang="fr-FR" sz="1600" dirty="0" smtClean="0">
                <a:latin typeface="Verdana" pitchFamily="34" charset="0"/>
              </a:rPr>
              <a:t>:</a:t>
            </a:r>
          </a:p>
          <a:p>
            <a:pPr lvl="0" algn="just">
              <a:buFont typeface="Wingdings" pitchFamily="2" charset="2"/>
              <a:buChar char="ü"/>
            </a:pPr>
            <a:r>
              <a:rPr lang="fr-FR" sz="1600" dirty="0" smtClean="0">
                <a:latin typeface="Verdana" pitchFamily="34" charset="0"/>
              </a:rPr>
              <a:t>Signification  de la requête d’appel, selon le cas, au DGE / DIW ou au Contribuable.</a:t>
            </a:r>
          </a:p>
          <a:p>
            <a:pPr>
              <a:buNone/>
            </a:pPr>
            <a:endParaRPr lang="fr-FR" sz="1600" dirty="0">
              <a:latin typeface="Verdana" pitchFamily="34" charset="0"/>
            </a:endParaRPr>
          </a:p>
        </p:txBody>
      </p:sp>
      <p:sp>
        <p:nvSpPr>
          <p:cNvPr id="4" name="Espace réservé de la date 3"/>
          <p:cNvSpPr>
            <a:spLocks noGrp="1"/>
          </p:cNvSpPr>
          <p:nvPr>
            <p:ph type="dt" sz="half" idx="10"/>
          </p:nvPr>
        </p:nvSpPr>
        <p:spPr/>
        <p:txBody>
          <a:bodyPr/>
          <a:lstStyle/>
          <a:p>
            <a:fld id="{267E8532-DF04-4D61-B2B7-2D3A2A0DF745}" type="datetime1">
              <a:rPr lang="fr-FR" smtClean="0"/>
              <a:pPr/>
              <a:t>21/08/2021</a:t>
            </a:fld>
            <a:endParaRPr lang="fr-FR"/>
          </a:p>
        </p:txBody>
      </p:sp>
      <p:sp>
        <p:nvSpPr>
          <p:cNvPr id="5" name="Espace réservé du numéro de diapositive 4"/>
          <p:cNvSpPr>
            <a:spLocks noGrp="1"/>
          </p:cNvSpPr>
          <p:nvPr>
            <p:ph type="sldNum" sz="quarter" idx="12"/>
          </p:nvPr>
        </p:nvSpPr>
        <p:spPr/>
        <p:txBody>
          <a:bodyPr/>
          <a:lstStyle/>
          <a:p>
            <a:fld id="{B1104218-74AD-4F5C-AD17-BA766DAB3E20}" type="slidenum">
              <a:rPr lang="fr-FR" smtClean="0"/>
              <a:pPr/>
              <a:t>18</a:t>
            </a:fld>
            <a:endParaRPr lang="fr-FR"/>
          </a:p>
        </p:txBody>
      </p:sp>
    </p:spTree>
  </p:cSld>
  <p:clrMapOvr>
    <a:masterClrMapping/>
  </p:clrMapOvr>
  <p:transition>
    <p:plus/>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71546"/>
            <a:ext cx="8229600" cy="5253054"/>
          </a:xfrm>
        </p:spPr>
        <p:txBody>
          <a:bodyPr>
            <a:normAutofit/>
          </a:bodyPr>
          <a:lstStyle/>
          <a:p>
            <a:pPr lvl="0" fontAlgn="t">
              <a:buFont typeface="Wingdings" pitchFamily="2" charset="2"/>
              <a:buChar char="Ø"/>
              <a:defRPr/>
            </a:pPr>
            <a:endParaRPr lang="fr-FR" sz="1600" b="1" u="sng" dirty="0" smtClean="0">
              <a:solidFill>
                <a:schemeClr val="tx2"/>
              </a:solidFill>
              <a:latin typeface="Verdana" pitchFamily="34" charset="0"/>
            </a:endParaRPr>
          </a:p>
          <a:p>
            <a:pPr lvl="0" fontAlgn="t">
              <a:buFont typeface="Wingdings" pitchFamily="2" charset="2"/>
              <a:buChar char="Ø"/>
              <a:defRPr/>
            </a:pPr>
            <a:r>
              <a:rPr lang="fr-FR" sz="1600" b="1" u="sng" dirty="0" smtClean="0">
                <a:solidFill>
                  <a:schemeClr val="tx2"/>
                </a:solidFill>
                <a:latin typeface="Verdana" pitchFamily="34" charset="0"/>
              </a:rPr>
              <a:t>Délais (quand):</a:t>
            </a:r>
          </a:p>
          <a:p>
            <a:r>
              <a:rPr lang="fr-FR" sz="1600" u="sng" dirty="0" smtClean="0">
                <a:latin typeface="Verdana" pitchFamily="34" charset="0"/>
              </a:rPr>
              <a:t>Pour les jugements statuant au fond</a:t>
            </a:r>
            <a:r>
              <a:rPr lang="fr-FR" sz="1600" dirty="0" smtClean="0">
                <a:latin typeface="Verdana" pitchFamily="34" charset="0"/>
              </a:rPr>
              <a:t>: Deux (02) mois, à compter de la date de la prononciation de la décision par le tribunal administratif.</a:t>
            </a:r>
          </a:p>
          <a:p>
            <a:r>
              <a:rPr lang="fr-FR" sz="1600" u="sng" dirty="0" smtClean="0">
                <a:latin typeface="Verdana" pitchFamily="34" charset="0"/>
              </a:rPr>
              <a:t>pour les ordonnances de référé</a:t>
            </a:r>
            <a:r>
              <a:rPr lang="fr-FR" sz="1600" dirty="0" smtClean="0">
                <a:latin typeface="Verdana" pitchFamily="34" charset="0"/>
              </a:rPr>
              <a:t>: Quinze (15) jours, à compter de la date de la prononciation de la décision par le tribunal administratif.</a:t>
            </a:r>
            <a:endParaRPr lang="fr-FR" sz="1600" b="1" dirty="0" smtClean="0">
              <a:latin typeface="Verdana" pitchFamily="34" charset="0"/>
            </a:endParaRPr>
          </a:p>
          <a:p>
            <a:pPr lvl="0" fontAlgn="t">
              <a:buFont typeface="Wingdings" pitchFamily="2" charset="2"/>
              <a:buChar char="Ø"/>
              <a:defRPr/>
            </a:pPr>
            <a:r>
              <a:rPr lang="fr-FR" sz="1600" b="1" u="sng" dirty="0" smtClean="0">
                <a:solidFill>
                  <a:schemeClr val="tx2"/>
                </a:solidFill>
                <a:latin typeface="Verdana" pitchFamily="34" charset="0"/>
              </a:rPr>
              <a:t>Destinataire:</a:t>
            </a:r>
            <a:r>
              <a:rPr lang="fr-FR" sz="1600" b="1" dirty="0" smtClean="0">
                <a:latin typeface="Verdana" pitchFamily="34" charset="0"/>
              </a:rPr>
              <a:t> </a:t>
            </a:r>
          </a:p>
          <a:p>
            <a:pPr lvl="0">
              <a:buFont typeface="Arial" pitchFamily="34" charset="0"/>
              <a:buChar char="•"/>
              <a:defRPr/>
            </a:pPr>
            <a:r>
              <a:rPr lang="fr-FR" sz="1600" b="1" dirty="0" smtClean="0">
                <a:latin typeface="Verdana" pitchFamily="34" charset="0"/>
              </a:rPr>
              <a:t>Le juge d’appel.</a:t>
            </a:r>
          </a:p>
          <a:p>
            <a:pPr marL="0" indent="0">
              <a:buNone/>
            </a:pPr>
            <a:endParaRPr lang="fr-FR" sz="1400" b="1" u="sng" dirty="0" smtClean="0">
              <a:latin typeface="Verdana" panose="020B0604030504040204" pitchFamily="34" charset="0"/>
              <a:ea typeface="Verdana" panose="020B0604030504040204" pitchFamily="34" charset="0"/>
            </a:endParaRPr>
          </a:p>
          <a:p>
            <a:pPr>
              <a:buFont typeface="Wingdings" panose="05000000000000000000" pitchFamily="2" charset="2"/>
              <a:buChar char="Ø"/>
            </a:pPr>
            <a:r>
              <a:rPr lang="fr-FR" sz="1600" b="1" u="sng" dirty="0" smtClean="0">
                <a:latin typeface="Verdana" panose="020B0604030504040204" pitchFamily="34" charset="0"/>
                <a:ea typeface="Verdana" panose="020B0604030504040204" pitchFamily="34" charset="0"/>
              </a:rPr>
              <a:t>Demande </a:t>
            </a:r>
            <a:r>
              <a:rPr lang="fr-FR" sz="1600" b="1" u="sng" dirty="0">
                <a:latin typeface="Verdana" panose="020B0604030504040204" pitchFamily="34" charset="0"/>
                <a:ea typeface="Verdana" panose="020B0604030504040204" pitchFamily="34" charset="0"/>
              </a:rPr>
              <a:t>de sursis à exécution du </a:t>
            </a:r>
            <a:r>
              <a:rPr lang="fr-FR" sz="1600" b="1" u="sng" dirty="0" smtClean="0">
                <a:latin typeface="Verdana" panose="020B0604030504040204" pitchFamily="34" charset="0"/>
                <a:ea typeface="Verdana" panose="020B0604030504040204" pitchFamily="34" charset="0"/>
              </a:rPr>
              <a:t>jugement:</a:t>
            </a:r>
          </a:p>
          <a:p>
            <a:pPr marL="0" indent="0">
              <a:buNone/>
            </a:pPr>
            <a:endParaRPr lang="fr-FR" sz="1600" u="sng" dirty="0">
              <a:latin typeface="Verdana" panose="020B0604030504040204" pitchFamily="34" charset="0"/>
              <a:ea typeface="Verdana" panose="020B0604030504040204" pitchFamily="34" charset="0"/>
            </a:endParaRPr>
          </a:p>
          <a:p>
            <a:pPr marL="0" indent="0" algn="just">
              <a:buNone/>
            </a:pPr>
            <a:r>
              <a:rPr lang="fr-FR" sz="1600" dirty="0">
                <a:latin typeface="Verdana" panose="020B0604030504040204" pitchFamily="34" charset="0"/>
                <a:ea typeface="Verdana" panose="020B0604030504040204" pitchFamily="34" charset="0"/>
              </a:rPr>
              <a:t>Aux termes des articles 908, 909 et 955 du CPCA</a:t>
            </a:r>
            <a:r>
              <a:rPr lang="fr-FR" sz="1600" b="1" dirty="0">
                <a:latin typeface="Verdana" panose="020B0604030504040204" pitchFamily="34" charset="0"/>
                <a:ea typeface="Verdana" panose="020B0604030504040204" pitchFamily="34" charset="0"/>
              </a:rPr>
              <a:t>,</a:t>
            </a:r>
            <a:r>
              <a:rPr lang="fr-FR" sz="1600" dirty="0">
                <a:latin typeface="Verdana" panose="020B0604030504040204" pitchFamily="34" charset="0"/>
                <a:ea typeface="Verdana" panose="020B0604030504040204" pitchFamily="34" charset="0"/>
              </a:rPr>
              <a:t> l’appel et le pourvoi en cassation, ou le cas échéant d’opposition, ne sont pas suspensifs d’exécution des jugements rendus en matière administrative.</a:t>
            </a:r>
          </a:p>
          <a:p>
            <a:pPr marL="0" indent="0" algn="just">
              <a:buNone/>
            </a:pPr>
            <a:r>
              <a:rPr lang="fr-FR" sz="1600" dirty="0">
                <a:latin typeface="Verdana" panose="020B0604030504040204" pitchFamily="34" charset="0"/>
                <a:ea typeface="Verdana" panose="020B0604030504040204" pitchFamily="34" charset="0"/>
              </a:rPr>
              <a:t>Toutefois, le Conseil d’Etat peut, à la demande de la partie concernée, ordonner le sursis à exécution d’une décision rendue par le tribunal administratif (art 913).</a:t>
            </a:r>
          </a:p>
          <a:p>
            <a:endParaRPr lang="fr-FR" sz="1600" dirty="0">
              <a:latin typeface="Verdana" pitchFamily="34" charset="0"/>
            </a:endParaRPr>
          </a:p>
        </p:txBody>
      </p:sp>
      <p:sp>
        <p:nvSpPr>
          <p:cNvPr id="4" name="Espace réservé de la date 3"/>
          <p:cNvSpPr>
            <a:spLocks noGrp="1"/>
          </p:cNvSpPr>
          <p:nvPr>
            <p:ph type="dt" sz="half" idx="10"/>
          </p:nvPr>
        </p:nvSpPr>
        <p:spPr/>
        <p:txBody>
          <a:bodyPr/>
          <a:lstStyle/>
          <a:p>
            <a:fld id="{267E8532-DF04-4D61-B2B7-2D3A2A0DF745}" type="datetime1">
              <a:rPr lang="fr-FR" smtClean="0"/>
              <a:pPr/>
              <a:t>21/08/2021</a:t>
            </a:fld>
            <a:endParaRPr lang="fr-FR"/>
          </a:p>
        </p:txBody>
      </p:sp>
      <p:sp>
        <p:nvSpPr>
          <p:cNvPr id="5" name="Espace réservé du numéro de diapositive 4"/>
          <p:cNvSpPr>
            <a:spLocks noGrp="1"/>
          </p:cNvSpPr>
          <p:nvPr>
            <p:ph type="sldNum" sz="quarter" idx="12"/>
          </p:nvPr>
        </p:nvSpPr>
        <p:spPr/>
        <p:txBody>
          <a:bodyPr/>
          <a:lstStyle/>
          <a:p>
            <a:fld id="{B1104218-74AD-4F5C-AD17-BA766DAB3E20}" type="slidenum">
              <a:rPr lang="fr-FR" smtClean="0"/>
              <a:pPr/>
              <a:t>19</a:t>
            </a:fld>
            <a:endParaRPr lang="fr-FR"/>
          </a:p>
        </p:txBody>
      </p:sp>
    </p:spTree>
  </p:cSld>
  <p:clrMapOvr>
    <a:masterClrMapping/>
  </p:clrMapOvr>
  <p:transition>
    <p:plus/>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1800" dirty="0" smtClean="0">
                <a:latin typeface="Verdana" pitchFamily="34" charset="0"/>
              </a:rPr>
              <a:t/>
            </a:r>
            <a:br>
              <a:rPr lang="fr-FR" sz="1800" dirty="0" smtClean="0">
                <a:latin typeface="Verdana" pitchFamily="34" charset="0"/>
              </a:rPr>
            </a:br>
            <a:endParaRPr lang="fr-FR" sz="1800" dirty="0">
              <a:latin typeface="Verdana" pitchFamily="34" charset="0"/>
            </a:endParaRPr>
          </a:p>
        </p:txBody>
      </p:sp>
      <p:sp>
        <p:nvSpPr>
          <p:cNvPr id="3" name="Espace réservé du contenu 2"/>
          <p:cNvSpPr>
            <a:spLocks noGrp="1"/>
          </p:cNvSpPr>
          <p:nvPr>
            <p:ph idx="1"/>
          </p:nvPr>
        </p:nvSpPr>
        <p:spPr/>
        <p:txBody>
          <a:bodyPr>
            <a:normAutofit/>
          </a:bodyPr>
          <a:lstStyle/>
          <a:p>
            <a:pPr>
              <a:buFont typeface="+mj-lt"/>
              <a:buAutoNum type="arabicPeriod"/>
            </a:pPr>
            <a:endParaRPr lang="fr-FR" sz="900" dirty="0" smtClean="0">
              <a:latin typeface="Verdana" pitchFamily="34" charset="0"/>
            </a:endParaRPr>
          </a:p>
          <a:p>
            <a:pPr marL="0" indent="0">
              <a:buNone/>
            </a:pPr>
            <a:endParaRPr lang="fr-FR" sz="1800" b="1" dirty="0" smtClean="0">
              <a:latin typeface="Verdana" pitchFamily="34" charset="0"/>
            </a:endParaRPr>
          </a:p>
          <a:p>
            <a:pPr marL="0" indent="0">
              <a:buNone/>
            </a:pPr>
            <a:r>
              <a:rPr lang="fr-FR" sz="1800" b="1" dirty="0" smtClean="0">
                <a:latin typeface="Verdana" pitchFamily="34" charset="0"/>
              </a:rPr>
              <a:t>LE RECOURS JURIDICTIONNEL.</a:t>
            </a:r>
          </a:p>
          <a:p>
            <a:pPr>
              <a:buNone/>
            </a:pPr>
            <a:endParaRPr lang="fr-FR" sz="1800" b="1" dirty="0" smtClean="0">
              <a:latin typeface="Verdana" pitchFamily="34" charset="0"/>
            </a:endParaRPr>
          </a:p>
          <a:p>
            <a:pPr>
              <a:buNone/>
            </a:pPr>
            <a:r>
              <a:rPr lang="fr-FR" sz="1800" dirty="0" smtClean="0">
                <a:latin typeface="Verdana" pitchFamily="34" charset="0"/>
              </a:rPr>
              <a:t>  1.  Recours devant le Tribunal Administratif.</a:t>
            </a:r>
          </a:p>
          <a:p>
            <a:pPr>
              <a:buNone/>
            </a:pPr>
            <a:endParaRPr lang="fr-FR" sz="1800" dirty="0" smtClean="0">
              <a:latin typeface="Verdana" pitchFamily="34" charset="0"/>
            </a:endParaRPr>
          </a:p>
          <a:p>
            <a:pPr>
              <a:buNone/>
            </a:pPr>
            <a:r>
              <a:rPr lang="fr-FR" sz="1800" dirty="0" smtClean="0">
                <a:latin typeface="Verdana" pitchFamily="34" charset="0"/>
              </a:rPr>
              <a:t>  2.  Recours devant le Conseil d’Etat.</a:t>
            </a:r>
          </a:p>
          <a:p>
            <a:pPr>
              <a:buNone/>
            </a:pPr>
            <a:endParaRPr lang="fr-FR" sz="1800" dirty="0" smtClean="0">
              <a:latin typeface="Verdana" pitchFamily="34" charset="0"/>
            </a:endParaRPr>
          </a:p>
          <a:p>
            <a:pPr>
              <a:buNone/>
            </a:pPr>
            <a:r>
              <a:rPr lang="fr-FR" sz="1800" dirty="0" smtClean="0">
                <a:latin typeface="Verdana" pitchFamily="34" charset="0"/>
              </a:rPr>
              <a:t>   </a:t>
            </a:r>
            <a:endParaRPr lang="fr-FR" sz="1800" dirty="0">
              <a:latin typeface="Verdana" pitchFamily="34" charset="0"/>
            </a:endParaRPr>
          </a:p>
        </p:txBody>
      </p:sp>
      <p:sp>
        <p:nvSpPr>
          <p:cNvPr id="5" name="Espace réservé de la date 4"/>
          <p:cNvSpPr>
            <a:spLocks noGrp="1"/>
          </p:cNvSpPr>
          <p:nvPr>
            <p:ph type="dt" sz="half" idx="10"/>
          </p:nvPr>
        </p:nvSpPr>
        <p:spPr/>
        <p:txBody>
          <a:bodyPr/>
          <a:lstStyle/>
          <a:p>
            <a:fld id="{1FB8DAF4-CFDE-4BB8-B44D-E320E83C4130}" type="datetime1">
              <a:rPr lang="fr-FR" sz="900" smtClean="0">
                <a:latin typeface="Verdana" pitchFamily="34" charset="0"/>
              </a:rPr>
              <a:pPr/>
              <a:t>21/08/2021</a:t>
            </a:fld>
            <a:endParaRPr lang="fr-FR" sz="900" dirty="0">
              <a:latin typeface="Verdana" pitchFamily="34" charset="0"/>
            </a:endParaRPr>
          </a:p>
        </p:txBody>
      </p:sp>
      <p:sp>
        <p:nvSpPr>
          <p:cNvPr id="6" name="Espace réservé du numéro de diapositive 5"/>
          <p:cNvSpPr>
            <a:spLocks noGrp="1"/>
          </p:cNvSpPr>
          <p:nvPr>
            <p:ph type="sldNum" sz="quarter" idx="12"/>
          </p:nvPr>
        </p:nvSpPr>
        <p:spPr>
          <a:xfrm>
            <a:off x="8429652" y="6356350"/>
            <a:ext cx="285752" cy="365125"/>
          </a:xfrm>
          <a:solidFill>
            <a:schemeClr val="bg2">
              <a:lumMod val="90000"/>
            </a:schemeClr>
          </a:solidFill>
        </p:spPr>
        <p:txBody>
          <a:bodyPr/>
          <a:lstStyle/>
          <a:p>
            <a:pPr algn="ctr"/>
            <a:fld id="{B1104218-74AD-4F5C-AD17-BA766DAB3E20}" type="slidenum">
              <a:rPr lang="fr-FR" smtClean="0"/>
              <a:pPr algn="ctr"/>
              <a:t>2</a:t>
            </a:fld>
            <a:endParaRPr lang="fr-FR" dirty="0"/>
          </a:p>
        </p:txBody>
      </p:sp>
    </p:spTree>
  </p:cSld>
  <p:clrMapOvr>
    <a:masterClrMapping/>
  </p:clrMapOvr>
  <p:transition>
    <p:plus/>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857232"/>
            <a:ext cx="8186766" cy="699560"/>
          </a:xfrm>
        </p:spPr>
        <p:txBody>
          <a:bodyPr>
            <a:normAutofit/>
          </a:bodyPr>
          <a:lstStyle/>
          <a:p>
            <a:r>
              <a:rPr lang="fr-FR" sz="1600" b="1" dirty="0" smtClean="0">
                <a:solidFill>
                  <a:schemeClr val="bg2">
                    <a:lumMod val="25000"/>
                  </a:schemeClr>
                </a:solidFill>
                <a:latin typeface="Verdana" pitchFamily="34" charset="0"/>
              </a:rPr>
              <a:t>2.2. </a:t>
            </a:r>
            <a:r>
              <a:rPr lang="fr-FR" sz="1600" b="1" u="sng" dirty="0" smtClean="0">
                <a:solidFill>
                  <a:schemeClr val="bg2">
                    <a:lumMod val="25000"/>
                  </a:schemeClr>
                </a:solidFill>
                <a:latin typeface="Verdana" pitchFamily="34" charset="0"/>
              </a:rPr>
              <a:t>INSTRUCTION DE L’AFFAIRE</a:t>
            </a:r>
            <a:r>
              <a:rPr lang="fr-FR" sz="1600" b="1" dirty="0" smtClean="0">
                <a:solidFill>
                  <a:schemeClr val="bg2">
                    <a:lumMod val="25000"/>
                  </a:schemeClr>
                </a:solidFill>
                <a:latin typeface="Verdana" pitchFamily="34" charset="0"/>
              </a:rPr>
              <a:t>:</a:t>
            </a:r>
            <a:br>
              <a:rPr lang="fr-FR" sz="1600" b="1" dirty="0" smtClean="0">
                <a:solidFill>
                  <a:schemeClr val="bg2">
                    <a:lumMod val="25000"/>
                  </a:schemeClr>
                </a:solidFill>
                <a:latin typeface="Verdana" pitchFamily="34" charset="0"/>
              </a:rPr>
            </a:br>
            <a:endParaRPr lang="fr-FR" sz="1600" dirty="0">
              <a:latin typeface="Verdana" pitchFamily="34" charset="0"/>
            </a:endParaRPr>
          </a:p>
        </p:txBody>
      </p:sp>
      <p:sp>
        <p:nvSpPr>
          <p:cNvPr id="3" name="Espace réservé du contenu 2"/>
          <p:cNvSpPr>
            <a:spLocks noGrp="1"/>
          </p:cNvSpPr>
          <p:nvPr>
            <p:ph idx="1"/>
          </p:nvPr>
        </p:nvSpPr>
        <p:spPr>
          <a:xfrm>
            <a:off x="457200" y="1700808"/>
            <a:ext cx="8229600" cy="4623792"/>
          </a:xfrm>
        </p:spPr>
        <p:txBody>
          <a:bodyPr>
            <a:normAutofit/>
          </a:bodyPr>
          <a:lstStyle/>
          <a:p>
            <a:pPr marL="0" indent="0" algn="just">
              <a:buNone/>
            </a:pPr>
            <a:endParaRPr lang="fr-FR" sz="1400" dirty="0">
              <a:latin typeface="Verdana" pitchFamily="34" charset="0"/>
            </a:endParaRPr>
          </a:p>
          <a:p>
            <a:pPr marL="0" indent="0" algn="just">
              <a:buNone/>
            </a:pPr>
            <a:endParaRPr lang="fr-FR" sz="1400" dirty="0" smtClean="0">
              <a:latin typeface="Verdana" pitchFamily="34" charset="0"/>
              <a:ea typeface="Verdana" panose="020B0604030504040204" pitchFamily="34" charset="0"/>
            </a:endParaRPr>
          </a:p>
          <a:p>
            <a:pPr marL="0" indent="0" algn="just">
              <a:buNone/>
            </a:pPr>
            <a:r>
              <a:rPr lang="fr-FR" sz="1600" dirty="0" smtClean="0">
                <a:latin typeface="Verdana" panose="020B0604030504040204" pitchFamily="34" charset="0"/>
                <a:ea typeface="Verdana" panose="020B0604030504040204" pitchFamily="34" charset="0"/>
              </a:rPr>
              <a:t>Pour l’instruction et le suivi des affaires devant le Conseil d’Etat ,il est procédé de la même manière que pour le suivi des instances devant le Tribunal Administratif.</a:t>
            </a:r>
          </a:p>
        </p:txBody>
      </p:sp>
      <p:sp>
        <p:nvSpPr>
          <p:cNvPr id="4" name="Espace réservé de la date 3"/>
          <p:cNvSpPr>
            <a:spLocks noGrp="1"/>
          </p:cNvSpPr>
          <p:nvPr>
            <p:ph type="dt" sz="half" idx="10"/>
          </p:nvPr>
        </p:nvSpPr>
        <p:spPr/>
        <p:txBody>
          <a:bodyPr/>
          <a:lstStyle/>
          <a:p>
            <a:fld id="{267E8532-DF04-4D61-B2B7-2D3A2A0DF745}" type="datetime1">
              <a:rPr lang="fr-FR" smtClean="0"/>
              <a:pPr/>
              <a:t>21/08/2021</a:t>
            </a:fld>
            <a:endParaRPr lang="fr-FR"/>
          </a:p>
        </p:txBody>
      </p:sp>
      <p:sp>
        <p:nvSpPr>
          <p:cNvPr id="5" name="Espace réservé du numéro de diapositive 4"/>
          <p:cNvSpPr>
            <a:spLocks noGrp="1"/>
          </p:cNvSpPr>
          <p:nvPr>
            <p:ph type="sldNum" sz="quarter" idx="12"/>
          </p:nvPr>
        </p:nvSpPr>
        <p:spPr/>
        <p:txBody>
          <a:bodyPr/>
          <a:lstStyle/>
          <a:p>
            <a:fld id="{B1104218-74AD-4F5C-AD17-BA766DAB3E20}" type="slidenum">
              <a:rPr lang="fr-FR" smtClean="0"/>
              <a:pPr/>
              <a:t>20</a:t>
            </a:fld>
            <a:endParaRPr lang="fr-FR"/>
          </a:p>
        </p:txBody>
      </p:sp>
    </p:spTree>
  </p:cSld>
  <p:clrMapOvr>
    <a:masterClrMapping/>
  </p:clrMapOvr>
  <p:transition>
    <p:plus/>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71546"/>
            <a:ext cx="8229600" cy="5253054"/>
          </a:xfrm>
        </p:spPr>
        <p:txBody>
          <a:bodyPr>
            <a:normAutofit fontScale="70000" lnSpcReduction="20000"/>
          </a:bodyPr>
          <a:lstStyle/>
          <a:p>
            <a:pPr>
              <a:buFont typeface="Wingdings" pitchFamily="2" charset="2"/>
              <a:buChar char="q"/>
            </a:pPr>
            <a:endParaRPr lang="fr-FR" b="1" u="sng" dirty="0" smtClean="0">
              <a:solidFill>
                <a:schemeClr val="tx2">
                  <a:lumMod val="75000"/>
                </a:schemeClr>
              </a:solidFill>
              <a:latin typeface="Verdana" pitchFamily="34" charset="0"/>
            </a:endParaRPr>
          </a:p>
          <a:p>
            <a:pPr marL="0" indent="0">
              <a:buNone/>
            </a:pPr>
            <a:r>
              <a:rPr lang="fr-FR" sz="2300" b="1" dirty="0" smtClean="0">
                <a:solidFill>
                  <a:schemeClr val="tx2">
                    <a:lumMod val="75000"/>
                  </a:schemeClr>
                </a:solidFill>
                <a:latin typeface="Verdana" pitchFamily="34" charset="0"/>
              </a:rPr>
              <a:t>2.3.</a:t>
            </a:r>
            <a:r>
              <a:rPr lang="fr-FR" sz="2300" b="1" u="sng" dirty="0" smtClean="0">
                <a:solidFill>
                  <a:schemeClr val="tx2">
                    <a:lumMod val="75000"/>
                  </a:schemeClr>
                </a:solidFill>
                <a:latin typeface="Verdana" pitchFamily="34" charset="0"/>
              </a:rPr>
              <a:t>PRONONCIATION </a:t>
            </a:r>
            <a:r>
              <a:rPr lang="fr-FR" sz="2300" b="1" u="sng" dirty="0" smtClean="0">
                <a:solidFill>
                  <a:schemeClr val="tx2">
                    <a:lumMod val="75000"/>
                  </a:schemeClr>
                </a:solidFill>
                <a:latin typeface="Verdana" pitchFamily="34" charset="0"/>
              </a:rPr>
              <a:t>DE L’ARRÊT:</a:t>
            </a:r>
          </a:p>
          <a:p>
            <a:pPr>
              <a:buNone/>
            </a:pPr>
            <a:endParaRPr lang="fr-FR" sz="2300" b="1" u="sng" dirty="0" smtClean="0">
              <a:solidFill>
                <a:schemeClr val="tx2">
                  <a:lumMod val="75000"/>
                </a:schemeClr>
              </a:solidFill>
              <a:latin typeface="Verdana" pitchFamily="34" charset="0"/>
            </a:endParaRPr>
          </a:p>
          <a:p>
            <a:pPr algn="just">
              <a:buNone/>
            </a:pPr>
            <a:r>
              <a:rPr lang="fr-FR" sz="2300" dirty="0" smtClean="0">
                <a:latin typeface="Verdana" pitchFamily="34" charset="0"/>
              </a:rPr>
              <a:t>   Conformément à l’article 916 du CPCA, les dispositions des articles de 874 à 900 relatives au jugement de l’affaire applicable devant le tribunal administratif sont applicables devant le conseil d’état.</a:t>
            </a:r>
          </a:p>
          <a:p>
            <a:pPr>
              <a:buNone/>
            </a:pPr>
            <a:endParaRPr lang="fr-FR" sz="2300" b="1" u="sng" dirty="0" smtClean="0">
              <a:latin typeface="Verdana" pitchFamily="34" charset="0"/>
            </a:endParaRPr>
          </a:p>
          <a:p>
            <a:r>
              <a:rPr lang="fr-FR" sz="2300" b="1" u="sng" dirty="0" smtClean="0">
                <a:latin typeface="Verdana" pitchFamily="34" charset="0"/>
              </a:rPr>
              <a:t>Le juge d’appel:</a:t>
            </a:r>
          </a:p>
          <a:p>
            <a:pPr>
              <a:buFont typeface="Wingdings" pitchFamily="2" charset="2"/>
              <a:buChar char="Ø"/>
            </a:pPr>
            <a:r>
              <a:rPr lang="fr-FR" sz="2300" dirty="0" smtClean="0">
                <a:latin typeface="Verdana" pitchFamily="34" charset="0"/>
              </a:rPr>
              <a:t>prononciation de l’arrêt après la clôture du procès.</a:t>
            </a:r>
          </a:p>
          <a:p>
            <a:pPr>
              <a:buNone/>
            </a:pPr>
            <a:endParaRPr lang="fr-FR" sz="2300" dirty="0" smtClean="0">
              <a:latin typeface="Verdana" pitchFamily="34" charset="0"/>
            </a:endParaRPr>
          </a:p>
          <a:p>
            <a:r>
              <a:rPr lang="fr-FR" sz="2300" b="1" u="sng" dirty="0" smtClean="0">
                <a:latin typeface="Verdana" pitchFamily="34" charset="0"/>
              </a:rPr>
              <a:t>L’huissier de justice (à titre exceptionnel par le greffe)</a:t>
            </a:r>
            <a:r>
              <a:rPr lang="fr-FR" sz="2300" dirty="0" smtClean="0">
                <a:latin typeface="Verdana" pitchFamily="34" charset="0"/>
              </a:rPr>
              <a:t>:</a:t>
            </a:r>
          </a:p>
          <a:p>
            <a:pPr>
              <a:buFont typeface="Wingdings" pitchFamily="2" charset="2"/>
              <a:buChar char="Ø"/>
            </a:pPr>
            <a:r>
              <a:rPr lang="fr-FR" sz="2300" dirty="0" smtClean="0">
                <a:latin typeface="Verdana" pitchFamily="34" charset="0"/>
              </a:rPr>
              <a:t>Signification aux parties concernées de l’arrêt prononcé par voie d’huissier</a:t>
            </a:r>
            <a:r>
              <a:rPr lang="fr-FR" sz="2300" b="1" u="sng" dirty="0" smtClean="0">
                <a:latin typeface="Verdana" pitchFamily="34" charset="0"/>
              </a:rPr>
              <a:t> </a:t>
            </a:r>
            <a:r>
              <a:rPr lang="fr-FR" sz="2300" dirty="0" smtClean="0">
                <a:latin typeface="Verdana" pitchFamily="34" charset="0"/>
              </a:rPr>
              <a:t>(à titre exceptionnel par le greffe).</a:t>
            </a:r>
          </a:p>
          <a:p>
            <a:pPr>
              <a:buNone/>
            </a:pPr>
            <a:endParaRPr lang="fr-FR" sz="2300" dirty="0" smtClean="0">
              <a:latin typeface="Verdana" pitchFamily="34" charset="0"/>
            </a:endParaRPr>
          </a:p>
          <a:p>
            <a:r>
              <a:rPr lang="fr-FR" sz="2300" b="1" u="sng" dirty="0" smtClean="0">
                <a:latin typeface="Verdana" pitchFamily="34" charset="0"/>
              </a:rPr>
              <a:t>La S/D du contentieux- Bureau du contentieux judiciaire:</a:t>
            </a:r>
          </a:p>
          <a:p>
            <a:pPr>
              <a:buFont typeface="Wingdings" pitchFamily="2" charset="2"/>
              <a:buChar char="Ø"/>
            </a:pPr>
            <a:r>
              <a:rPr lang="fr-FR" sz="2300" dirty="0" smtClean="0">
                <a:latin typeface="Verdana" pitchFamily="34" charset="0"/>
              </a:rPr>
              <a:t>Notification de la décision prononcée au receveur des impôts pour exécution.</a:t>
            </a:r>
          </a:p>
          <a:p>
            <a:pPr>
              <a:buNone/>
            </a:pPr>
            <a:endParaRPr lang="fr-FR" sz="2500" b="1" u="sng" dirty="0" smtClean="0">
              <a:latin typeface="Verdana" pitchFamily="34" charset="0"/>
            </a:endParaRPr>
          </a:p>
          <a:p>
            <a:pPr algn="just">
              <a:buNone/>
            </a:pPr>
            <a:endParaRPr lang="fr-FR" sz="2500" dirty="0" smtClean="0">
              <a:latin typeface="Verdana" pitchFamily="34" charset="0"/>
            </a:endParaRPr>
          </a:p>
          <a:p>
            <a:pPr algn="just">
              <a:buNone/>
            </a:pPr>
            <a:r>
              <a:rPr lang="fr-FR" sz="2500" dirty="0" smtClean="0">
                <a:latin typeface="Verdana" pitchFamily="34" charset="0"/>
              </a:rPr>
              <a:t> </a:t>
            </a:r>
          </a:p>
          <a:p>
            <a:endParaRPr lang="fr-FR" sz="1800" dirty="0">
              <a:latin typeface="Verdana" pitchFamily="34" charset="0"/>
            </a:endParaRPr>
          </a:p>
        </p:txBody>
      </p:sp>
      <p:sp>
        <p:nvSpPr>
          <p:cNvPr id="4" name="Espace réservé de la date 3"/>
          <p:cNvSpPr>
            <a:spLocks noGrp="1"/>
          </p:cNvSpPr>
          <p:nvPr>
            <p:ph type="dt" sz="half" idx="10"/>
          </p:nvPr>
        </p:nvSpPr>
        <p:spPr/>
        <p:txBody>
          <a:bodyPr/>
          <a:lstStyle/>
          <a:p>
            <a:fld id="{267E8532-DF04-4D61-B2B7-2D3A2A0DF745}" type="datetime1">
              <a:rPr lang="fr-FR" smtClean="0"/>
              <a:pPr/>
              <a:t>21/08/2021</a:t>
            </a:fld>
            <a:endParaRPr lang="fr-FR"/>
          </a:p>
        </p:txBody>
      </p:sp>
      <p:sp>
        <p:nvSpPr>
          <p:cNvPr id="5" name="Espace réservé du numéro de diapositive 4"/>
          <p:cNvSpPr>
            <a:spLocks noGrp="1"/>
          </p:cNvSpPr>
          <p:nvPr>
            <p:ph type="sldNum" sz="quarter" idx="12"/>
          </p:nvPr>
        </p:nvSpPr>
        <p:spPr/>
        <p:txBody>
          <a:bodyPr/>
          <a:lstStyle/>
          <a:p>
            <a:fld id="{B1104218-74AD-4F5C-AD17-BA766DAB3E20}" type="slidenum">
              <a:rPr lang="fr-FR" smtClean="0"/>
              <a:pPr/>
              <a:t>21</a:t>
            </a:fld>
            <a:endParaRPr lang="fr-FR"/>
          </a:p>
        </p:txBody>
      </p:sp>
    </p:spTree>
  </p:cSld>
  <p:clrMapOvr>
    <a:masterClrMapping/>
  </p:clrMapOvr>
  <p:transition>
    <p:plus/>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00108"/>
            <a:ext cx="8229600" cy="5324492"/>
          </a:xfrm>
        </p:spPr>
        <p:txBody>
          <a:bodyPr>
            <a:normAutofit fontScale="92500" lnSpcReduction="10000"/>
          </a:bodyPr>
          <a:lstStyle/>
          <a:p>
            <a:r>
              <a:rPr lang="fr-FR" sz="1600" b="1" u="sng" dirty="0" smtClean="0">
                <a:latin typeface="Verdana" pitchFamily="34" charset="0"/>
              </a:rPr>
              <a:t>Le receveur des impôts:</a:t>
            </a:r>
          </a:p>
          <a:p>
            <a:pPr>
              <a:buNone/>
            </a:pPr>
            <a:endParaRPr lang="fr-FR" sz="1600" b="1" u="sng" dirty="0" smtClean="0">
              <a:latin typeface="Verdana" pitchFamily="34" charset="0"/>
            </a:endParaRPr>
          </a:p>
          <a:p>
            <a:pPr marL="0" indent="0" algn="just">
              <a:lnSpc>
                <a:spcPct val="115000"/>
              </a:lnSpc>
              <a:spcAft>
                <a:spcPts val="0"/>
              </a:spcAft>
              <a:buNone/>
            </a:pPr>
            <a:r>
              <a:rPr lang="fr-FR" sz="1600" dirty="0" smtClean="0">
                <a:latin typeface="Verdana" panose="020B0604030504040204" pitchFamily="34" charset="0"/>
                <a:ea typeface="Times New Roman" panose="02020603050405020304" pitchFamily="18" charset="0"/>
                <a:cs typeface="Times New Roman" panose="02020603050405020304" pitchFamily="18" charset="0"/>
              </a:rPr>
              <a:t>L’exécution </a:t>
            </a:r>
            <a:r>
              <a:rPr lang="fr-FR" sz="1600" dirty="0">
                <a:latin typeface="Verdana" panose="020B0604030504040204" pitchFamily="34" charset="0"/>
                <a:ea typeface="Times New Roman" panose="02020603050405020304" pitchFamily="18" charset="0"/>
                <a:cs typeface="Times New Roman" panose="02020603050405020304" pitchFamily="18" charset="0"/>
              </a:rPr>
              <a:t>de la décision de justice se concrétise au niveau </a:t>
            </a:r>
            <a:r>
              <a:rPr lang="fr-FR" sz="1600" dirty="0" smtClean="0">
                <a:latin typeface="Verdana" panose="020B0604030504040204" pitchFamily="34" charset="0"/>
                <a:ea typeface="Times New Roman" panose="02020603050405020304" pitchFamily="18" charset="0"/>
                <a:cs typeface="Times New Roman" panose="02020603050405020304" pitchFamily="18" charset="0"/>
              </a:rPr>
              <a:t>du receveur, </a:t>
            </a:r>
            <a:r>
              <a:rPr lang="fr-FR" sz="1600" dirty="0">
                <a:latin typeface="Verdana" panose="020B0604030504040204" pitchFamily="34" charset="0"/>
                <a:ea typeface="Times New Roman" panose="02020603050405020304" pitchFamily="18" charset="0"/>
                <a:cs typeface="Times New Roman" panose="02020603050405020304" pitchFamily="18" charset="0"/>
              </a:rPr>
              <a:t>en ce sens qu’il y aura lieu soit, la rectification de la situation fiscale du contribuable concerné, soit l’entame ou la reprise de la procédure du recouvrement.</a:t>
            </a:r>
            <a:endParaRPr lang="fr-FR" sz="2400"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15000"/>
              </a:lnSpc>
              <a:spcAft>
                <a:spcPts val="0"/>
              </a:spcAft>
              <a:buNone/>
            </a:pPr>
            <a:endParaRPr lang="fr-FR" sz="1600" dirty="0" smtClean="0">
              <a:latin typeface="Verdana" panose="020B0604030504040204" pitchFamily="34" charset="0"/>
              <a:ea typeface="Times New Roman" panose="02020603050405020304" pitchFamily="18" charset="0"/>
              <a:cs typeface="Times New Roman" panose="02020603050405020304" pitchFamily="18" charset="0"/>
            </a:endParaRPr>
          </a:p>
          <a:p>
            <a:pPr marL="0" indent="0" algn="just">
              <a:lnSpc>
                <a:spcPct val="115000"/>
              </a:lnSpc>
              <a:spcAft>
                <a:spcPts val="0"/>
              </a:spcAft>
              <a:buNone/>
            </a:pPr>
            <a:r>
              <a:rPr lang="fr-FR" sz="1600" dirty="0" smtClean="0">
                <a:latin typeface="Verdana" panose="020B0604030504040204" pitchFamily="34" charset="0"/>
                <a:ea typeface="Times New Roman" panose="02020603050405020304" pitchFamily="18" charset="0"/>
                <a:cs typeface="Times New Roman" panose="02020603050405020304" pitchFamily="18" charset="0"/>
              </a:rPr>
              <a:t>En </a:t>
            </a:r>
            <a:r>
              <a:rPr lang="fr-FR" sz="1600" dirty="0">
                <a:latin typeface="Verdana" panose="020B0604030504040204" pitchFamily="34" charset="0"/>
                <a:ea typeface="Times New Roman" panose="02020603050405020304" pitchFamily="18" charset="0"/>
                <a:cs typeface="Times New Roman" panose="02020603050405020304" pitchFamily="18" charset="0"/>
              </a:rPr>
              <a:t>effet, si la décision est rendue en faveur de l’administration fiscale, celle-ci se traduira par la poursuite du recouvrement normal ou forcé de la dette fiscale en cause. Si la décision est rendue en faveur du contribuable, elle se traduira par l’annulation totale ou partielle de cette dette et éventuellement, le remboursement des montants déjà recouvrés. </a:t>
            </a:r>
            <a:endParaRPr lang="fr-FR" sz="1600" dirty="0" smtClean="0">
              <a:latin typeface="Verdana" panose="020B0604030504040204" pitchFamily="34" charset="0"/>
              <a:ea typeface="Times New Roman" panose="02020603050405020304" pitchFamily="18" charset="0"/>
              <a:cs typeface="Times New Roman" panose="02020603050405020304" pitchFamily="18" charset="0"/>
            </a:endParaRPr>
          </a:p>
          <a:p>
            <a:pPr marL="0" indent="0" algn="just">
              <a:lnSpc>
                <a:spcPct val="115000"/>
              </a:lnSpc>
              <a:spcAft>
                <a:spcPts val="0"/>
              </a:spcAft>
              <a:buNone/>
            </a:pPr>
            <a:endParaRPr lang="fr-FR" sz="2400"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15000"/>
              </a:lnSpc>
              <a:spcAft>
                <a:spcPts val="0"/>
              </a:spcAft>
              <a:buNone/>
            </a:pPr>
            <a:r>
              <a:rPr lang="fr-FR" sz="1600" dirty="0" smtClean="0">
                <a:latin typeface="Verdana" panose="020B0604030504040204" pitchFamily="34" charset="0"/>
                <a:ea typeface="Times New Roman" panose="02020603050405020304" pitchFamily="18" charset="0"/>
                <a:cs typeface="Times New Roman" panose="02020603050405020304" pitchFamily="18" charset="0"/>
              </a:rPr>
              <a:t>Néanmoins</a:t>
            </a:r>
            <a:r>
              <a:rPr lang="fr-FR" sz="1600" dirty="0">
                <a:latin typeface="Verdana" panose="020B0604030504040204" pitchFamily="34" charset="0"/>
                <a:ea typeface="Times New Roman" panose="02020603050405020304" pitchFamily="18" charset="0"/>
                <a:cs typeface="Times New Roman" panose="02020603050405020304" pitchFamily="18" charset="0"/>
              </a:rPr>
              <a:t>, pour se faire, doit-il y avoir au préalable une notification et éventuellement l’ordonnancement des annulations ou réductions décidées et l’établissement des certificats d’annulation y relatifs. </a:t>
            </a:r>
            <a:r>
              <a:rPr lang="fr-FR" sz="1600" dirty="0" smtClean="0">
                <a:latin typeface="Verdana" panose="020B0604030504040204" pitchFamily="34" charset="0"/>
                <a:ea typeface="Times New Roman" panose="02020603050405020304" pitchFamily="18" charset="0"/>
                <a:cs typeface="Times New Roman" panose="02020603050405020304" pitchFamily="18" charset="0"/>
              </a:rPr>
              <a:t>Cette </a:t>
            </a:r>
            <a:r>
              <a:rPr lang="fr-FR" sz="1600" dirty="0">
                <a:latin typeface="Verdana" panose="020B0604030504040204" pitchFamily="34" charset="0"/>
                <a:ea typeface="Times New Roman" panose="02020603050405020304" pitchFamily="18" charset="0"/>
                <a:cs typeface="Times New Roman" panose="02020603050405020304" pitchFamily="18" charset="0"/>
              </a:rPr>
              <a:t>dernière tâche incombe au service chargé des notifications et de l’ordonnancement. </a:t>
            </a:r>
            <a:endParaRPr lang="fr-FR" sz="2400"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15000"/>
              </a:lnSpc>
              <a:spcAft>
                <a:spcPts val="0"/>
              </a:spcAft>
              <a:buNone/>
            </a:pPr>
            <a:endParaRPr lang="fr-FR" sz="1600" dirty="0" smtClean="0">
              <a:latin typeface="Verdana" panose="020B0604030504040204" pitchFamily="34" charset="0"/>
              <a:ea typeface="Times New Roman" panose="02020603050405020304" pitchFamily="18" charset="0"/>
              <a:cs typeface="Times New Roman" panose="02020603050405020304" pitchFamily="18" charset="0"/>
            </a:endParaRPr>
          </a:p>
          <a:p>
            <a:pPr marL="0" indent="0" algn="just">
              <a:lnSpc>
                <a:spcPct val="115000"/>
              </a:lnSpc>
              <a:spcAft>
                <a:spcPts val="0"/>
              </a:spcAft>
              <a:buNone/>
            </a:pPr>
            <a:r>
              <a:rPr lang="fr-FR" sz="1600" dirty="0" smtClean="0">
                <a:latin typeface="Verdana" panose="020B0604030504040204" pitchFamily="34" charset="0"/>
                <a:ea typeface="Times New Roman" panose="02020603050405020304" pitchFamily="18" charset="0"/>
                <a:cs typeface="Times New Roman" panose="02020603050405020304" pitchFamily="18" charset="0"/>
              </a:rPr>
              <a:t>Toutefois</a:t>
            </a:r>
            <a:r>
              <a:rPr lang="fr-FR" sz="1600" dirty="0">
                <a:latin typeface="Verdana" panose="020B0604030504040204" pitchFamily="34" charset="0"/>
                <a:ea typeface="Times New Roman" panose="02020603050405020304" pitchFamily="18" charset="0"/>
                <a:cs typeface="Times New Roman" panose="02020603050405020304" pitchFamily="18" charset="0"/>
              </a:rPr>
              <a:t>, il y a lieu de préciser que pour qu’il puisse être exécuté, </a:t>
            </a:r>
            <a:r>
              <a:rPr lang="fr-FR" sz="1600" dirty="0" smtClean="0">
                <a:latin typeface="Verdana" panose="020B0604030504040204" pitchFamily="34" charset="0"/>
                <a:ea typeface="Times New Roman" panose="02020603050405020304" pitchFamily="18" charset="0"/>
                <a:cs typeface="Times New Roman" panose="02020603050405020304" pitchFamily="18" charset="0"/>
              </a:rPr>
              <a:t>l’arrêt </a:t>
            </a:r>
            <a:r>
              <a:rPr lang="fr-FR" sz="1600" dirty="0">
                <a:latin typeface="Verdana" panose="020B0604030504040204" pitchFamily="34" charset="0"/>
                <a:ea typeface="Times New Roman" panose="02020603050405020304" pitchFamily="18" charset="0"/>
                <a:cs typeface="Times New Roman" panose="02020603050405020304" pitchFamily="18" charset="0"/>
              </a:rPr>
              <a:t>à exécuter doit être signifié (notifié) par voie d’huissier de justice et doit revêtir la mention exécutoire «  la grosse » dont l’intitulé est prévu par l’article 601 du CPCA.</a:t>
            </a:r>
            <a:endParaRPr lang="fr-FR" sz="2400"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15000"/>
              </a:lnSpc>
              <a:spcAft>
                <a:spcPts val="1000"/>
              </a:spcAft>
              <a:buNone/>
            </a:pPr>
            <a:endParaRPr lang="fr-FR" sz="2400" dirty="0">
              <a:latin typeface="Calibri" panose="020F0502020204030204" pitchFamily="34" charset="0"/>
              <a:ea typeface="Times New Roman" panose="02020603050405020304" pitchFamily="18" charset="0"/>
              <a:cs typeface="Times New Roman" panose="02020603050405020304" pitchFamily="18" charset="0"/>
            </a:endParaRPr>
          </a:p>
          <a:p>
            <a:endParaRPr lang="fr-FR" dirty="0"/>
          </a:p>
        </p:txBody>
      </p:sp>
      <p:sp>
        <p:nvSpPr>
          <p:cNvPr id="4" name="Espace réservé de la date 3"/>
          <p:cNvSpPr>
            <a:spLocks noGrp="1"/>
          </p:cNvSpPr>
          <p:nvPr>
            <p:ph type="dt" sz="half" idx="10"/>
          </p:nvPr>
        </p:nvSpPr>
        <p:spPr/>
        <p:txBody>
          <a:bodyPr/>
          <a:lstStyle/>
          <a:p>
            <a:fld id="{267E8532-DF04-4D61-B2B7-2D3A2A0DF745}" type="datetime1">
              <a:rPr lang="fr-FR" smtClean="0"/>
              <a:pPr/>
              <a:t>21/08/2021</a:t>
            </a:fld>
            <a:endParaRPr lang="fr-FR"/>
          </a:p>
        </p:txBody>
      </p:sp>
      <p:sp>
        <p:nvSpPr>
          <p:cNvPr id="5" name="Espace réservé du numéro de diapositive 4"/>
          <p:cNvSpPr>
            <a:spLocks noGrp="1"/>
          </p:cNvSpPr>
          <p:nvPr>
            <p:ph type="sldNum" sz="quarter" idx="12"/>
          </p:nvPr>
        </p:nvSpPr>
        <p:spPr/>
        <p:txBody>
          <a:bodyPr/>
          <a:lstStyle/>
          <a:p>
            <a:fld id="{B1104218-74AD-4F5C-AD17-BA766DAB3E20}" type="slidenum">
              <a:rPr lang="fr-FR" smtClean="0"/>
              <a:pPr/>
              <a:t>22</a:t>
            </a:fld>
            <a:endParaRPr lang="fr-FR"/>
          </a:p>
        </p:txBody>
      </p:sp>
    </p:spTree>
  </p:cSld>
  <p:clrMapOvr>
    <a:masterClrMapping/>
  </p:clrMapOvr>
  <p:transition>
    <p:plus/>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857232"/>
            <a:ext cx="8229600" cy="714380"/>
          </a:xfrm>
        </p:spPr>
        <p:txBody>
          <a:bodyPr>
            <a:normAutofit/>
          </a:bodyPr>
          <a:lstStyle/>
          <a:p>
            <a:r>
              <a:rPr lang="fr-FR" sz="1600" b="1" u="sng" dirty="0" smtClean="0">
                <a:latin typeface="Verdana" pitchFamily="34" charset="0"/>
              </a:rPr>
              <a:t/>
            </a:r>
            <a:br>
              <a:rPr lang="fr-FR" sz="1600" b="1" u="sng" dirty="0" smtClean="0">
                <a:latin typeface="Verdana" pitchFamily="34" charset="0"/>
              </a:rPr>
            </a:br>
            <a:r>
              <a:rPr lang="fr-FR" sz="1600" b="1" dirty="0" smtClean="0">
                <a:latin typeface="Verdana" pitchFamily="34" charset="0"/>
              </a:rPr>
              <a:t> </a:t>
            </a:r>
            <a:endParaRPr lang="fr-FR" sz="1600" b="1" u="sng" dirty="0">
              <a:latin typeface="Verdana" pitchFamily="34" charset="0"/>
            </a:endParaRPr>
          </a:p>
        </p:txBody>
      </p:sp>
      <p:sp>
        <p:nvSpPr>
          <p:cNvPr id="3" name="Espace réservé du contenu 2"/>
          <p:cNvSpPr>
            <a:spLocks noGrp="1"/>
          </p:cNvSpPr>
          <p:nvPr>
            <p:ph idx="1"/>
          </p:nvPr>
        </p:nvSpPr>
        <p:spPr>
          <a:xfrm>
            <a:off x="457200" y="1571612"/>
            <a:ext cx="8229600" cy="4429156"/>
          </a:xfrm>
        </p:spPr>
        <p:txBody>
          <a:bodyPr>
            <a:normAutofit/>
          </a:bodyPr>
          <a:lstStyle/>
          <a:p>
            <a:endParaRPr lang="fr-FR" sz="1400" dirty="0" smtClean="0">
              <a:latin typeface="Verdana" pitchFamily="34" charset="0"/>
            </a:endParaRPr>
          </a:p>
          <a:p>
            <a:pPr fontAlgn="t">
              <a:buNone/>
            </a:pPr>
            <a:endParaRPr lang="fr-FR" sz="1400" dirty="0" smtClean="0">
              <a:latin typeface="Verdana" pitchFamily="34" charset="0"/>
            </a:endParaRPr>
          </a:p>
          <a:p>
            <a:pPr fontAlgn="t">
              <a:buNone/>
            </a:pPr>
            <a:endParaRPr lang="fr-FR" sz="1400" b="1" dirty="0">
              <a:latin typeface="Verdana" pitchFamily="34" charset="0"/>
            </a:endParaRPr>
          </a:p>
        </p:txBody>
      </p:sp>
      <p:sp>
        <p:nvSpPr>
          <p:cNvPr id="4" name="Espace réservé de la date 3"/>
          <p:cNvSpPr>
            <a:spLocks noGrp="1"/>
          </p:cNvSpPr>
          <p:nvPr>
            <p:ph type="dt" sz="half" idx="10"/>
          </p:nvPr>
        </p:nvSpPr>
        <p:spPr>
          <a:xfrm>
            <a:off x="457200" y="6143645"/>
            <a:ext cx="2133600" cy="357190"/>
          </a:xfrm>
        </p:spPr>
        <p:txBody>
          <a:bodyPr/>
          <a:lstStyle/>
          <a:p>
            <a:fld id="{267E8532-DF04-4D61-B2B7-2D3A2A0DF745}" type="datetime1">
              <a:rPr lang="fr-FR" smtClean="0"/>
              <a:pPr/>
              <a:t>21/08/2021</a:t>
            </a:fld>
            <a:endParaRPr lang="fr-FR"/>
          </a:p>
        </p:txBody>
      </p:sp>
      <p:sp>
        <p:nvSpPr>
          <p:cNvPr id="5" name="Espace réservé du numéro de diapositive 4"/>
          <p:cNvSpPr>
            <a:spLocks noGrp="1"/>
          </p:cNvSpPr>
          <p:nvPr>
            <p:ph type="sldNum" sz="quarter" idx="12"/>
          </p:nvPr>
        </p:nvSpPr>
        <p:spPr/>
        <p:txBody>
          <a:bodyPr/>
          <a:lstStyle/>
          <a:p>
            <a:fld id="{B1104218-74AD-4F5C-AD17-BA766DAB3E20}" type="slidenum">
              <a:rPr lang="fr-FR" smtClean="0"/>
              <a:pPr/>
              <a:t>3</a:t>
            </a:fld>
            <a:endParaRPr lang="fr-FR"/>
          </a:p>
        </p:txBody>
      </p:sp>
      <p:sp>
        <p:nvSpPr>
          <p:cNvPr id="7" name="Titre 1"/>
          <p:cNvSpPr txBox="1">
            <a:spLocks/>
          </p:cNvSpPr>
          <p:nvPr/>
        </p:nvSpPr>
        <p:spPr>
          <a:xfrm>
            <a:off x="457200" y="704088"/>
            <a:ext cx="8229600" cy="1010400"/>
          </a:xfrm>
          <a:prstGeom prst="rect">
            <a:avLst/>
          </a:prstGeom>
        </p:spPr>
        <p:txBody>
          <a:bodyPr vert="horz" lIns="0" rIns="0" bIns="0"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1600" b="1" i="0" u="none" strike="noStrike" kern="1200" cap="none" spc="0" normalizeH="0" baseline="0" noProof="0" dirty="0" smtClean="0">
                <a:ln>
                  <a:noFill/>
                </a:ln>
                <a:solidFill>
                  <a:schemeClr val="tx2"/>
                </a:solidFill>
                <a:effectLst/>
                <a:uLnTx/>
                <a:uFillTx/>
                <a:latin typeface="Verdana" pitchFamily="34" charset="0"/>
                <a:ea typeface="+mj-ea"/>
                <a:cs typeface="+mj-cs"/>
              </a:rPr>
              <a:t>1- </a:t>
            </a:r>
            <a:r>
              <a:rPr kumimoji="0" lang="fr-FR" sz="1600" b="1" i="0" u="sng" strike="noStrike" kern="1200" cap="none" spc="0" normalizeH="0" baseline="0" noProof="0" dirty="0" smtClean="0">
                <a:ln>
                  <a:noFill/>
                </a:ln>
                <a:solidFill>
                  <a:schemeClr val="tx2"/>
                </a:solidFill>
                <a:effectLst/>
                <a:uLnTx/>
                <a:uFillTx/>
                <a:latin typeface="Verdana" pitchFamily="34" charset="0"/>
                <a:ea typeface="+mj-ea"/>
                <a:cs typeface="+mj-cs"/>
              </a:rPr>
              <a:t>RECOURS DEVANT LE TRIBUNAL ADMINISTRATIF:</a:t>
            </a:r>
            <a:endParaRPr kumimoji="0" lang="fr-FR" sz="1600" b="0" i="0" u="none" strike="noStrike" kern="1200" cap="none" spc="0" normalizeH="0" baseline="0" noProof="0" dirty="0">
              <a:ln>
                <a:noFill/>
              </a:ln>
              <a:solidFill>
                <a:schemeClr val="tx2"/>
              </a:solidFill>
              <a:effectLst/>
              <a:uLnTx/>
              <a:uFillTx/>
              <a:latin typeface="Verdana" pitchFamily="34" charset="0"/>
              <a:ea typeface="+mj-ea"/>
              <a:cs typeface="+mj-cs"/>
            </a:endParaRPr>
          </a:p>
        </p:txBody>
      </p:sp>
      <p:sp>
        <p:nvSpPr>
          <p:cNvPr id="8" name="Espace réservé du contenu 2"/>
          <p:cNvSpPr txBox="1">
            <a:spLocks/>
          </p:cNvSpPr>
          <p:nvPr/>
        </p:nvSpPr>
        <p:spPr>
          <a:xfrm>
            <a:off x="428596" y="1857364"/>
            <a:ext cx="8229600" cy="4389120"/>
          </a:xfrm>
          <a:prstGeom prst="rect">
            <a:avLst/>
          </a:prstGeom>
        </p:spPr>
        <p:txBody>
          <a:bodyPr vert="horz">
            <a:noAutofit/>
          </a:bodyPr>
          <a:lstStyle/>
          <a:p>
            <a:pPr lvl="0" algn="just" fontAlgn="t">
              <a:spcBef>
                <a:spcPct val="20000"/>
              </a:spcBef>
              <a:buClr>
                <a:schemeClr val="accent3"/>
              </a:buClr>
              <a:buSzPct val="95000"/>
              <a:defRPr/>
            </a:pPr>
            <a:r>
              <a:rPr lang="fr-FR" sz="1600" dirty="0">
                <a:latin typeface="Verdana" panose="020B0604030504040204" pitchFamily="34" charset="0"/>
                <a:ea typeface="Verdana" panose="020B0604030504040204" pitchFamily="34" charset="0"/>
              </a:rPr>
              <a:t>Les décisions prononcées par, suivant le cas, le directeur des impôts de wilaya, le Directeur des Grandes Entreprises, le chef du centre des impôts ou le chef du centre de proximité des impôts sur les réclamations contentieuses et les décisions des commissions de recours des impôts directes et de la TVA, peuvent faire l’objet de recours auprès du tribunal administratif territorialement compétent.</a:t>
            </a:r>
          </a:p>
          <a:p>
            <a:pPr lvl="0" algn="just" fontAlgn="t">
              <a:spcBef>
                <a:spcPct val="20000"/>
              </a:spcBef>
              <a:buClr>
                <a:schemeClr val="accent3"/>
              </a:buClr>
              <a:buSzPct val="95000"/>
              <a:defRPr/>
            </a:pPr>
            <a:r>
              <a:rPr lang="fr-FR" sz="1600" b="1" u="sng" dirty="0">
                <a:latin typeface="Verdana" panose="020B0604030504040204" pitchFamily="34" charset="0"/>
                <a:ea typeface="Verdana" panose="020B0604030504040204" pitchFamily="34" charset="0"/>
              </a:rPr>
              <a:t>N.B</a:t>
            </a:r>
            <a:r>
              <a:rPr lang="fr-FR" sz="1600" dirty="0">
                <a:latin typeface="Verdana" panose="020B0604030504040204" pitchFamily="34" charset="0"/>
                <a:ea typeface="Verdana" panose="020B0604030504040204" pitchFamily="34" charset="0"/>
              </a:rPr>
              <a:t> : </a:t>
            </a:r>
            <a:r>
              <a:rPr lang="fr-FR" sz="1600" dirty="0" smtClean="0">
                <a:latin typeface="Verdana" panose="020B0604030504040204" pitchFamily="34" charset="0"/>
                <a:ea typeface="Verdana" panose="020B0604030504040204" pitchFamily="34" charset="0"/>
              </a:rPr>
              <a:t>La </a:t>
            </a:r>
            <a:r>
              <a:rPr lang="fr-FR" sz="1600" dirty="0">
                <a:latin typeface="Verdana" panose="020B0604030504040204" pitchFamily="34" charset="0"/>
                <a:ea typeface="Verdana" panose="020B0604030504040204" pitchFamily="34" charset="0"/>
              </a:rPr>
              <a:t>représentation de l’administration fiscale est de la compétence exclusive du Directeur des impôts de wilaya et du Directeur de la DGE</a:t>
            </a:r>
            <a:r>
              <a:rPr lang="fr-FR" sz="1600" dirty="0" smtClean="0">
                <a:latin typeface="Verdana" panose="020B0604030504040204" pitchFamily="34" charset="0"/>
                <a:ea typeface="Verdana" panose="020B0604030504040204" pitchFamily="34" charset="0"/>
              </a:rPr>
              <a:t>.</a:t>
            </a:r>
          </a:p>
          <a:p>
            <a:pPr lvl="0" algn="just" fontAlgn="t">
              <a:spcBef>
                <a:spcPct val="20000"/>
              </a:spcBef>
              <a:buClr>
                <a:schemeClr val="accent3"/>
              </a:buClr>
              <a:buSzPct val="95000"/>
              <a:defRPr/>
            </a:pPr>
            <a:endParaRPr lang="fr-FR" sz="1600" b="1" dirty="0" smtClean="0">
              <a:solidFill>
                <a:schemeClr val="tx2"/>
              </a:solidFill>
              <a:latin typeface="Verdana" panose="020B0604030504040204" pitchFamily="34" charset="0"/>
              <a:ea typeface="Verdana" panose="020B0604030504040204" pitchFamily="34" charset="0"/>
            </a:endParaRPr>
          </a:p>
          <a:p>
            <a:pPr marR="0" lvl="0" algn="just" defTabSz="914400" rtl="0" eaLnBrk="1" fontAlgn="t" latinLnBrk="0" hangingPunct="1">
              <a:lnSpc>
                <a:spcPct val="100000"/>
              </a:lnSpc>
              <a:spcBef>
                <a:spcPct val="20000"/>
              </a:spcBef>
              <a:spcAft>
                <a:spcPts val="0"/>
              </a:spcAft>
              <a:buClr>
                <a:schemeClr val="accent3"/>
              </a:buClr>
              <a:buSzPct val="95000"/>
              <a:tabLst/>
              <a:defRPr/>
            </a:pPr>
            <a:r>
              <a:rPr lang="fr-FR" sz="1600" b="1" dirty="0" smtClean="0">
                <a:solidFill>
                  <a:schemeClr val="tx2"/>
                </a:solidFill>
                <a:latin typeface="Verdana" panose="020B0604030504040204" pitchFamily="34" charset="0"/>
                <a:ea typeface="Verdana" panose="020B0604030504040204" pitchFamily="34" charset="0"/>
              </a:rPr>
              <a:t>1.1.</a:t>
            </a:r>
            <a:r>
              <a:rPr lang="fr-FR" sz="1600" b="1" u="sng" dirty="0" smtClean="0">
                <a:solidFill>
                  <a:schemeClr val="tx2"/>
                </a:solidFill>
                <a:latin typeface="Verdana" panose="020B0604030504040204" pitchFamily="34" charset="0"/>
                <a:ea typeface="Verdana" panose="020B0604030504040204" pitchFamily="34" charset="0"/>
              </a:rPr>
              <a:t>Introduction de la requête introductive d’instance:</a:t>
            </a:r>
          </a:p>
          <a:p>
            <a:pPr marL="274320" lvl="0" indent="-274320" algn="just">
              <a:spcBef>
                <a:spcPct val="20000"/>
              </a:spcBef>
              <a:buClr>
                <a:schemeClr val="accent3"/>
              </a:buClr>
              <a:buSzPct val="95000"/>
            </a:pPr>
            <a:r>
              <a:rPr lang="fr-FR" sz="1600" dirty="0" smtClean="0">
                <a:latin typeface="Verdana" panose="020B0604030504040204" pitchFamily="34" charset="0"/>
                <a:ea typeface="Verdana" panose="020B0604030504040204" pitchFamily="34" charset="0"/>
              </a:rPr>
              <a:t>    La </a:t>
            </a:r>
            <a:r>
              <a:rPr lang="fr-FR" sz="1600" dirty="0">
                <a:latin typeface="Verdana" panose="020B0604030504040204" pitchFamily="34" charset="0"/>
                <a:ea typeface="Verdana" panose="020B0604030504040204" pitchFamily="34" charset="0"/>
              </a:rPr>
              <a:t>saisine du Tribunal Administratif est déclenchée par le contribuable, par la formulation d’une requête introductive d’instance, écrite et signée par un </a:t>
            </a:r>
            <a:r>
              <a:rPr lang="fr-FR" sz="1600" dirty="0" smtClean="0">
                <a:latin typeface="Verdana" panose="020B0604030504040204" pitchFamily="34" charset="0"/>
                <a:ea typeface="Verdana" panose="020B0604030504040204" pitchFamily="34" charset="0"/>
              </a:rPr>
              <a:t>avocat</a:t>
            </a:r>
            <a:endParaRPr kumimoji="0" lang="fr-FR" sz="1600" i="0" u="sng" strike="noStrike" kern="1200" cap="none" spc="0" normalizeH="0" baseline="0" noProof="0" dirty="0" smtClean="0">
              <a:ln>
                <a:noFill/>
              </a:ln>
              <a:solidFill>
                <a:schemeClr val="tx2"/>
              </a:solidFill>
              <a:effectLst/>
              <a:uLnTx/>
              <a:uFillTx/>
              <a:latin typeface="Verdana" panose="020B0604030504040204" pitchFamily="34" charset="0"/>
              <a:ea typeface="Verdana" panose="020B0604030504040204" pitchFamily="34" charset="0"/>
            </a:endParaRPr>
          </a:p>
          <a:p>
            <a:pPr marL="274320" marR="0" lvl="0" indent="-274320" algn="just" defTabSz="914400" rtl="0" eaLnBrk="1" fontAlgn="auto" latinLnBrk="0" hangingPunct="1">
              <a:lnSpc>
                <a:spcPct val="100000"/>
              </a:lnSpc>
              <a:spcBef>
                <a:spcPct val="20000"/>
              </a:spcBef>
              <a:spcAft>
                <a:spcPts val="0"/>
              </a:spcAft>
              <a:buClr>
                <a:schemeClr val="accent3"/>
              </a:buClr>
              <a:buSzPct val="95000"/>
              <a:tabLst/>
              <a:defRPr/>
            </a:pPr>
            <a:endParaRPr kumimoji="0" lang="fr-FR" sz="1600" b="1" i="0" u="none" strike="noStrike" kern="1200" cap="none" spc="0" normalizeH="0" baseline="0" noProof="0" dirty="0" smtClean="0">
              <a:ln>
                <a:noFill/>
              </a:ln>
              <a:solidFill>
                <a:schemeClr val="tx1"/>
              </a:solidFill>
              <a:effectLst/>
              <a:uLnTx/>
              <a:uFillTx/>
              <a:latin typeface="Verdana" pitchFamily="34" charset="0"/>
            </a:endParaRPr>
          </a:p>
          <a:p>
            <a:pPr marL="274320" marR="0" lvl="0" indent="-274320" algn="just" defTabSz="914400" rtl="0" eaLnBrk="1" fontAlgn="auto" latinLnBrk="0" hangingPunct="1">
              <a:lnSpc>
                <a:spcPct val="100000"/>
              </a:lnSpc>
              <a:spcBef>
                <a:spcPct val="20000"/>
              </a:spcBef>
              <a:spcAft>
                <a:spcPts val="0"/>
              </a:spcAft>
              <a:buClr>
                <a:schemeClr val="accent3"/>
              </a:buClr>
              <a:buSzPct val="95000"/>
              <a:tabLst/>
              <a:defRPr/>
            </a:pPr>
            <a:endParaRPr kumimoji="0" lang="fr-FR" sz="1600" b="1" i="0" u="none" strike="noStrike" kern="1200" cap="none" spc="0" normalizeH="0" baseline="0" noProof="0" dirty="0" smtClean="0">
              <a:ln>
                <a:noFill/>
              </a:ln>
              <a:solidFill>
                <a:schemeClr val="tx1"/>
              </a:solidFill>
              <a:effectLst/>
              <a:uLnTx/>
              <a:uFillTx/>
              <a:latin typeface="Verdana" pitchFamily="34" charset="0"/>
            </a:endParaRPr>
          </a:p>
          <a:p>
            <a:pPr marL="274320" marR="0" lvl="0" indent="-274320" algn="l" defTabSz="914400" rtl="0" eaLnBrk="1" fontAlgn="auto" latinLnBrk="0" hangingPunct="1">
              <a:lnSpc>
                <a:spcPct val="100000"/>
              </a:lnSpc>
              <a:spcBef>
                <a:spcPct val="20000"/>
              </a:spcBef>
              <a:spcAft>
                <a:spcPts val="0"/>
              </a:spcAft>
              <a:buClr>
                <a:schemeClr val="accent3"/>
              </a:buClr>
              <a:buSzPct val="95000"/>
              <a:tabLst/>
              <a:defRPr/>
            </a:pPr>
            <a:endParaRPr kumimoji="0" lang="fr-FR" sz="1600" b="1" i="0" u="none" strike="noStrike" kern="1200" cap="none" spc="0" normalizeH="0" baseline="0" noProof="0" dirty="0" smtClean="0">
              <a:ln>
                <a:noFill/>
              </a:ln>
              <a:solidFill>
                <a:schemeClr val="tx1"/>
              </a:solidFill>
              <a:effectLst/>
              <a:uLnTx/>
              <a:uFillTx/>
              <a:latin typeface="Verdana" pitchFamily="34" charset="0"/>
            </a:endParaRPr>
          </a:p>
          <a:p>
            <a:pPr marL="274320" marR="0" lvl="0" indent="-274320" algn="l" defTabSz="914400" rtl="0" eaLnBrk="1" fontAlgn="auto" latinLnBrk="0" hangingPunct="1">
              <a:lnSpc>
                <a:spcPct val="100000"/>
              </a:lnSpc>
              <a:spcBef>
                <a:spcPct val="20000"/>
              </a:spcBef>
              <a:spcAft>
                <a:spcPts val="0"/>
              </a:spcAft>
              <a:buClr>
                <a:schemeClr val="accent3"/>
              </a:buClr>
              <a:buSzPct val="95000"/>
              <a:tabLst/>
              <a:defRPr/>
            </a:pPr>
            <a:endParaRPr kumimoji="0" lang="fr-FR" sz="1600" b="0" i="0" u="none" strike="noStrike" kern="1200" cap="none" spc="0" normalizeH="0" baseline="0" noProof="0" dirty="0">
              <a:ln>
                <a:noFill/>
              </a:ln>
              <a:solidFill>
                <a:schemeClr val="tx1"/>
              </a:solidFill>
              <a:effectLst/>
              <a:uLnTx/>
              <a:uFillTx/>
              <a:latin typeface="Verdana" pitchFamily="34" charset="0"/>
            </a:endParaRPr>
          </a:p>
        </p:txBody>
      </p:sp>
    </p:spTree>
  </p:cSld>
  <p:clrMapOvr>
    <a:masterClrMapping/>
  </p:clrMapOvr>
  <p:transition>
    <p:plus/>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lgn="just">
              <a:buFont typeface="Wingdings" pitchFamily="2" charset="2"/>
              <a:buChar char="Ø"/>
              <a:defRPr/>
            </a:pPr>
            <a:r>
              <a:rPr lang="fr-FR" sz="1600" b="1" u="sng" dirty="0">
                <a:solidFill>
                  <a:schemeClr val="bg2">
                    <a:lumMod val="25000"/>
                  </a:schemeClr>
                </a:solidFill>
                <a:latin typeface="Verdana" panose="020B0604030504040204" pitchFamily="34" charset="0"/>
                <a:ea typeface="Verdana" panose="020B0604030504040204" pitchFamily="34" charset="0"/>
              </a:rPr>
              <a:t>Comment:</a:t>
            </a:r>
            <a:r>
              <a:rPr lang="fr-FR" sz="1600" b="1" dirty="0">
                <a:latin typeface="Verdana" panose="020B0604030504040204" pitchFamily="34" charset="0"/>
                <a:ea typeface="Verdana" panose="020B0604030504040204" pitchFamily="34" charset="0"/>
              </a:rPr>
              <a:t> </a:t>
            </a:r>
            <a:endParaRPr lang="fr-FR" sz="1600" b="1" dirty="0" smtClean="0">
              <a:latin typeface="Verdana" panose="020B0604030504040204" pitchFamily="34" charset="0"/>
              <a:ea typeface="Verdana" panose="020B0604030504040204" pitchFamily="34" charset="0"/>
            </a:endParaRPr>
          </a:p>
          <a:p>
            <a:pPr marL="0" lvl="0" indent="0" algn="just">
              <a:buNone/>
              <a:defRPr/>
            </a:pPr>
            <a:endParaRPr lang="fr-FR" sz="1600" b="1" dirty="0">
              <a:latin typeface="Verdana" panose="020B0604030504040204" pitchFamily="34" charset="0"/>
              <a:ea typeface="Verdana" panose="020B0604030504040204" pitchFamily="34" charset="0"/>
            </a:endParaRPr>
          </a:p>
          <a:p>
            <a:pPr lvl="0" algn="just">
              <a:buFont typeface="Wingdings" pitchFamily="2" charset="2"/>
              <a:buChar char="§"/>
            </a:pPr>
            <a:r>
              <a:rPr lang="fr-FR" sz="1600" b="1" u="sng" dirty="0">
                <a:latin typeface="Verdana" panose="020B0604030504040204" pitchFamily="34" charset="0"/>
                <a:ea typeface="Verdana" panose="020B0604030504040204" pitchFamily="34" charset="0"/>
              </a:rPr>
              <a:t>Le réclamant</a:t>
            </a:r>
            <a:r>
              <a:rPr lang="fr-FR" sz="1600" b="1" u="sng" dirty="0" smtClean="0">
                <a:latin typeface="Verdana" panose="020B0604030504040204" pitchFamily="34" charset="0"/>
                <a:ea typeface="Verdana" panose="020B0604030504040204" pitchFamily="34" charset="0"/>
              </a:rPr>
              <a:t>:</a:t>
            </a:r>
            <a:endParaRPr lang="fr-FR" sz="1600" b="1" u="sng" dirty="0">
              <a:latin typeface="Verdana" panose="020B0604030504040204" pitchFamily="34" charset="0"/>
              <a:ea typeface="Verdana" panose="020B0604030504040204" pitchFamily="34" charset="0"/>
            </a:endParaRPr>
          </a:p>
          <a:p>
            <a:pPr lvl="0" algn="just">
              <a:buFont typeface="Wingdings" pitchFamily="2" charset="2"/>
              <a:buChar char="ü"/>
            </a:pPr>
            <a:r>
              <a:rPr lang="fr-FR" sz="1600" dirty="0">
                <a:latin typeface="Verdana" panose="020B0604030504040204" pitchFamily="34" charset="0"/>
                <a:ea typeface="Verdana" panose="020B0604030504040204" pitchFamily="34" charset="0"/>
              </a:rPr>
              <a:t>Dépôt de la requête introductive d’instance et de la citation à comparaitre au niveau du greffe du tribunal administratif</a:t>
            </a:r>
            <a:r>
              <a:rPr lang="fr-FR" sz="1600" dirty="0" smtClean="0">
                <a:latin typeface="Verdana" panose="020B0604030504040204" pitchFamily="34" charset="0"/>
                <a:ea typeface="Verdana" panose="020B0604030504040204" pitchFamily="34" charset="0"/>
              </a:rPr>
              <a:t>.</a:t>
            </a:r>
          </a:p>
          <a:p>
            <a:pPr marL="0" lvl="0" indent="0" algn="just">
              <a:buNone/>
            </a:pPr>
            <a:endParaRPr lang="fr-FR" sz="1600" b="1" dirty="0">
              <a:latin typeface="Verdana" panose="020B0604030504040204" pitchFamily="34" charset="0"/>
              <a:ea typeface="Verdana" panose="020B0604030504040204" pitchFamily="34" charset="0"/>
            </a:endParaRPr>
          </a:p>
          <a:p>
            <a:pPr lvl="0" algn="just">
              <a:buClr>
                <a:srgbClr val="0BD0D9"/>
              </a:buClr>
              <a:buFont typeface="Wingdings" pitchFamily="2" charset="2"/>
              <a:buChar char="§"/>
            </a:pPr>
            <a:r>
              <a:rPr lang="fr-FR" sz="1600" b="1" u="sng" dirty="0" smtClean="0">
                <a:solidFill>
                  <a:prstClr val="black"/>
                </a:solidFill>
                <a:latin typeface="Verdana" panose="020B0604030504040204" pitchFamily="34" charset="0"/>
                <a:ea typeface="Verdana" panose="020B0604030504040204" pitchFamily="34" charset="0"/>
              </a:rPr>
              <a:t>Le </a:t>
            </a:r>
            <a:r>
              <a:rPr lang="fr-FR" sz="1600" b="1" u="sng" dirty="0">
                <a:solidFill>
                  <a:prstClr val="black"/>
                </a:solidFill>
                <a:latin typeface="Verdana" panose="020B0604030504040204" pitchFamily="34" charset="0"/>
                <a:ea typeface="Verdana" panose="020B0604030504040204" pitchFamily="34" charset="0"/>
              </a:rPr>
              <a:t>greffe du tribunal</a:t>
            </a:r>
            <a:r>
              <a:rPr lang="fr-FR" sz="1600" dirty="0">
                <a:solidFill>
                  <a:prstClr val="black"/>
                </a:solidFill>
                <a:latin typeface="Verdana" panose="020B0604030504040204" pitchFamily="34" charset="0"/>
                <a:ea typeface="Verdana" panose="020B0604030504040204" pitchFamily="34" charset="0"/>
              </a:rPr>
              <a:t>:</a:t>
            </a:r>
          </a:p>
          <a:p>
            <a:pPr lvl="0" algn="just">
              <a:buClr>
                <a:srgbClr val="0BD0D9"/>
              </a:buClr>
              <a:buFont typeface="Wingdings" pitchFamily="2" charset="2"/>
              <a:buChar char="ü"/>
            </a:pPr>
            <a:r>
              <a:rPr lang="fr-FR" sz="1600" dirty="0">
                <a:solidFill>
                  <a:prstClr val="black"/>
                </a:solidFill>
                <a:latin typeface="Verdana" panose="020B0604030504040204" pitchFamily="34" charset="0"/>
                <a:ea typeface="Verdana" panose="020B0604030504040204" pitchFamily="34" charset="0"/>
              </a:rPr>
              <a:t>Réception de la requête introductive d’instance et de la citation à comparaitre.</a:t>
            </a:r>
          </a:p>
          <a:p>
            <a:pPr lvl="0" algn="just">
              <a:buClr>
                <a:srgbClr val="0BD0D9"/>
              </a:buClr>
              <a:buFont typeface="Wingdings" pitchFamily="2" charset="2"/>
              <a:buChar char="ü"/>
            </a:pPr>
            <a:r>
              <a:rPr lang="fr-FR" sz="1600" dirty="0">
                <a:solidFill>
                  <a:prstClr val="black"/>
                </a:solidFill>
                <a:latin typeface="Verdana" panose="020B0604030504040204" pitchFamily="34" charset="0"/>
                <a:ea typeface="Verdana" panose="020B0604030504040204" pitchFamily="34" charset="0"/>
              </a:rPr>
              <a:t>Attribution d’un numéro, date et l’apposition d’un cachet</a:t>
            </a:r>
            <a:r>
              <a:rPr lang="fr-FR" sz="1600" dirty="0" smtClean="0">
                <a:solidFill>
                  <a:prstClr val="black"/>
                </a:solidFill>
                <a:latin typeface="Verdana" panose="020B0604030504040204" pitchFamily="34" charset="0"/>
                <a:ea typeface="Verdana" panose="020B0604030504040204" pitchFamily="34" charset="0"/>
              </a:rPr>
              <a:t>.</a:t>
            </a:r>
          </a:p>
          <a:p>
            <a:pPr marL="0" lvl="0" indent="0" algn="just">
              <a:buClr>
                <a:srgbClr val="0BD0D9"/>
              </a:buClr>
              <a:buNone/>
            </a:pPr>
            <a:endParaRPr lang="fr-FR" sz="1600" dirty="0">
              <a:solidFill>
                <a:prstClr val="black"/>
              </a:solidFill>
              <a:latin typeface="Verdana" panose="020B0604030504040204" pitchFamily="34" charset="0"/>
              <a:ea typeface="Verdana" panose="020B0604030504040204" pitchFamily="34" charset="0"/>
            </a:endParaRPr>
          </a:p>
          <a:p>
            <a:pPr lvl="0" algn="just">
              <a:buClr>
                <a:srgbClr val="0BD0D9"/>
              </a:buClr>
              <a:buFont typeface="Wingdings" pitchFamily="2" charset="2"/>
              <a:buChar char="§"/>
            </a:pPr>
            <a:r>
              <a:rPr lang="fr-FR" sz="1600" b="1" u="sng" dirty="0">
                <a:solidFill>
                  <a:prstClr val="black"/>
                </a:solidFill>
                <a:latin typeface="Verdana" panose="020B0604030504040204" pitchFamily="34" charset="0"/>
                <a:ea typeface="Verdana" panose="020B0604030504040204" pitchFamily="34" charset="0"/>
              </a:rPr>
              <a:t>L’huissier de justice</a:t>
            </a:r>
            <a:r>
              <a:rPr lang="fr-FR" sz="1600" dirty="0">
                <a:solidFill>
                  <a:prstClr val="black"/>
                </a:solidFill>
                <a:latin typeface="Verdana" panose="020B0604030504040204" pitchFamily="34" charset="0"/>
                <a:ea typeface="Verdana" panose="020B0604030504040204" pitchFamily="34" charset="0"/>
              </a:rPr>
              <a:t>:</a:t>
            </a:r>
          </a:p>
          <a:p>
            <a:pPr lvl="0" algn="just">
              <a:buClr>
                <a:srgbClr val="0BD0D9"/>
              </a:buClr>
              <a:buFont typeface="Wingdings" pitchFamily="2" charset="2"/>
              <a:buChar char="ü"/>
            </a:pPr>
            <a:r>
              <a:rPr lang="fr-FR" sz="1600" dirty="0">
                <a:solidFill>
                  <a:prstClr val="black"/>
                </a:solidFill>
                <a:latin typeface="Verdana" panose="020B0604030504040204" pitchFamily="34" charset="0"/>
                <a:ea typeface="Verdana" panose="020B0604030504040204" pitchFamily="34" charset="0"/>
              </a:rPr>
              <a:t>Signification  de la requête introductive d’instance ,selon le cas, au DGE ou DIW.</a:t>
            </a:r>
          </a:p>
          <a:p>
            <a:endParaRPr lang="fr-FR" dirty="0"/>
          </a:p>
        </p:txBody>
      </p:sp>
      <p:sp>
        <p:nvSpPr>
          <p:cNvPr id="4" name="Date Placeholder 3"/>
          <p:cNvSpPr>
            <a:spLocks noGrp="1"/>
          </p:cNvSpPr>
          <p:nvPr>
            <p:ph type="dt" sz="half" idx="10"/>
          </p:nvPr>
        </p:nvSpPr>
        <p:spPr/>
        <p:txBody>
          <a:bodyPr/>
          <a:lstStyle/>
          <a:p>
            <a:fld id="{267E8532-DF04-4D61-B2B7-2D3A2A0DF745}" type="datetime1">
              <a:rPr lang="fr-FR" smtClean="0"/>
              <a:pPr/>
              <a:t>21/08/2021</a:t>
            </a:fld>
            <a:endParaRPr lang="fr-FR"/>
          </a:p>
        </p:txBody>
      </p:sp>
      <p:sp>
        <p:nvSpPr>
          <p:cNvPr id="5" name="Slide Number Placeholder 4"/>
          <p:cNvSpPr>
            <a:spLocks noGrp="1"/>
          </p:cNvSpPr>
          <p:nvPr>
            <p:ph type="sldNum" sz="quarter" idx="12"/>
          </p:nvPr>
        </p:nvSpPr>
        <p:spPr/>
        <p:txBody>
          <a:bodyPr/>
          <a:lstStyle/>
          <a:p>
            <a:fld id="{B1104218-74AD-4F5C-AD17-BA766DAB3E20}" type="slidenum">
              <a:rPr lang="fr-FR" smtClean="0"/>
              <a:pPr/>
              <a:t>4</a:t>
            </a:fld>
            <a:endParaRPr lang="fr-FR"/>
          </a:p>
        </p:txBody>
      </p:sp>
    </p:spTree>
    <p:extLst>
      <p:ext uri="{BB962C8B-B14F-4D97-AF65-F5344CB8AC3E}">
        <p14:creationId xmlns:p14="http://schemas.microsoft.com/office/powerpoint/2010/main" val="1091227336"/>
      </p:ext>
    </p:extLst>
  </p:cSld>
  <p:clrMapOvr>
    <a:masterClrMapping/>
  </p:clrMapOvr>
  <p:transition>
    <p:plus/>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6"/>
          <p:cNvSpPr>
            <a:spLocks noGrp="1"/>
          </p:cNvSpPr>
          <p:nvPr>
            <p:ph idx="1"/>
          </p:nvPr>
        </p:nvSpPr>
        <p:spPr>
          <a:xfrm>
            <a:off x="457200" y="836712"/>
            <a:ext cx="8229600" cy="5688632"/>
          </a:xfrm>
        </p:spPr>
        <p:txBody>
          <a:bodyPr>
            <a:normAutofit fontScale="25000" lnSpcReduction="20000"/>
          </a:bodyPr>
          <a:lstStyle/>
          <a:p>
            <a:pPr lvl="0" fontAlgn="t">
              <a:buFont typeface="Wingdings" pitchFamily="2" charset="2"/>
              <a:buChar char="Ø"/>
              <a:defRPr/>
            </a:pPr>
            <a:endParaRPr lang="fr-FR" sz="1400" b="1" u="sng" dirty="0" smtClean="0">
              <a:solidFill>
                <a:schemeClr val="tx2"/>
              </a:solidFill>
              <a:latin typeface="Verdana" pitchFamily="34" charset="0"/>
            </a:endParaRPr>
          </a:p>
          <a:p>
            <a:pPr lvl="0" fontAlgn="t">
              <a:buFont typeface="Wingdings" pitchFamily="2" charset="2"/>
              <a:buChar char="Ø"/>
              <a:defRPr/>
            </a:pPr>
            <a:r>
              <a:rPr lang="fr-FR" sz="6400" b="1" u="sng" dirty="0" smtClean="0">
                <a:solidFill>
                  <a:schemeClr val="tx2"/>
                </a:solidFill>
                <a:latin typeface="Verdana" panose="020B0604030504040204" pitchFamily="34" charset="0"/>
                <a:ea typeface="Verdana" panose="020B0604030504040204" pitchFamily="34" charset="0"/>
              </a:rPr>
              <a:t>Délais (quand):</a:t>
            </a:r>
          </a:p>
          <a:p>
            <a:pPr marL="0" lvl="0" indent="0" fontAlgn="t">
              <a:buNone/>
              <a:defRPr/>
            </a:pPr>
            <a:endParaRPr lang="fr-FR" sz="6400" b="1" u="sng" dirty="0" smtClean="0">
              <a:solidFill>
                <a:schemeClr val="tx2"/>
              </a:solidFill>
              <a:latin typeface="Verdana" panose="020B0604030504040204" pitchFamily="34" charset="0"/>
              <a:ea typeface="Verdana" panose="020B0604030504040204" pitchFamily="34" charset="0"/>
            </a:endParaRPr>
          </a:p>
          <a:p>
            <a:pPr marL="0" indent="0" algn="just">
              <a:lnSpc>
                <a:spcPct val="115000"/>
              </a:lnSpc>
              <a:spcAft>
                <a:spcPts val="0"/>
              </a:spcAft>
              <a:buNone/>
            </a:pPr>
            <a:r>
              <a:rPr lang="fr-FR" sz="6400" dirty="0" smtClean="0">
                <a:latin typeface="Verdana" panose="020B0604030504040204" pitchFamily="34" charset="0"/>
                <a:ea typeface="Verdana" panose="020B0604030504040204" pitchFamily="34" charset="0"/>
                <a:cs typeface="Arial" panose="020B0604020202020204" pitchFamily="34" charset="0"/>
              </a:rPr>
              <a:t>Aux </a:t>
            </a:r>
            <a:r>
              <a:rPr lang="fr-FR" sz="6400" dirty="0">
                <a:latin typeface="Verdana" panose="020B0604030504040204" pitchFamily="34" charset="0"/>
                <a:ea typeface="Verdana" panose="020B0604030504040204" pitchFamily="34" charset="0"/>
                <a:cs typeface="Arial" panose="020B0604020202020204" pitchFamily="34" charset="0"/>
              </a:rPr>
              <a:t>termes des dispositions de l’article 82 du CPF, l’action auprès du tribunal administratif doit être introduite dans le délai de </a:t>
            </a:r>
            <a:r>
              <a:rPr lang="fr-FR" sz="6400" b="1" dirty="0">
                <a:latin typeface="Verdana" panose="020B0604030504040204" pitchFamily="34" charset="0"/>
                <a:ea typeface="Verdana" panose="020B0604030504040204" pitchFamily="34" charset="0"/>
                <a:cs typeface="Arial" panose="020B0604020202020204" pitchFamily="34" charset="0"/>
              </a:rPr>
              <a:t>quatre (4) mois</a:t>
            </a:r>
            <a:r>
              <a:rPr lang="fr-FR" sz="6400" dirty="0">
                <a:latin typeface="Verdana" panose="020B0604030504040204" pitchFamily="34" charset="0"/>
                <a:ea typeface="Verdana" panose="020B0604030504040204" pitchFamily="34" charset="0"/>
                <a:cs typeface="Arial" panose="020B0604020202020204" pitchFamily="34" charset="0"/>
              </a:rPr>
              <a:t>, à partir </a:t>
            </a:r>
            <a:r>
              <a:rPr lang="fr-FR" sz="6400" dirty="0" smtClean="0">
                <a:latin typeface="Verdana" panose="020B0604030504040204" pitchFamily="34" charset="0"/>
                <a:ea typeface="Verdana" panose="020B0604030504040204" pitchFamily="34" charset="0"/>
                <a:cs typeface="Arial" panose="020B0604020202020204" pitchFamily="34" charset="0"/>
              </a:rPr>
              <a:t>: </a:t>
            </a:r>
            <a:endParaRPr lang="fr-FR" sz="6400" dirty="0">
              <a:latin typeface="Verdana" panose="020B0604030504040204" pitchFamily="34" charset="0"/>
              <a:ea typeface="Verdana" panose="020B0604030504040204" pitchFamily="34" charset="0"/>
              <a:cs typeface="Arial" panose="020B0604020202020204" pitchFamily="34" charset="0"/>
            </a:endParaRPr>
          </a:p>
          <a:p>
            <a:pPr marL="0" indent="0" algn="just">
              <a:lnSpc>
                <a:spcPct val="115000"/>
              </a:lnSpc>
              <a:spcAft>
                <a:spcPts val="0"/>
              </a:spcAft>
              <a:buNone/>
            </a:pPr>
            <a:endParaRPr lang="fr-FR" sz="6400" dirty="0">
              <a:latin typeface="Verdana" panose="020B0604030504040204" pitchFamily="34" charset="0"/>
              <a:ea typeface="Verdana" panose="020B0604030504040204" pitchFamily="34" charset="0"/>
              <a:cs typeface="Arial" panose="020B0604020202020204" pitchFamily="34" charset="0"/>
            </a:endParaRPr>
          </a:p>
          <a:p>
            <a:pPr marL="342900" lvl="0" indent="-257175" algn="just">
              <a:lnSpc>
                <a:spcPct val="115000"/>
              </a:lnSpc>
              <a:spcAft>
                <a:spcPts val="0"/>
              </a:spcAft>
              <a:buFont typeface="Times New Roman" panose="02020603050405020304" pitchFamily="18" charset="0"/>
              <a:buChar char="-"/>
              <a:tabLst>
                <a:tab pos="180975" algn="l"/>
              </a:tabLst>
            </a:pPr>
            <a:r>
              <a:rPr lang="fr-FR" sz="6400" dirty="0" smtClean="0">
                <a:latin typeface="Verdana" panose="020B0604030504040204" pitchFamily="34" charset="0"/>
                <a:ea typeface="Verdana" panose="020B0604030504040204" pitchFamily="34" charset="0"/>
                <a:cs typeface="Arial" panose="020B0604020202020204" pitchFamily="34" charset="0"/>
              </a:rPr>
              <a:t>du jour de la réception de l’avis par lequel l’administration fiscale notifie au contribuable la décision prise sur sa réclamation, au titre du recours préalable;</a:t>
            </a:r>
          </a:p>
          <a:p>
            <a:pPr marL="342900" lvl="0" indent="-257175" algn="just">
              <a:lnSpc>
                <a:spcPct val="115000"/>
              </a:lnSpc>
              <a:spcAft>
                <a:spcPts val="0"/>
              </a:spcAft>
              <a:buFont typeface="Times New Roman" panose="02020603050405020304" pitchFamily="18" charset="0"/>
              <a:buChar char="-"/>
              <a:tabLst>
                <a:tab pos="180975" algn="l"/>
              </a:tabLst>
            </a:pPr>
            <a:endParaRPr lang="fr-FR" sz="6400" dirty="0">
              <a:latin typeface="Verdana" panose="020B0604030504040204" pitchFamily="34" charset="0"/>
              <a:ea typeface="Verdana" panose="020B0604030504040204" pitchFamily="34" charset="0"/>
              <a:cs typeface="Arial" panose="020B0604020202020204" pitchFamily="34" charset="0"/>
            </a:endParaRPr>
          </a:p>
          <a:p>
            <a:pPr marL="342900" lvl="0" indent="-257175" algn="just">
              <a:lnSpc>
                <a:spcPct val="115000"/>
              </a:lnSpc>
              <a:spcAft>
                <a:spcPts val="0"/>
              </a:spcAft>
              <a:buFont typeface="Times New Roman" panose="02020603050405020304" pitchFamily="18" charset="0"/>
              <a:buChar char="-"/>
              <a:tabLst>
                <a:tab pos="180975" algn="l"/>
              </a:tabLst>
            </a:pPr>
            <a:r>
              <a:rPr lang="fr-FR" sz="6400" dirty="0" smtClean="0">
                <a:latin typeface="Verdana" panose="020B0604030504040204" pitchFamily="34" charset="0"/>
                <a:ea typeface="Verdana" panose="020B0604030504040204" pitchFamily="34" charset="0"/>
                <a:cs typeface="Arial" panose="020B0604020202020204" pitchFamily="34" charset="0"/>
              </a:rPr>
              <a:t>du jour de la réception des décisions notifiées par l’administration fiscale après avis, émis par  les  commissions  de  recours compétentes, prévues  par l’article 81 bis et 173-1 du CPF ;</a:t>
            </a:r>
          </a:p>
          <a:p>
            <a:pPr marL="85725" lvl="0" indent="0" algn="just">
              <a:lnSpc>
                <a:spcPct val="115000"/>
              </a:lnSpc>
              <a:spcAft>
                <a:spcPts val="0"/>
              </a:spcAft>
              <a:buNone/>
              <a:tabLst>
                <a:tab pos="180975" algn="l"/>
              </a:tabLst>
            </a:pPr>
            <a:endParaRPr lang="fr-FR" sz="6400" dirty="0" smtClean="0">
              <a:latin typeface="Verdana" panose="020B0604030504040204" pitchFamily="34" charset="0"/>
              <a:ea typeface="Verdana" panose="020B0604030504040204" pitchFamily="34" charset="0"/>
              <a:cs typeface="Arial" panose="020B0604020202020204" pitchFamily="34" charset="0"/>
            </a:endParaRPr>
          </a:p>
          <a:p>
            <a:pPr marL="342900" lvl="0" indent="-257175" algn="just">
              <a:lnSpc>
                <a:spcPct val="115000"/>
              </a:lnSpc>
              <a:spcAft>
                <a:spcPts val="0"/>
              </a:spcAft>
              <a:buFont typeface="Times New Roman" panose="02020603050405020304" pitchFamily="18" charset="0"/>
              <a:buChar char="-"/>
              <a:tabLst>
                <a:tab pos="180975" algn="l"/>
              </a:tabLst>
            </a:pPr>
            <a:r>
              <a:rPr lang="fr-FR" sz="6400" dirty="0" smtClean="0">
                <a:latin typeface="Verdana" panose="020B0604030504040204" pitchFamily="34" charset="0"/>
                <a:ea typeface="Verdana" panose="020B0604030504040204" pitchFamily="34" charset="0"/>
              </a:rPr>
              <a:t>de la date d’expiration des délais, prévus par les articles 81 et 173-1 du CPF, impartis </a:t>
            </a:r>
            <a:r>
              <a:rPr lang="fr-FR" sz="6400" b="1" dirty="0" smtClean="0">
                <a:latin typeface="Verdana" panose="020B0604030504040204" pitchFamily="34" charset="0"/>
                <a:ea typeface="Verdana" panose="020B0604030504040204" pitchFamily="34" charset="0"/>
              </a:rPr>
              <a:t>aux</a:t>
            </a:r>
            <a:r>
              <a:rPr lang="fr-FR" sz="6400" dirty="0" smtClean="0">
                <a:latin typeface="Verdana" panose="020B0604030504040204" pitchFamily="34" charset="0"/>
                <a:ea typeface="Verdana" panose="020B0604030504040204" pitchFamily="34" charset="0"/>
              </a:rPr>
              <a:t> </a:t>
            </a:r>
            <a:r>
              <a:rPr lang="fr-FR" sz="6400" b="1" dirty="0" smtClean="0">
                <a:latin typeface="Verdana" panose="020B0604030504040204" pitchFamily="34" charset="0"/>
                <a:ea typeface="Verdana" panose="020B0604030504040204" pitchFamily="34" charset="0"/>
              </a:rPr>
              <a:t>commissions de recours </a:t>
            </a:r>
            <a:r>
              <a:rPr lang="fr-FR" sz="6400" dirty="0" smtClean="0">
                <a:latin typeface="Verdana" panose="020B0604030504040204" pitchFamily="34" charset="0"/>
                <a:ea typeface="Verdana" panose="020B0604030504040204" pitchFamily="34" charset="0"/>
              </a:rPr>
              <a:t>(régionale, wilaya et centrale) pour statuer sur les recours introduits par les  contribuables (décision implicite de rejet);</a:t>
            </a:r>
          </a:p>
          <a:p>
            <a:pPr marL="342900" lvl="0" indent="-257175" algn="just">
              <a:lnSpc>
                <a:spcPct val="115000"/>
              </a:lnSpc>
              <a:spcAft>
                <a:spcPts val="0"/>
              </a:spcAft>
              <a:buFont typeface="Times New Roman" panose="02020603050405020304" pitchFamily="18" charset="0"/>
              <a:buChar char="-"/>
              <a:tabLst>
                <a:tab pos="180975" algn="l"/>
              </a:tabLst>
            </a:pPr>
            <a:endParaRPr lang="fr-FR" sz="6400" dirty="0" smtClean="0">
              <a:latin typeface="Verdana" panose="020B0604030504040204" pitchFamily="34" charset="0"/>
              <a:ea typeface="Verdana" panose="020B0604030504040204" pitchFamily="34" charset="0"/>
            </a:endParaRPr>
          </a:p>
          <a:p>
            <a:pPr marL="342900" lvl="0" indent="-257175" algn="just">
              <a:lnSpc>
                <a:spcPct val="115000"/>
              </a:lnSpc>
              <a:spcAft>
                <a:spcPts val="0"/>
              </a:spcAft>
              <a:buFont typeface="Times New Roman" panose="02020603050405020304" pitchFamily="18" charset="0"/>
              <a:buChar char="-"/>
              <a:tabLst>
                <a:tab pos="180975" algn="l"/>
              </a:tabLst>
            </a:pPr>
            <a:r>
              <a:rPr lang="fr-FR" sz="6400" dirty="0" smtClean="0">
                <a:latin typeface="Verdana" panose="020B0604030504040204" pitchFamily="34" charset="0"/>
                <a:ea typeface="Verdana" panose="020B0604030504040204" pitchFamily="34" charset="0"/>
                <a:cs typeface="Arial" panose="020B0604020202020204" pitchFamily="34" charset="0"/>
              </a:rPr>
              <a:t>de </a:t>
            </a:r>
            <a:r>
              <a:rPr lang="fr-FR" sz="6400" dirty="0">
                <a:latin typeface="Verdana" panose="020B0604030504040204" pitchFamily="34" charset="0"/>
                <a:ea typeface="Verdana" panose="020B0604030504040204" pitchFamily="34" charset="0"/>
                <a:cs typeface="Arial" panose="020B0604020202020204" pitchFamily="34" charset="0"/>
              </a:rPr>
              <a:t>la date de réception du rôle </a:t>
            </a:r>
            <a:r>
              <a:rPr lang="fr-FR" sz="6400" dirty="0" smtClean="0">
                <a:latin typeface="Verdana" panose="020B0604030504040204" pitchFamily="34" charset="0"/>
                <a:ea typeface="Verdana" panose="020B0604030504040204" pitchFamily="34" charset="0"/>
                <a:cs typeface="Arial" panose="020B0604020202020204" pitchFamily="34" charset="0"/>
              </a:rPr>
              <a:t>d’imposition, </a:t>
            </a:r>
            <a:r>
              <a:rPr lang="fr-FR" sz="6400" dirty="0">
                <a:latin typeface="Verdana" panose="020B0604030504040204" pitchFamily="34" charset="0"/>
                <a:ea typeface="Verdana" panose="020B0604030504040204" pitchFamily="34" charset="0"/>
                <a:cs typeface="Arial" panose="020B0604020202020204" pitchFamily="34" charset="0"/>
              </a:rPr>
              <a:t>émis dans le cadre des opérations de contrôle des insuffisances de prix ou d’évaluation, effectuées par l’administration </a:t>
            </a:r>
            <a:r>
              <a:rPr lang="fr-FR" sz="6400" dirty="0" smtClean="0">
                <a:latin typeface="Verdana" panose="020B0604030504040204" pitchFamily="34" charset="0"/>
                <a:ea typeface="Verdana" panose="020B0604030504040204" pitchFamily="34" charset="0"/>
                <a:cs typeface="Arial" panose="020B0604020202020204" pitchFamily="34" charset="0"/>
              </a:rPr>
              <a:t>fiscale.</a:t>
            </a:r>
          </a:p>
          <a:p>
            <a:pPr marL="342900" lvl="0" indent="-257175" algn="just">
              <a:lnSpc>
                <a:spcPct val="115000"/>
              </a:lnSpc>
              <a:spcAft>
                <a:spcPts val="0"/>
              </a:spcAft>
              <a:buFont typeface="Times New Roman" panose="02020603050405020304" pitchFamily="18" charset="0"/>
              <a:buChar char="-"/>
              <a:tabLst>
                <a:tab pos="180975" algn="l"/>
              </a:tabLst>
            </a:pPr>
            <a:endParaRPr lang="fr-FR" sz="6400" dirty="0">
              <a:latin typeface="Verdana" panose="020B0604030504040204" pitchFamily="34" charset="0"/>
              <a:ea typeface="Verdana" panose="020B0604030504040204" pitchFamily="34" charset="0"/>
              <a:cs typeface="Arial" panose="020B0604020202020204" pitchFamily="34" charset="0"/>
            </a:endParaRPr>
          </a:p>
          <a:p>
            <a:pPr marL="85725" lvl="0" indent="0" algn="just">
              <a:lnSpc>
                <a:spcPct val="115000"/>
              </a:lnSpc>
              <a:spcAft>
                <a:spcPts val="0"/>
              </a:spcAft>
              <a:buNone/>
              <a:tabLst>
                <a:tab pos="180975" algn="l"/>
              </a:tabLst>
            </a:pPr>
            <a:endParaRPr lang="fr-FR" sz="6400" dirty="0">
              <a:latin typeface="Verdana" panose="020B0604030504040204" pitchFamily="34" charset="0"/>
              <a:ea typeface="Verdana" panose="020B0604030504040204" pitchFamily="34" charset="0"/>
              <a:cs typeface="Arial" panose="020B0604020202020204" pitchFamily="34" charset="0"/>
            </a:endParaRPr>
          </a:p>
        </p:txBody>
      </p:sp>
      <p:sp>
        <p:nvSpPr>
          <p:cNvPr id="4" name="Espace réservé de la date 3"/>
          <p:cNvSpPr>
            <a:spLocks noGrp="1"/>
          </p:cNvSpPr>
          <p:nvPr>
            <p:ph type="dt" sz="half" idx="10"/>
          </p:nvPr>
        </p:nvSpPr>
        <p:spPr/>
        <p:txBody>
          <a:bodyPr/>
          <a:lstStyle/>
          <a:p>
            <a:fld id="{267E8532-DF04-4D61-B2B7-2D3A2A0DF745}" type="datetime1">
              <a:rPr lang="fr-FR" smtClean="0"/>
              <a:pPr/>
              <a:t>21/08/2021</a:t>
            </a:fld>
            <a:endParaRPr lang="fr-FR"/>
          </a:p>
        </p:txBody>
      </p:sp>
      <p:sp>
        <p:nvSpPr>
          <p:cNvPr id="5" name="Espace réservé du numéro de diapositive 4"/>
          <p:cNvSpPr>
            <a:spLocks noGrp="1"/>
          </p:cNvSpPr>
          <p:nvPr>
            <p:ph type="sldNum" sz="quarter" idx="12"/>
          </p:nvPr>
        </p:nvSpPr>
        <p:spPr/>
        <p:txBody>
          <a:bodyPr/>
          <a:lstStyle/>
          <a:p>
            <a:fld id="{B1104218-74AD-4F5C-AD17-BA766DAB3E20}" type="slidenum">
              <a:rPr lang="fr-FR" smtClean="0"/>
              <a:pPr/>
              <a:t>5</a:t>
            </a:fld>
            <a:endParaRPr lang="fr-FR"/>
          </a:p>
        </p:txBody>
      </p:sp>
    </p:spTree>
  </p:cSld>
  <p:clrMapOvr>
    <a:masterClrMapping/>
  </p:clrMapOvr>
  <p:transition>
    <p:plus/>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25000" lnSpcReduction="20000"/>
          </a:bodyPr>
          <a:lstStyle/>
          <a:p>
            <a:pPr lvl="0" fontAlgn="t">
              <a:buFont typeface="Wingdings" pitchFamily="2" charset="2"/>
              <a:buChar char="Ø"/>
              <a:defRPr/>
            </a:pPr>
            <a:endParaRPr lang="fr-FR" sz="1400" b="1" u="sng" dirty="0" smtClean="0">
              <a:solidFill>
                <a:schemeClr val="tx2"/>
              </a:solidFill>
              <a:latin typeface="Verdana" panose="020B0604030504040204" pitchFamily="34" charset="0"/>
              <a:ea typeface="Verdana" panose="020B0604030504040204" pitchFamily="34" charset="0"/>
            </a:endParaRPr>
          </a:p>
          <a:p>
            <a:pPr marL="0" indent="0" algn="just" fontAlgn="t">
              <a:lnSpc>
                <a:spcPct val="170000"/>
              </a:lnSpc>
              <a:buNone/>
              <a:defRPr/>
            </a:pPr>
            <a:r>
              <a:rPr lang="fr-FR" sz="6400" dirty="0">
                <a:latin typeface="Verdana" panose="020B0604030504040204" pitchFamily="34" charset="0"/>
                <a:ea typeface="Verdana" panose="020B0604030504040204" pitchFamily="34" charset="0"/>
              </a:rPr>
              <a:t>Par ailleurs, la modification apportée par l’article 61 de la loi de finances pour 2021 à l’article 82-2° du CPF, octroi désormais au contribuable la faculté, en </a:t>
            </a:r>
            <a:r>
              <a:rPr lang="fr-FR" sz="6400" b="1" dirty="0">
                <a:latin typeface="Verdana" panose="020B0604030504040204" pitchFamily="34" charset="0"/>
                <a:ea typeface="Verdana" panose="020B0604030504040204" pitchFamily="34" charset="0"/>
              </a:rPr>
              <a:t>cas d’absence de réponse de la part l’administration fiscale à </a:t>
            </a:r>
            <a:r>
              <a:rPr lang="fr-FR" sz="6400" b="1" u="sng" dirty="0">
                <a:latin typeface="Verdana" panose="020B0604030504040204" pitchFamily="34" charset="0"/>
                <a:ea typeface="Verdana" panose="020B0604030504040204" pitchFamily="34" charset="0"/>
              </a:rPr>
              <a:t>sa réclamation préalable</a:t>
            </a:r>
            <a:r>
              <a:rPr lang="fr-FR" sz="6400" b="1" dirty="0">
                <a:latin typeface="Verdana" panose="020B0604030504040204" pitchFamily="34" charset="0"/>
                <a:ea typeface="Verdana" panose="020B0604030504040204" pitchFamily="34" charset="0"/>
              </a:rPr>
              <a:t>, </a:t>
            </a:r>
            <a:r>
              <a:rPr lang="fr-FR" sz="6400" dirty="0">
                <a:latin typeface="Verdana" panose="020B0604030504040204" pitchFamily="34" charset="0"/>
                <a:ea typeface="Verdana" panose="020B0604030504040204" pitchFamily="34" charset="0"/>
              </a:rPr>
              <a:t>après la date d’expiration des délais de traitement dévolus à cette dernière, conformément au 2ème paragraphe de l’article 76 du CPF, de saisir le tribunal administratif, </a:t>
            </a:r>
            <a:r>
              <a:rPr lang="fr-FR" sz="6400" b="1" dirty="0">
                <a:latin typeface="Verdana" panose="020B0604030504040204" pitchFamily="34" charset="0"/>
                <a:ea typeface="Verdana" panose="020B0604030504040204" pitchFamily="34" charset="0"/>
              </a:rPr>
              <a:t>à tout moment</a:t>
            </a:r>
            <a:r>
              <a:rPr lang="fr-FR" sz="6400" dirty="0">
                <a:latin typeface="Verdana" panose="020B0604030504040204" pitchFamily="34" charset="0"/>
                <a:ea typeface="Verdana" panose="020B0604030504040204" pitchFamily="34" charset="0"/>
              </a:rPr>
              <a:t>, sans contrainte de délai.</a:t>
            </a:r>
            <a:endParaRPr lang="en-US" sz="6400" dirty="0">
              <a:latin typeface="Verdana" panose="020B0604030504040204" pitchFamily="34" charset="0"/>
              <a:ea typeface="Verdana" panose="020B0604030504040204" pitchFamily="34" charset="0"/>
            </a:endParaRPr>
          </a:p>
          <a:p>
            <a:pPr marL="0" lvl="0" indent="0" fontAlgn="t">
              <a:buNone/>
              <a:defRPr/>
            </a:pPr>
            <a:endParaRPr lang="fr-FR" sz="6400" b="1" u="sng" dirty="0" smtClean="0">
              <a:solidFill>
                <a:schemeClr val="tx2"/>
              </a:solidFill>
              <a:latin typeface="Verdana" panose="020B0604030504040204" pitchFamily="34" charset="0"/>
              <a:ea typeface="Verdana" panose="020B0604030504040204" pitchFamily="34" charset="0"/>
            </a:endParaRPr>
          </a:p>
          <a:p>
            <a:pPr marL="0" lvl="0" indent="0" fontAlgn="t">
              <a:buNone/>
              <a:defRPr/>
            </a:pPr>
            <a:endParaRPr lang="fr-FR" sz="6400" b="1" u="sng" dirty="0" smtClean="0">
              <a:solidFill>
                <a:schemeClr val="tx2"/>
              </a:solidFill>
              <a:latin typeface="Verdana" panose="020B0604030504040204" pitchFamily="34" charset="0"/>
              <a:ea typeface="Verdana" panose="020B0604030504040204" pitchFamily="34" charset="0"/>
            </a:endParaRPr>
          </a:p>
          <a:p>
            <a:pPr lvl="0" fontAlgn="t">
              <a:buFont typeface="Wingdings" pitchFamily="2" charset="2"/>
              <a:buChar char="Ø"/>
              <a:defRPr/>
            </a:pPr>
            <a:r>
              <a:rPr lang="fr-FR" sz="6400" b="1" u="sng" dirty="0" smtClean="0">
                <a:solidFill>
                  <a:schemeClr val="tx2"/>
                </a:solidFill>
                <a:latin typeface="Verdana" panose="020B0604030504040204" pitchFamily="34" charset="0"/>
                <a:ea typeface="Verdana" panose="020B0604030504040204" pitchFamily="34" charset="0"/>
              </a:rPr>
              <a:t>Destinataire</a:t>
            </a:r>
            <a:r>
              <a:rPr lang="fr-FR" sz="6400" b="1" u="sng" dirty="0">
                <a:solidFill>
                  <a:schemeClr val="tx2"/>
                </a:solidFill>
                <a:latin typeface="Verdana" panose="020B0604030504040204" pitchFamily="34" charset="0"/>
                <a:ea typeface="Verdana" panose="020B0604030504040204" pitchFamily="34" charset="0"/>
              </a:rPr>
              <a:t>:</a:t>
            </a:r>
            <a:r>
              <a:rPr lang="fr-FR" sz="6400" b="1" dirty="0">
                <a:latin typeface="Verdana" panose="020B0604030504040204" pitchFamily="34" charset="0"/>
                <a:ea typeface="Verdana" panose="020B0604030504040204" pitchFamily="34" charset="0"/>
              </a:rPr>
              <a:t> </a:t>
            </a:r>
          </a:p>
          <a:p>
            <a:pPr lvl="0">
              <a:buFont typeface="Arial" pitchFamily="34" charset="0"/>
              <a:buChar char="•"/>
              <a:defRPr/>
            </a:pPr>
            <a:endParaRPr lang="fr-FR" sz="6400" b="1" dirty="0">
              <a:latin typeface="Verdana" panose="020B0604030504040204" pitchFamily="34" charset="0"/>
              <a:ea typeface="Verdana" panose="020B0604030504040204" pitchFamily="34" charset="0"/>
            </a:endParaRPr>
          </a:p>
          <a:p>
            <a:pPr lvl="0">
              <a:buFont typeface="Arial" pitchFamily="34" charset="0"/>
              <a:buChar char="•"/>
              <a:defRPr/>
            </a:pPr>
            <a:r>
              <a:rPr lang="fr-FR" sz="6400" dirty="0">
                <a:latin typeface="Verdana" panose="020B0604030504040204" pitchFamily="34" charset="0"/>
                <a:ea typeface="Verdana" panose="020B0604030504040204" pitchFamily="34" charset="0"/>
              </a:rPr>
              <a:t>Le juge administratif.</a:t>
            </a:r>
          </a:p>
          <a:p>
            <a:endParaRPr lang="fr-FR" sz="2800" dirty="0">
              <a:latin typeface="Verdana" panose="020B0604030504040204" pitchFamily="34" charset="0"/>
              <a:ea typeface="Verdana" panose="020B0604030504040204" pitchFamily="34" charset="0"/>
            </a:endParaRPr>
          </a:p>
          <a:p>
            <a:endParaRPr lang="en-US" dirty="0"/>
          </a:p>
        </p:txBody>
      </p:sp>
      <p:sp>
        <p:nvSpPr>
          <p:cNvPr id="4" name="Date Placeholder 3"/>
          <p:cNvSpPr>
            <a:spLocks noGrp="1"/>
          </p:cNvSpPr>
          <p:nvPr>
            <p:ph type="dt" sz="half" idx="10"/>
          </p:nvPr>
        </p:nvSpPr>
        <p:spPr/>
        <p:txBody>
          <a:bodyPr/>
          <a:lstStyle/>
          <a:p>
            <a:fld id="{267E8532-DF04-4D61-B2B7-2D3A2A0DF745}" type="datetime1">
              <a:rPr lang="fr-FR" smtClean="0"/>
              <a:pPr/>
              <a:t>21/08/2021</a:t>
            </a:fld>
            <a:endParaRPr lang="fr-FR"/>
          </a:p>
        </p:txBody>
      </p:sp>
      <p:sp>
        <p:nvSpPr>
          <p:cNvPr id="5" name="Slide Number Placeholder 4"/>
          <p:cNvSpPr>
            <a:spLocks noGrp="1"/>
          </p:cNvSpPr>
          <p:nvPr>
            <p:ph type="sldNum" sz="quarter" idx="12"/>
          </p:nvPr>
        </p:nvSpPr>
        <p:spPr/>
        <p:txBody>
          <a:bodyPr/>
          <a:lstStyle/>
          <a:p>
            <a:fld id="{B1104218-74AD-4F5C-AD17-BA766DAB3E20}" type="slidenum">
              <a:rPr lang="fr-FR" smtClean="0"/>
              <a:pPr/>
              <a:t>6</a:t>
            </a:fld>
            <a:endParaRPr lang="fr-FR"/>
          </a:p>
        </p:txBody>
      </p:sp>
    </p:spTree>
    <p:extLst>
      <p:ext uri="{BB962C8B-B14F-4D97-AF65-F5344CB8AC3E}">
        <p14:creationId xmlns:p14="http://schemas.microsoft.com/office/powerpoint/2010/main" val="2383920507"/>
      </p:ext>
    </p:extLst>
  </p:cSld>
  <p:clrMapOvr>
    <a:masterClrMapping/>
  </p:clrMapOvr>
  <p:transition>
    <p:plus/>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5343872"/>
          </a:xfrm>
        </p:spPr>
        <p:txBody>
          <a:bodyPr>
            <a:normAutofit/>
          </a:bodyPr>
          <a:lstStyle/>
          <a:p>
            <a:pPr algn="just">
              <a:buFont typeface="Wingdings" panose="05000000000000000000" pitchFamily="2" charset="2"/>
              <a:buChar char="Ø"/>
            </a:pPr>
            <a:r>
              <a:rPr lang="fr-FR" sz="1600" u="sng" dirty="0">
                <a:latin typeface="Verdana" panose="020B0604030504040204" pitchFamily="34" charset="0"/>
                <a:ea typeface="Verdana" panose="020B0604030504040204" pitchFamily="34" charset="0"/>
              </a:rPr>
              <a:t>La demande de </a:t>
            </a:r>
            <a:r>
              <a:rPr lang="fr-FR" sz="1600" u="sng" dirty="0" smtClean="0">
                <a:latin typeface="Verdana" panose="020B0604030504040204" pitchFamily="34" charset="0"/>
                <a:ea typeface="Verdana" panose="020B0604030504040204" pitchFamily="34" charset="0"/>
              </a:rPr>
              <a:t>sursis à exécution:</a:t>
            </a:r>
          </a:p>
          <a:p>
            <a:pPr marL="0" indent="0" algn="just">
              <a:buNone/>
            </a:pPr>
            <a:endParaRPr lang="fr-FR" sz="1600" dirty="0" smtClean="0">
              <a:latin typeface="Verdana" panose="020B0604030504040204" pitchFamily="34" charset="0"/>
              <a:ea typeface="Verdana" panose="020B0604030504040204" pitchFamily="34" charset="0"/>
            </a:endParaRPr>
          </a:p>
          <a:p>
            <a:pPr marL="0" indent="0" algn="just">
              <a:buNone/>
            </a:pPr>
            <a:r>
              <a:rPr lang="fr-FR" sz="1600" dirty="0" smtClean="0">
                <a:latin typeface="Verdana" panose="020B0604030504040204" pitchFamily="34" charset="0"/>
                <a:ea typeface="Verdana" panose="020B0604030504040204" pitchFamily="34" charset="0"/>
              </a:rPr>
              <a:t>Art </a:t>
            </a:r>
            <a:r>
              <a:rPr lang="fr-FR" sz="1600" dirty="0">
                <a:latin typeface="Verdana" panose="020B0604030504040204" pitchFamily="34" charset="0"/>
                <a:ea typeface="Verdana" panose="020B0604030504040204" pitchFamily="34" charset="0"/>
              </a:rPr>
              <a:t>82-3 du CPF : « Le recours n’est pas suspensif des droits contestés. Par contre le recouvrement des pénalités exigibles se trouve réservé jusqu'à ce que la décision juridictionnelle ait été prononcée et soit devenue définitive.</a:t>
            </a:r>
          </a:p>
          <a:p>
            <a:pPr marL="0" indent="0" algn="just">
              <a:buNone/>
            </a:pPr>
            <a:endParaRPr lang="fr-FR" sz="1600" dirty="0">
              <a:latin typeface="Verdana" panose="020B0604030504040204" pitchFamily="34" charset="0"/>
              <a:ea typeface="Verdana" panose="020B0604030504040204" pitchFamily="34" charset="0"/>
            </a:endParaRPr>
          </a:p>
          <a:p>
            <a:pPr marL="0" indent="0" algn="just">
              <a:buNone/>
            </a:pPr>
            <a:r>
              <a:rPr lang="fr-FR" sz="1600" dirty="0">
                <a:latin typeface="Verdana" panose="020B0604030504040204" pitchFamily="34" charset="0"/>
                <a:ea typeface="Verdana" panose="020B0604030504040204" pitchFamily="34" charset="0"/>
              </a:rPr>
              <a:t>Toutefois, le redevable peut surseoir au paiement de la somme principale contestée, à la condition de constituer des garanties propres à assurer le recouvrement de l’impôt.</a:t>
            </a:r>
          </a:p>
          <a:p>
            <a:pPr marL="0" indent="0" algn="just">
              <a:buNone/>
            </a:pPr>
            <a:endParaRPr lang="fr-FR" sz="1600" dirty="0">
              <a:latin typeface="Verdana" panose="020B0604030504040204" pitchFamily="34" charset="0"/>
              <a:ea typeface="Verdana" panose="020B0604030504040204" pitchFamily="34" charset="0"/>
            </a:endParaRPr>
          </a:p>
          <a:p>
            <a:pPr marL="0" indent="0" algn="just">
              <a:buNone/>
            </a:pPr>
            <a:r>
              <a:rPr lang="fr-FR" sz="1600" dirty="0">
                <a:latin typeface="Verdana" panose="020B0604030504040204" pitchFamily="34" charset="0"/>
                <a:ea typeface="Verdana" panose="020B0604030504040204" pitchFamily="34" charset="0"/>
              </a:rPr>
              <a:t>La demande de sursis de paiement doit être introduite conformément aux dispositions de l’article 834 du code de procédure civile et administrative.</a:t>
            </a:r>
          </a:p>
          <a:p>
            <a:pPr marL="0" indent="0" algn="just">
              <a:buNone/>
            </a:pPr>
            <a:endParaRPr lang="fr-FR" sz="1600" dirty="0">
              <a:latin typeface="Verdana" panose="020B0604030504040204" pitchFamily="34" charset="0"/>
              <a:ea typeface="Verdana" panose="020B0604030504040204" pitchFamily="34" charset="0"/>
            </a:endParaRPr>
          </a:p>
          <a:p>
            <a:pPr marL="0" indent="0" algn="just">
              <a:buNone/>
            </a:pPr>
            <a:r>
              <a:rPr lang="fr-FR" sz="1600" dirty="0">
                <a:latin typeface="Verdana" panose="020B0604030504040204" pitchFamily="34" charset="0"/>
                <a:ea typeface="Verdana" panose="020B0604030504040204" pitchFamily="34" charset="0"/>
              </a:rPr>
              <a:t>Le tribunal administratif statue par ordonnance conformément aux dispositions de l’article 836 du code de procédure civile et administrative.</a:t>
            </a:r>
          </a:p>
          <a:p>
            <a:pPr marL="0" indent="0" algn="just">
              <a:buNone/>
            </a:pPr>
            <a:endParaRPr lang="fr-FR" sz="1600" dirty="0">
              <a:latin typeface="Verdana" panose="020B0604030504040204" pitchFamily="34" charset="0"/>
              <a:ea typeface="Verdana" panose="020B0604030504040204" pitchFamily="34" charset="0"/>
            </a:endParaRPr>
          </a:p>
          <a:p>
            <a:pPr marL="0" indent="0" algn="just">
              <a:buNone/>
            </a:pPr>
            <a:r>
              <a:rPr lang="fr-FR" sz="1600" dirty="0">
                <a:latin typeface="Verdana" panose="020B0604030504040204" pitchFamily="34" charset="0"/>
                <a:ea typeface="Verdana" panose="020B0604030504040204" pitchFamily="34" charset="0"/>
              </a:rPr>
              <a:t>Ladite ordonnance est susceptible d’appel devant le conseil d’Etat dans un délai de quinze (15) jours à dater de sa notification ».</a:t>
            </a:r>
          </a:p>
          <a:p>
            <a:pPr algn="just"/>
            <a:endParaRPr lang="fr-FR" sz="1600" dirty="0">
              <a:latin typeface="Verdana" panose="020B0604030504040204" pitchFamily="34" charset="0"/>
              <a:ea typeface="Verdana" panose="020B0604030504040204" pitchFamily="34" charset="0"/>
            </a:endParaRPr>
          </a:p>
        </p:txBody>
      </p:sp>
      <p:sp>
        <p:nvSpPr>
          <p:cNvPr id="4" name="Date Placeholder 3"/>
          <p:cNvSpPr>
            <a:spLocks noGrp="1"/>
          </p:cNvSpPr>
          <p:nvPr>
            <p:ph type="dt" sz="half" idx="10"/>
          </p:nvPr>
        </p:nvSpPr>
        <p:spPr/>
        <p:txBody>
          <a:bodyPr/>
          <a:lstStyle/>
          <a:p>
            <a:fld id="{267E8532-DF04-4D61-B2B7-2D3A2A0DF745}" type="datetime1">
              <a:rPr lang="fr-FR" smtClean="0"/>
              <a:pPr/>
              <a:t>21/08/2021</a:t>
            </a:fld>
            <a:endParaRPr lang="fr-FR"/>
          </a:p>
        </p:txBody>
      </p:sp>
      <p:sp>
        <p:nvSpPr>
          <p:cNvPr id="5" name="Slide Number Placeholder 4"/>
          <p:cNvSpPr>
            <a:spLocks noGrp="1"/>
          </p:cNvSpPr>
          <p:nvPr>
            <p:ph type="sldNum" sz="quarter" idx="12"/>
          </p:nvPr>
        </p:nvSpPr>
        <p:spPr/>
        <p:txBody>
          <a:bodyPr/>
          <a:lstStyle/>
          <a:p>
            <a:fld id="{B1104218-74AD-4F5C-AD17-BA766DAB3E20}" type="slidenum">
              <a:rPr lang="fr-FR" smtClean="0"/>
              <a:pPr/>
              <a:t>7</a:t>
            </a:fld>
            <a:endParaRPr lang="fr-FR"/>
          </a:p>
        </p:txBody>
      </p:sp>
    </p:spTree>
    <p:extLst>
      <p:ext uri="{BB962C8B-B14F-4D97-AF65-F5344CB8AC3E}">
        <p14:creationId xmlns:p14="http://schemas.microsoft.com/office/powerpoint/2010/main" val="2374522296"/>
      </p:ext>
    </p:extLst>
  </p:cSld>
  <p:clrMapOvr>
    <a:masterClrMapping/>
  </p:clrMapOvr>
  <p:transition>
    <p:plus/>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2910" y="857232"/>
            <a:ext cx="8043890" cy="857256"/>
          </a:xfrm>
        </p:spPr>
        <p:txBody>
          <a:bodyPr>
            <a:normAutofit fontScale="90000"/>
          </a:bodyPr>
          <a:lstStyle/>
          <a:p>
            <a:r>
              <a:rPr lang="fr-FR" sz="1600" b="1" dirty="0" smtClean="0">
                <a:solidFill>
                  <a:schemeClr val="bg2">
                    <a:lumMod val="25000"/>
                  </a:schemeClr>
                </a:solidFill>
                <a:latin typeface="Verdana" pitchFamily="34" charset="0"/>
              </a:rPr>
              <a:t>1.2. </a:t>
            </a:r>
            <a:r>
              <a:rPr lang="fr-FR" sz="1800" b="1" u="sng" dirty="0" smtClean="0">
                <a:solidFill>
                  <a:schemeClr val="bg2">
                    <a:lumMod val="25000"/>
                  </a:schemeClr>
                </a:solidFill>
                <a:latin typeface="Verdana" pitchFamily="34" charset="0"/>
              </a:rPr>
              <a:t>INSTRUCTION DE L’AFFAIRE</a:t>
            </a:r>
            <a:r>
              <a:rPr lang="fr-FR" sz="1600" b="1" dirty="0" smtClean="0">
                <a:solidFill>
                  <a:schemeClr val="bg2">
                    <a:lumMod val="25000"/>
                  </a:schemeClr>
                </a:solidFill>
                <a:latin typeface="Verdana" pitchFamily="34" charset="0"/>
              </a:rPr>
              <a:t>:</a:t>
            </a:r>
            <a:br>
              <a:rPr lang="fr-FR" sz="1600" b="1" dirty="0" smtClean="0">
                <a:solidFill>
                  <a:schemeClr val="bg2">
                    <a:lumMod val="25000"/>
                  </a:schemeClr>
                </a:solidFill>
                <a:latin typeface="Verdana" pitchFamily="34" charset="0"/>
              </a:rPr>
            </a:br>
            <a:r>
              <a:rPr lang="fr-FR" sz="1600" b="1" dirty="0" smtClean="0">
                <a:solidFill>
                  <a:schemeClr val="bg2">
                    <a:lumMod val="25000"/>
                  </a:schemeClr>
                </a:solidFill>
                <a:latin typeface="Verdana" pitchFamily="34" charset="0"/>
              </a:rPr>
              <a:t/>
            </a:r>
            <a:br>
              <a:rPr lang="fr-FR" sz="1600" b="1" dirty="0" smtClean="0">
                <a:solidFill>
                  <a:schemeClr val="bg2">
                    <a:lumMod val="25000"/>
                  </a:schemeClr>
                </a:solidFill>
                <a:latin typeface="Verdana" pitchFamily="34" charset="0"/>
              </a:rPr>
            </a:br>
            <a:r>
              <a:rPr lang="fr-FR" sz="1600" b="1" dirty="0" smtClean="0">
                <a:solidFill>
                  <a:schemeClr val="bg2">
                    <a:lumMod val="25000"/>
                  </a:schemeClr>
                </a:solidFill>
                <a:latin typeface="Verdana" pitchFamily="34" charset="0"/>
              </a:rPr>
              <a:t/>
            </a:r>
            <a:br>
              <a:rPr lang="fr-FR" sz="1600" b="1" dirty="0" smtClean="0">
                <a:solidFill>
                  <a:schemeClr val="bg2">
                    <a:lumMod val="25000"/>
                  </a:schemeClr>
                </a:solidFill>
                <a:latin typeface="Verdana" pitchFamily="34" charset="0"/>
              </a:rPr>
            </a:br>
            <a:endParaRPr lang="fr-FR" sz="1600" b="1" dirty="0">
              <a:solidFill>
                <a:schemeClr val="bg2">
                  <a:lumMod val="25000"/>
                </a:schemeClr>
              </a:solidFill>
              <a:latin typeface="Verdana" pitchFamily="34" charset="0"/>
            </a:endParaRPr>
          </a:p>
        </p:txBody>
      </p:sp>
      <p:sp>
        <p:nvSpPr>
          <p:cNvPr id="3" name="Espace réservé du contenu 2"/>
          <p:cNvSpPr>
            <a:spLocks noGrp="1"/>
          </p:cNvSpPr>
          <p:nvPr>
            <p:ph idx="1"/>
          </p:nvPr>
        </p:nvSpPr>
        <p:spPr>
          <a:xfrm>
            <a:off x="457200" y="1214422"/>
            <a:ext cx="8229600" cy="5110178"/>
          </a:xfrm>
        </p:spPr>
        <p:txBody>
          <a:bodyPr>
            <a:noAutofit/>
          </a:bodyPr>
          <a:lstStyle/>
          <a:p>
            <a:pPr fontAlgn="t">
              <a:buFont typeface="Wingdings" pitchFamily="2" charset="2"/>
              <a:buChar char="§"/>
            </a:pPr>
            <a:r>
              <a:rPr lang="fr-FR" sz="1600" b="1" u="sng" dirty="0" smtClean="0">
                <a:solidFill>
                  <a:schemeClr val="bg2">
                    <a:lumMod val="50000"/>
                  </a:schemeClr>
                </a:solidFill>
                <a:latin typeface="Verdana" panose="020B0604030504040204" pitchFamily="34" charset="0"/>
                <a:ea typeface="Verdana" panose="020B0604030504040204" pitchFamily="34" charset="0"/>
              </a:rPr>
              <a:t>Au niveau de la DGE:</a:t>
            </a:r>
          </a:p>
          <a:p>
            <a:pPr fontAlgn="t">
              <a:buFont typeface="Arial" pitchFamily="34" charset="0"/>
              <a:buChar char="•"/>
            </a:pPr>
            <a:r>
              <a:rPr lang="fr-FR" sz="1600" b="1" u="sng" dirty="0" smtClean="0">
                <a:latin typeface="Verdana" panose="020B0604030504040204" pitchFamily="34" charset="0"/>
                <a:ea typeface="Verdana" panose="020B0604030504040204" pitchFamily="34" charset="0"/>
                <a:cs typeface="Tahoma" panose="020B0604030504040204" pitchFamily="34" charset="0"/>
              </a:rPr>
              <a:t>LE DGE:</a:t>
            </a:r>
          </a:p>
          <a:p>
            <a:pPr fontAlgn="t">
              <a:buFont typeface="Wingdings" pitchFamily="2" charset="2"/>
              <a:buChar char="Ø"/>
            </a:pPr>
            <a:r>
              <a:rPr lang="fr-FR" sz="1600" dirty="0" smtClean="0">
                <a:latin typeface="Verdana" panose="020B0604030504040204" pitchFamily="34" charset="0"/>
                <a:ea typeface="Verdana" panose="020B0604030504040204" pitchFamily="34" charset="0"/>
                <a:cs typeface="Tahoma" panose="020B0604030504040204" pitchFamily="34" charset="0"/>
              </a:rPr>
              <a:t>Retrait du dossier au niveau du greffe du Tribunal.</a:t>
            </a:r>
          </a:p>
          <a:p>
            <a:pPr fontAlgn="t">
              <a:buFont typeface="Wingdings" pitchFamily="2" charset="2"/>
              <a:buChar char="Ø"/>
            </a:pPr>
            <a:r>
              <a:rPr lang="fr-FR" sz="1600" dirty="0" smtClean="0">
                <a:latin typeface="Verdana" panose="020B0604030504040204" pitchFamily="34" charset="0"/>
                <a:ea typeface="Verdana" panose="020B0604030504040204" pitchFamily="34" charset="0"/>
                <a:cs typeface="Tahoma" panose="020B0604030504040204" pitchFamily="34" charset="0"/>
              </a:rPr>
              <a:t>Transmission du dossier, de la requête introductive d’instance et de la citation à comparaitre à la  S/D du contentieux- Bureau du contentieux judiciaire.</a:t>
            </a:r>
          </a:p>
          <a:p>
            <a:pPr fontAlgn="t"/>
            <a:r>
              <a:rPr lang="fr-FR" sz="1600" b="1" u="sng" dirty="0">
                <a:latin typeface="Verdana" panose="020B0604030504040204" pitchFamily="34" charset="0"/>
                <a:ea typeface="Verdana" panose="020B0604030504040204" pitchFamily="34" charset="0"/>
                <a:cs typeface="Tahoma" panose="020B0604030504040204" pitchFamily="34" charset="0"/>
              </a:rPr>
              <a:t>La S/D du contentieux-Bureau du contentieux judiciaire:</a:t>
            </a:r>
          </a:p>
          <a:p>
            <a:pPr fontAlgn="t">
              <a:buFont typeface="Wingdings" pitchFamily="2" charset="2"/>
              <a:buChar char="Ø"/>
            </a:pPr>
            <a:r>
              <a:rPr lang="fr-FR" sz="1600" dirty="0">
                <a:latin typeface="Verdana" panose="020B0604030504040204" pitchFamily="34" charset="0"/>
                <a:ea typeface="Verdana" panose="020B0604030504040204" pitchFamily="34" charset="0"/>
                <a:cs typeface="Tahoma" panose="020B0604030504040204" pitchFamily="34" charset="0"/>
              </a:rPr>
              <a:t>Enregistrement  de la requête introductive d’instance.</a:t>
            </a:r>
          </a:p>
          <a:p>
            <a:pPr fontAlgn="t">
              <a:buFont typeface="Wingdings" pitchFamily="2" charset="2"/>
              <a:buChar char="Ø"/>
            </a:pPr>
            <a:r>
              <a:rPr lang="fr-FR" sz="1600" dirty="0">
                <a:latin typeface="Verdana" panose="020B0604030504040204" pitchFamily="34" charset="0"/>
                <a:ea typeface="Verdana" panose="020B0604030504040204" pitchFamily="34" charset="0"/>
                <a:cs typeface="Tahoma" panose="020B0604030504040204" pitchFamily="34" charset="0"/>
              </a:rPr>
              <a:t>Montage du dossier . </a:t>
            </a:r>
          </a:p>
          <a:p>
            <a:pPr algn="just">
              <a:lnSpc>
                <a:spcPct val="115000"/>
              </a:lnSpc>
              <a:spcAft>
                <a:spcPts val="0"/>
              </a:spcAft>
              <a:buFont typeface="Wingdings" panose="05000000000000000000" pitchFamily="2" charset="2"/>
              <a:buChar char="Ø"/>
            </a:pPr>
            <a:r>
              <a:rPr lang="fr-FR" sz="1600" dirty="0">
                <a:latin typeface="Verdana" panose="020B0604030504040204" pitchFamily="34" charset="0"/>
                <a:ea typeface="Verdana" panose="020B0604030504040204" pitchFamily="34" charset="0"/>
                <a:cs typeface="Tahoma" panose="020B0604030504040204" pitchFamily="34" charset="0"/>
              </a:rPr>
              <a:t>Examen en la forme et en la fond de la requête. </a:t>
            </a:r>
          </a:p>
          <a:p>
            <a:pPr marL="0" indent="0" algn="just">
              <a:lnSpc>
                <a:spcPct val="115000"/>
              </a:lnSpc>
              <a:spcAft>
                <a:spcPts val="0"/>
              </a:spcAft>
              <a:buNone/>
            </a:pPr>
            <a:r>
              <a:rPr lang="fr-FR" sz="1600" u="sng" dirty="0">
                <a:latin typeface="Verdana" panose="020B0604030504040204" pitchFamily="34" charset="0"/>
                <a:ea typeface="Verdana" panose="020B0604030504040204" pitchFamily="34" charset="0"/>
                <a:cs typeface="Tahoma" panose="020B0604030504040204" pitchFamily="34" charset="0"/>
              </a:rPr>
              <a:t>L’examen en la forme consiste à s’assurer de ce qui suit : </a:t>
            </a:r>
          </a:p>
          <a:p>
            <a:pPr marL="342900" lvl="0" indent="-342900" algn="just">
              <a:lnSpc>
                <a:spcPct val="115000"/>
              </a:lnSpc>
              <a:spcAft>
                <a:spcPts val="0"/>
              </a:spcAft>
              <a:buFont typeface="Arial" panose="020B0604020202020204" pitchFamily="34" charset="0"/>
              <a:buChar char="-"/>
            </a:pPr>
            <a:r>
              <a:rPr lang="fr-FR" sz="1600" dirty="0">
                <a:latin typeface="Verdana" panose="020B0604030504040204" pitchFamily="34" charset="0"/>
                <a:ea typeface="Verdana" panose="020B0604030504040204" pitchFamily="34" charset="0"/>
                <a:cs typeface="Tahoma" panose="020B0604030504040204" pitchFamily="34" charset="0"/>
              </a:rPr>
              <a:t>Le respect des dispositions de l’article 15 du Code des Procédures Civiles et Administratives ;</a:t>
            </a:r>
          </a:p>
          <a:p>
            <a:pPr marL="342900" lvl="0" indent="-342900" algn="just">
              <a:lnSpc>
                <a:spcPct val="115000"/>
              </a:lnSpc>
              <a:spcAft>
                <a:spcPts val="0"/>
              </a:spcAft>
              <a:buFont typeface="Arial" panose="020B0604020202020204" pitchFamily="34" charset="0"/>
              <a:buChar char="-"/>
            </a:pPr>
            <a:r>
              <a:rPr lang="fr-FR" sz="1600" dirty="0">
                <a:latin typeface="Verdana" panose="020B0604030504040204" pitchFamily="34" charset="0"/>
                <a:ea typeface="Verdana" panose="020B0604030504040204" pitchFamily="34" charset="0"/>
                <a:cs typeface="Tahoma" panose="020B0604030504040204" pitchFamily="34" charset="0"/>
              </a:rPr>
              <a:t>La présentation d’un mandat lorsque ce dernier est exigible ;</a:t>
            </a:r>
          </a:p>
          <a:p>
            <a:pPr marL="342900" lvl="0" indent="-342900" algn="just">
              <a:lnSpc>
                <a:spcPct val="115000"/>
              </a:lnSpc>
              <a:spcAft>
                <a:spcPts val="0"/>
              </a:spcAft>
              <a:buFont typeface="Arial" panose="020B0604020202020204" pitchFamily="34" charset="0"/>
              <a:buChar char="-"/>
            </a:pPr>
            <a:r>
              <a:rPr lang="fr-FR" sz="1600" dirty="0">
                <a:latin typeface="Verdana" panose="020B0604030504040204" pitchFamily="34" charset="0"/>
                <a:ea typeface="Verdana" panose="020B0604030504040204" pitchFamily="34" charset="0"/>
                <a:cs typeface="Tahoma" panose="020B0604030504040204" pitchFamily="34" charset="0"/>
              </a:rPr>
              <a:t>La signature de la requête ;</a:t>
            </a:r>
          </a:p>
          <a:p>
            <a:pPr marL="342900" lvl="0" indent="-342900" algn="just">
              <a:lnSpc>
                <a:spcPct val="115000"/>
              </a:lnSpc>
              <a:spcAft>
                <a:spcPts val="0"/>
              </a:spcAft>
              <a:buFont typeface="Arial" panose="020B0604020202020204" pitchFamily="34" charset="0"/>
              <a:buChar char="-"/>
            </a:pPr>
            <a:r>
              <a:rPr lang="fr-FR" sz="1600" dirty="0">
                <a:latin typeface="Verdana" panose="020B0604030504040204" pitchFamily="34" charset="0"/>
                <a:ea typeface="Verdana" panose="020B0604030504040204" pitchFamily="34" charset="0"/>
                <a:cs typeface="Tahoma" panose="020B0604030504040204" pitchFamily="34" charset="0"/>
              </a:rPr>
              <a:t>La désignation d’un avocat par le contribuable ;</a:t>
            </a:r>
          </a:p>
          <a:p>
            <a:pPr marL="342900" lvl="0" indent="-342900" algn="just">
              <a:lnSpc>
                <a:spcPct val="115000"/>
              </a:lnSpc>
              <a:spcAft>
                <a:spcPts val="0"/>
              </a:spcAft>
              <a:buFont typeface="Arial" panose="020B0604020202020204" pitchFamily="34" charset="0"/>
              <a:buChar char="-"/>
            </a:pPr>
            <a:r>
              <a:rPr lang="fr-FR" sz="1600" dirty="0">
                <a:latin typeface="Verdana" panose="020B0604030504040204" pitchFamily="34" charset="0"/>
                <a:ea typeface="Verdana" panose="020B0604030504040204" pitchFamily="34" charset="0"/>
                <a:cs typeface="Tahoma" panose="020B0604030504040204" pitchFamily="34" charset="0"/>
              </a:rPr>
              <a:t>Respect des délais de saisine.</a:t>
            </a:r>
          </a:p>
          <a:p>
            <a:pPr fontAlgn="t">
              <a:buNone/>
            </a:pPr>
            <a:endParaRPr lang="fr-FR" sz="1400" u="sng" dirty="0" smtClean="0">
              <a:solidFill>
                <a:schemeClr val="bg2">
                  <a:lumMod val="50000"/>
                </a:schemeClr>
              </a:solidFill>
              <a:latin typeface="Verdana" panose="020B0604030504040204" pitchFamily="34" charset="0"/>
              <a:ea typeface="Verdana" panose="020B0604030504040204" pitchFamily="34" charset="0"/>
              <a:cs typeface="Tahoma" panose="020B0604030504040204" pitchFamily="34" charset="0"/>
            </a:endParaRPr>
          </a:p>
          <a:p>
            <a:pPr fontAlgn="t">
              <a:buFont typeface="Arial" pitchFamily="34" charset="0"/>
              <a:buChar char="•"/>
            </a:pPr>
            <a:endParaRPr lang="fr-FR" sz="1400" b="1" u="sng" dirty="0" smtClean="0">
              <a:latin typeface="Verdana" panose="020B0604030504040204" pitchFamily="34" charset="0"/>
              <a:ea typeface="Verdana" panose="020B0604030504040204" pitchFamily="34" charset="0"/>
              <a:cs typeface="Tahoma" panose="020B0604030504040204" pitchFamily="34" charset="0"/>
            </a:endParaRPr>
          </a:p>
          <a:p>
            <a:pPr fontAlgn="t">
              <a:buFont typeface="Wingdings" pitchFamily="2" charset="2"/>
              <a:buChar char="Ø"/>
            </a:pPr>
            <a:endParaRPr lang="fr-FR" sz="1400" dirty="0" smtClean="0">
              <a:latin typeface="Verdana" panose="020B0604030504040204" pitchFamily="34" charset="0"/>
              <a:ea typeface="Verdana" panose="020B0604030504040204" pitchFamily="34" charset="0"/>
              <a:cs typeface="Tahoma" panose="020B0604030504040204" pitchFamily="34" charset="0"/>
            </a:endParaRPr>
          </a:p>
        </p:txBody>
      </p:sp>
      <p:sp>
        <p:nvSpPr>
          <p:cNvPr id="4" name="Espace réservé de la date 3"/>
          <p:cNvSpPr>
            <a:spLocks noGrp="1"/>
          </p:cNvSpPr>
          <p:nvPr>
            <p:ph type="dt" sz="half" idx="10"/>
          </p:nvPr>
        </p:nvSpPr>
        <p:spPr/>
        <p:txBody>
          <a:bodyPr/>
          <a:lstStyle/>
          <a:p>
            <a:fld id="{267E8532-DF04-4D61-B2B7-2D3A2A0DF745}" type="datetime1">
              <a:rPr lang="fr-FR" smtClean="0"/>
              <a:pPr/>
              <a:t>21/08/2021</a:t>
            </a:fld>
            <a:endParaRPr lang="fr-FR" dirty="0"/>
          </a:p>
        </p:txBody>
      </p:sp>
      <p:sp>
        <p:nvSpPr>
          <p:cNvPr id="5" name="Espace réservé du numéro de diapositive 4"/>
          <p:cNvSpPr>
            <a:spLocks noGrp="1"/>
          </p:cNvSpPr>
          <p:nvPr>
            <p:ph type="sldNum" sz="quarter" idx="12"/>
          </p:nvPr>
        </p:nvSpPr>
        <p:spPr/>
        <p:txBody>
          <a:bodyPr/>
          <a:lstStyle/>
          <a:p>
            <a:fld id="{B1104218-74AD-4F5C-AD17-BA766DAB3E20}" type="slidenum">
              <a:rPr lang="fr-FR" smtClean="0"/>
              <a:pPr/>
              <a:t>8</a:t>
            </a:fld>
            <a:endParaRPr lang="fr-FR"/>
          </a:p>
        </p:txBody>
      </p:sp>
    </p:spTree>
  </p:cSld>
  <p:clrMapOvr>
    <a:masterClrMapping/>
  </p:clrMapOvr>
  <p:transition>
    <p:plus/>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631904"/>
          </a:xfrm>
        </p:spPr>
        <p:txBody>
          <a:bodyPr>
            <a:normAutofit/>
          </a:bodyPr>
          <a:lstStyle/>
          <a:p>
            <a:pPr marL="0" indent="0" algn="just">
              <a:lnSpc>
                <a:spcPct val="115000"/>
              </a:lnSpc>
              <a:spcAft>
                <a:spcPts val="0"/>
              </a:spcAft>
              <a:buNone/>
            </a:pPr>
            <a:r>
              <a:rPr lang="fr-FR" sz="1600" u="sng" dirty="0" smtClean="0">
                <a:latin typeface="Verdana" panose="020B0604030504040204" pitchFamily="34" charset="0"/>
                <a:ea typeface="Verdana" panose="020B0604030504040204" pitchFamily="34" charset="0"/>
                <a:cs typeface="Tahoma" panose="020B0604030504040204" pitchFamily="34" charset="0"/>
              </a:rPr>
              <a:t>L’examen du fond </a:t>
            </a:r>
            <a:r>
              <a:rPr lang="fr-FR" sz="1600" dirty="0" smtClean="0">
                <a:latin typeface="Verdana" panose="020B0604030504040204" pitchFamily="34" charset="0"/>
                <a:ea typeface="Verdana" panose="020B0604030504040204" pitchFamily="34" charset="0"/>
                <a:cs typeface="Tahoma" panose="020B0604030504040204" pitchFamily="34" charset="0"/>
              </a:rPr>
              <a:t>consiste en une discussion des moyens invoqués par le contribuable et une analyse de leur bien fondé.  </a:t>
            </a:r>
          </a:p>
          <a:p>
            <a:pPr marL="0" indent="0" algn="just">
              <a:lnSpc>
                <a:spcPct val="115000"/>
              </a:lnSpc>
              <a:spcAft>
                <a:spcPts val="0"/>
              </a:spcAft>
              <a:buNone/>
            </a:pPr>
            <a:endParaRPr lang="fr-FR" sz="1600" dirty="0" smtClean="0">
              <a:latin typeface="Verdana" panose="020B0604030504040204" pitchFamily="34" charset="0"/>
              <a:ea typeface="Verdana" panose="020B0604030504040204" pitchFamily="34" charset="0"/>
              <a:cs typeface="Tahoma" panose="020B0604030504040204" pitchFamily="34" charset="0"/>
            </a:endParaRPr>
          </a:p>
          <a:p>
            <a:pPr algn="just">
              <a:lnSpc>
                <a:spcPct val="115000"/>
              </a:lnSpc>
              <a:spcAft>
                <a:spcPts val="0"/>
              </a:spcAft>
              <a:buFont typeface="Wingdings" panose="05000000000000000000" pitchFamily="2" charset="2"/>
              <a:buChar char="§"/>
            </a:pPr>
            <a:r>
              <a:rPr lang="fr-FR" sz="1600" dirty="0" smtClean="0">
                <a:latin typeface="Verdana" panose="020B0604030504040204" pitchFamily="34" charset="0"/>
                <a:ea typeface="Verdana" panose="020B0604030504040204" pitchFamily="34" charset="0"/>
                <a:cs typeface="Tahoma" panose="020B0604030504040204" pitchFamily="34" charset="0"/>
              </a:rPr>
              <a:t>En outre, dans le cas où, le délai fixé par le juge en vue du dépôt du mémoire en réponse ne peut être respecté, le service est tenu de déposer auprès du greffe une demande de prorogation de délai.</a:t>
            </a:r>
          </a:p>
          <a:p>
            <a:pPr marL="0" indent="0" algn="just">
              <a:lnSpc>
                <a:spcPct val="115000"/>
              </a:lnSpc>
              <a:spcAft>
                <a:spcPts val="0"/>
              </a:spcAft>
              <a:buNone/>
            </a:pPr>
            <a:endParaRPr lang="fr-FR" sz="1600" dirty="0">
              <a:latin typeface="Verdana" panose="020B0604030504040204" pitchFamily="34" charset="0"/>
              <a:ea typeface="Verdana" panose="020B0604030504040204" pitchFamily="34" charset="0"/>
              <a:cs typeface="Tahoma" panose="020B0604030504040204" pitchFamily="34" charset="0"/>
            </a:endParaRPr>
          </a:p>
          <a:p>
            <a:pPr algn="just">
              <a:buFont typeface="Wingdings" panose="05000000000000000000" pitchFamily="2" charset="2"/>
              <a:buChar char="§"/>
            </a:pPr>
            <a:r>
              <a:rPr lang="fr-FR" sz="1600" dirty="0">
                <a:latin typeface="Verdana" panose="020B0604030504040204" pitchFamily="34" charset="0"/>
                <a:ea typeface="Verdana" panose="020B0604030504040204" pitchFamily="34" charset="0"/>
                <a:cs typeface="Tahoma" panose="020B0604030504040204" pitchFamily="34" charset="0"/>
              </a:rPr>
              <a:t>Par ailleurs, dans le cas où, le contribuable a joint à sa requête au fond une requête distincte portant sur le sursis à exécution en application des dispositions de l’article 833 et 834 du CPCA. Le receveur devra être informé afin d’arrêter les mesures correctives dans le cas où l’ordonnance prise par le juge  ordonne le sursis à exécution, et ce, jusqu’à que l’affaire au fond sera jugée</a:t>
            </a:r>
            <a:r>
              <a:rPr lang="fr-FR" sz="1600" dirty="0" smtClean="0">
                <a:latin typeface="Verdana" panose="020B0604030504040204" pitchFamily="34" charset="0"/>
                <a:ea typeface="Verdana" panose="020B0604030504040204" pitchFamily="34" charset="0"/>
                <a:cs typeface="Tahoma" panose="020B0604030504040204" pitchFamily="34" charset="0"/>
              </a:rPr>
              <a:t>.</a:t>
            </a:r>
          </a:p>
          <a:p>
            <a:pPr marL="0" indent="0" algn="just">
              <a:buNone/>
            </a:pPr>
            <a:endParaRPr lang="fr-FR" sz="1600" dirty="0">
              <a:latin typeface="Verdana" panose="020B0604030504040204" pitchFamily="34" charset="0"/>
              <a:ea typeface="Verdana" panose="020B0604030504040204" pitchFamily="34" charset="0"/>
              <a:cs typeface="Tahoma" panose="020B0604030504040204" pitchFamily="34" charset="0"/>
            </a:endParaRPr>
          </a:p>
          <a:p>
            <a:pPr algn="just" fontAlgn="t">
              <a:buFont typeface="Wingdings" pitchFamily="2" charset="2"/>
              <a:buChar char="Ø"/>
            </a:pPr>
            <a:r>
              <a:rPr lang="fr-FR" sz="1600" dirty="0">
                <a:latin typeface="Verdana" panose="020B0604030504040204" pitchFamily="34" charset="0"/>
                <a:ea typeface="Verdana" panose="020B0604030504040204" pitchFamily="34" charset="0"/>
                <a:cs typeface="Tahoma" panose="020B0604030504040204" pitchFamily="34" charset="0"/>
              </a:rPr>
              <a:t>Rédaction du projet de mémoire en défense et sa transmission au DGE.</a:t>
            </a:r>
          </a:p>
          <a:p>
            <a:pPr algn="just"/>
            <a:endParaRPr lang="fr-FR" sz="1600" dirty="0"/>
          </a:p>
        </p:txBody>
      </p:sp>
      <p:sp>
        <p:nvSpPr>
          <p:cNvPr id="4" name="Date Placeholder 3"/>
          <p:cNvSpPr>
            <a:spLocks noGrp="1"/>
          </p:cNvSpPr>
          <p:nvPr>
            <p:ph type="dt" sz="half" idx="10"/>
          </p:nvPr>
        </p:nvSpPr>
        <p:spPr/>
        <p:txBody>
          <a:bodyPr/>
          <a:lstStyle/>
          <a:p>
            <a:fld id="{267E8532-DF04-4D61-B2B7-2D3A2A0DF745}" type="datetime1">
              <a:rPr lang="fr-FR" smtClean="0"/>
              <a:pPr/>
              <a:t>21/08/2021</a:t>
            </a:fld>
            <a:endParaRPr lang="fr-FR"/>
          </a:p>
        </p:txBody>
      </p:sp>
      <p:sp>
        <p:nvSpPr>
          <p:cNvPr id="5" name="Slide Number Placeholder 4"/>
          <p:cNvSpPr>
            <a:spLocks noGrp="1"/>
          </p:cNvSpPr>
          <p:nvPr>
            <p:ph type="sldNum" sz="quarter" idx="12"/>
          </p:nvPr>
        </p:nvSpPr>
        <p:spPr/>
        <p:txBody>
          <a:bodyPr/>
          <a:lstStyle/>
          <a:p>
            <a:fld id="{B1104218-74AD-4F5C-AD17-BA766DAB3E20}" type="slidenum">
              <a:rPr lang="fr-FR" smtClean="0"/>
              <a:pPr/>
              <a:t>9</a:t>
            </a:fld>
            <a:endParaRPr lang="fr-FR"/>
          </a:p>
        </p:txBody>
      </p:sp>
    </p:spTree>
    <p:extLst>
      <p:ext uri="{BB962C8B-B14F-4D97-AF65-F5344CB8AC3E}">
        <p14:creationId xmlns:p14="http://schemas.microsoft.com/office/powerpoint/2010/main" val="2536597235"/>
      </p:ext>
    </p:extLst>
  </p:cSld>
  <p:clrMapOvr>
    <a:masterClrMapping/>
  </p:clrMapOvr>
  <p:transition>
    <p:plus/>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1295</TotalTime>
  <Words>2075</Words>
  <Application>Microsoft Office PowerPoint</Application>
  <PresentationFormat>On-screen Show (4:3)</PresentationFormat>
  <Paragraphs>310</Paragraphs>
  <Slides>22</Slides>
  <Notes>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22</vt:i4>
      </vt:variant>
    </vt:vector>
  </HeadingPairs>
  <TitlesOfParts>
    <vt:vector size="31" baseType="lpstr">
      <vt:lpstr>Arial</vt:lpstr>
      <vt:lpstr>Calibri</vt:lpstr>
      <vt:lpstr>Constantia</vt:lpstr>
      <vt:lpstr>Tahoma</vt:lpstr>
      <vt:lpstr>Times New Roman</vt:lpstr>
      <vt:lpstr>Verdana</vt:lpstr>
      <vt:lpstr>Wingdings</vt:lpstr>
      <vt:lpstr>Wingdings 2</vt:lpstr>
      <vt:lpstr>Débit</vt:lpstr>
      <vt:lpstr>        </vt:lpstr>
      <vt:lpstr> </vt:lpstr>
      <vt:lpstr>  </vt:lpstr>
      <vt:lpstr>PowerPoint Presentation</vt:lpstr>
      <vt:lpstr>PowerPoint Presentation</vt:lpstr>
      <vt:lpstr>PowerPoint Presentation</vt:lpstr>
      <vt:lpstr>PowerPoint Presentation</vt:lpstr>
      <vt:lpstr>1.2. INSTRUCTION DE L’AFFAIRE: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 RECOURS DEVANT LE CONSEIL D’ETAT: </vt:lpstr>
      <vt:lpstr>PowerPoint Presentation</vt:lpstr>
      <vt:lpstr>2.2. INSTRUCTION DE L’AFFAIRE: </vt:lpstr>
      <vt:lpstr>PowerPoint Presentation</vt:lpstr>
      <vt:lpstr>PowerPoint Presentation</vt:lpstr>
    </vt:vector>
  </TitlesOfParts>
  <Company>DGI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FICHES PRÉ-ATELIERS DE LA PHASE CONVERGENCE             PROCESSUS « GERER LE CONTENTIEUX DE RECOUVREMENT »</dc:title>
  <dc:creator>nawel lassouag</dc:creator>
  <cp:lastModifiedBy>kamel lafer</cp:lastModifiedBy>
  <cp:revision>176</cp:revision>
  <dcterms:created xsi:type="dcterms:W3CDTF">2011-06-16T10:43:37Z</dcterms:created>
  <dcterms:modified xsi:type="dcterms:W3CDTF">2021-08-21T08:00:30Z</dcterms:modified>
</cp:coreProperties>
</file>