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21"/>
  </p:notesMasterIdLst>
  <p:sldIdLst>
    <p:sldId id="256" r:id="rId2"/>
    <p:sldId id="427" r:id="rId3"/>
    <p:sldId id="428" r:id="rId4"/>
    <p:sldId id="429" r:id="rId5"/>
    <p:sldId id="430" r:id="rId6"/>
    <p:sldId id="431" r:id="rId7"/>
    <p:sldId id="432" r:id="rId8"/>
    <p:sldId id="414" r:id="rId9"/>
    <p:sldId id="415" r:id="rId10"/>
    <p:sldId id="416" r:id="rId11"/>
    <p:sldId id="417" r:id="rId12"/>
    <p:sldId id="418" r:id="rId13"/>
    <p:sldId id="419" r:id="rId14"/>
    <p:sldId id="420" r:id="rId15"/>
    <p:sldId id="421" r:id="rId16"/>
    <p:sldId id="423" r:id="rId17"/>
    <p:sldId id="424" r:id="rId18"/>
    <p:sldId id="425" r:id="rId19"/>
    <p:sldId id="426" r:id="rId20"/>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3EF5E28-9FE5-49D7-9710-E595CC007074}">
          <p14:sldIdLst>
            <p14:sldId id="256"/>
            <p14:sldId id="427"/>
            <p14:sldId id="428"/>
            <p14:sldId id="429"/>
            <p14:sldId id="430"/>
            <p14:sldId id="431"/>
            <p14:sldId id="432"/>
            <p14:sldId id="414"/>
            <p14:sldId id="415"/>
            <p14:sldId id="416"/>
            <p14:sldId id="417"/>
            <p14:sldId id="418"/>
            <p14:sldId id="419"/>
            <p14:sldId id="420"/>
            <p14:sldId id="421"/>
            <p14:sldId id="423"/>
            <p14:sldId id="424"/>
            <p14:sldId id="425"/>
            <p14:sldId id="42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988" autoAdjust="0"/>
    <p:restoredTop sz="94660"/>
  </p:normalViewPr>
  <p:slideViewPr>
    <p:cSldViewPr snapToGrid="0">
      <p:cViewPr varScale="1">
        <p:scale>
          <a:sx n="57" d="100"/>
          <a:sy n="57" d="100"/>
        </p:scale>
        <p:origin x="84"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60125E9C-9575-4570-9A3B-96D6646F3B45}" type="datetimeFigureOut">
              <a:rPr lang="ar-SA" smtClean="0"/>
              <a:t>04/04/1444</a:t>
            </a:fld>
            <a:endParaRPr lang="ar-S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07486560-63DA-4FE9-B12C-D28145B69524}" type="slidenum">
              <a:rPr lang="ar-SA" smtClean="0"/>
              <a:t>‹N°›</a:t>
            </a:fld>
            <a:endParaRPr lang="ar-SA"/>
          </a:p>
        </p:txBody>
      </p:sp>
    </p:spTree>
    <p:extLst>
      <p:ext uri="{BB962C8B-B14F-4D97-AF65-F5344CB8AC3E}">
        <p14:creationId xmlns:p14="http://schemas.microsoft.com/office/powerpoint/2010/main" val="29946952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S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SA"/>
          </a:p>
        </p:txBody>
      </p:sp>
      <p:sp>
        <p:nvSpPr>
          <p:cNvPr id="4" name="Date Placeholder 3"/>
          <p:cNvSpPr>
            <a:spLocks noGrp="1"/>
          </p:cNvSpPr>
          <p:nvPr>
            <p:ph type="dt" sz="half" idx="10"/>
          </p:nvPr>
        </p:nvSpPr>
        <p:spPr/>
        <p:txBody>
          <a:bodyPr/>
          <a:lstStyle/>
          <a:p>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1627007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10"/>
          </p:nvPr>
        </p:nvSpPr>
        <p:spPr/>
        <p:txBody>
          <a:bodyPr/>
          <a:lstStyle/>
          <a:p>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2564318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10"/>
          </p:nvPr>
        </p:nvSpPr>
        <p:spPr/>
        <p:txBody>
          <a:bodyPr/>
          <a:lstStyle/>
          <a:p>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546445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59543" y="19164"/>
            <a:ext cx="11132457" cy="1013245"/>
          </a:xfrm>
          <a:solidFill>
            <a:schemeClr val="accent5">
              <a:lumMod val="50000"/>
            </a:schemeClr>
          </a:solidFill>
        </p:spPr>
        <p:txBody>
          <a:bodyPr>
            <a:normAutofit/>
          </a:bodyPr>
          <a:lstStyle>
            <a:lvl1pPr algn="ctr" rtl="0">
              <a:defRPr sz="3600" b="1">
                <a:solidFill>
                  <a:schemeClr val="bg1"/>
                </a:solidFill>
                <a:latin typeface="+mn-lt"/>
              </a:defRPr>
            </a:lvl1pPr>
          </a:lstStyle>
          <a:p>
            <a:r>
              <a:rPr lang="fr-FR" noProof="0" dirty="0"/>
              <a:t>Click to </a:t>
            </a:r>
            <a:r>
              <a:rPr lang="fr-FR" noProof="0" dirty="0" err="1"/>
              <a:t>edit</a:t>
            </a:r>
            <a:r>
              <a:rPr lang="fr-FR" noProof="0" dirty="0"/>
              <a:t> Master </a:t>
            </a:r>
            <a:r>
              <a:rPr lang="fr-FR" noProof="0" dirty="0" err="1"/>
              <a:t>title</a:t>
            </a:r>
            <a:r>
              <a:rPr lang="fr-FR" noProof="0" dirty="0"/>
              <a:t> style</a:t>
            </a:r>
          </a:p>
        </p:txBody>
      </p:sp>
      <p:sp>
        <p:nvSpPr>
          <p:cNvPr id="3" name="Content Placeholder 2"/>
          <p:cNvSpPr>
            <a:spLocks noGrp="1"/>
          </p:cNvSpPr>
          <p:nvPr>
            <p:ph idx="1"/>
          </p:nvPr>
        </p:nvSpPr>
        <p:spPr>
          <a:xfrm>
            <a:off x="420914" y="1238136"/>
            <a:ext cx="11408229" cy="5191462"/>
          </a:xfrm>
        </p:spPr>
        <p:txBody>
          <a:bodyPr/>
          <a:lstStyle>
            <a:lvl1pPr marL="0" indent="0" algn="l" rtl="0">
              <a:buNone/>
              <a:defRPr sz="3200" b="1">
                <a:solidFill>
                  <a:srgbClr val="C00000"/>
                </a:solidFill>
                <a:cs typeface="+mj-cs"/>
              </a:defRPr>
            </a:lvl1pPr>
            <a:lvl2pPr marL="449263" indent="-228600" algn="l" rtl="0">
              <a:defRPr sz="2800" b="1">
                <a:solidFill>
                  <a:srgbClr val="002060"/>
                </a:solidFill>
                <a:cs typeface="+mj-cs"/>
              </a:defRPr>
            </a:lvl2pPr>
            <a:lvl3pPr marL="536575" indent="-228600" algn="l" rtl="0">
              <a:buFont typeface="Wingdings" panose="05000000000000000000" pitchFamily="2" charset="2"/>
              <a:buChar char="§"/>
              <a:defRPr sz="2400">
                <a:solidFill>
                  <a:schemeClr val="accent5">
                    <a:lumMod val="50000"/>
                  </a:schemeClr>
                </a:solidFill>
                <a:cs typeface="+mn-cs"/>
              </a:defRPr>
            </a:lvl3pPr>
            <a:lvl4pPr marL="536575" indent="-228600" algn="l" rtl="0">
              <a:buFont typeface="Wingdings" panose="05000000000000000000" pitchFamily="2" charset="2"/>
              <a:buChar char="§"/>
              <a:defRPr lang="en-US" sz="2400" kern="1200" dirty="0" smtClean="0">
                <a:solidFill>
                  <a:schemeClr val="accent5">
                    <a:lumMod val="50000"/>
                  </a:schemeClr>
                </a:solidFill>
                <a:latin typeface="+mn-lt"/>
                <a:ea typeface="+mn-ea"/>
                <a:cs typeface="+mn-cs"/>
              </a:defRPr>
            </a:lvl4pPr>
            <a:lvl5pPr marL="536575" indent="-228600" algn="l" rtl="0">
              <a:buFont typeface="Wingdings" panose="05000000000000000000" pitchFamily="2" charset="2"/>
              <a:buChar char="§"/>
              <a:defRPr lang="ar-SA" sz="2400" kern="1200" dirty="0">
                <a:solidFill>
                  <a:schemeClr val="accent5">
                    <a:lumMod val="50000"/>
                  </a:schemeClr>
                </a:solidFill>
                <a:latin typeface="+mn-lt"/>
                <a:ea typeface="+mn-ea"/>
                <a:cs typeface="+mn-cs"/>
              </a:defRPr>
            </a:lvl5pPr>
          </a:lstStyle>
          <a:p>
            <a:pPr lvl="0"/>
            <a:r>
              <a:rPr lang="fr-FR" noProof="0" dirty="0"/>
              <a:t>Click to </a:t>
            </a:r>
            <a:r>
              <a:rPr lang="fr-FR" noProof="0" dirty="0" err="1"/>
              <a:t>edit</a:t>
            </a:r>
            <a:r>
              <a:rPr lang="fr-FR" noProof="0" dirty="0"/>
              <a:t> Master </a:t>
            </a:r>
            <a:r>
              <a:rPr lang="fr-FR" noProof="0" dirty="0" err="1"/>
              <a:t>text</a:t>
            </a:r>
            <a:r>
              <a:rPr lang="fr-FR" noProof="0" dirty="0"/>
              <a:t> styles</a:t>
            </a:r>
          </a:p>
          <a:p>
            <a:pPr lvl="1"/>
            <a:r>
              <a:rPr lang="fr-FR" noProof="0" dirty="0"/>
              <a:t>Second </a:t>
            </a:r>
            <a:r>
              <a:rPr lang="fr-FR" noProof="0" dirty="0" err="1"/>
              <a:t>level</a:t>
            </a:r>
            <a:endParaRPr lang="fr-FR" noProof="0" dirty="0"/>
          </a:p>
          <a:p>
            <a:pPr lvl="2"/>
            <a:r>
              <a:rPr lang="fr-FR" noProof="0" dirty="0" err="1"/>
              <a:t>Third</a:t>
            </a:r>
            <a:r>
              <a:rPr lang="fr-FR" noProof="0" dirty="0"/>
              <a:t> </a:t>
            </a:r>
            <a:r>
              <a:rPr lang="fr-FR" noProof="0" dirty="0" err="1"/>
              <a:t>level</a:t>
            </a:r>
            <a:endParaRPr lang="fr-FR" noProof="0" dirty="0"/>
          </a:p>
          <a:p>
            <a:pPr lvl="3"/>
            <a:r>
              <a:rPr lang="fr-FR" noProof="0" dirty="0" err="1"/>
              <a:t>Fourth</a:t>
            </a:r>
            <a:r>
              <a:rPr lang="fr-FR" noProof="0" dirty="0"/>
              <a:t> </a:t>
            </a:r>
            <a:r>
              <a:rPr lang="fr-FR" noProof="0" dirty="0" err="1"/>
              <a:t>level</a:t>
            </a:r>
            <a:endParaRPr lang="fr-FR" noProof="0" dirty="0"/>
          </a:p>
          <a:p>
            <a:pPr lvl="4"/>
            <a:r>
              <a:rPr lang="fr-FR" noProof="0" dirty="0" err="1"/>
              <a:t>Fifth</a:t>
            </a:r>
            <a:r>
              <a:rPr lang="fr-FR" noProof="0" dirty="0"/>
              <a:t> </a:t>
            </a:r>
            <a:r>
              <a:rPr lang="fr-FR" noProof="0" dirty="0" err="1"/>
              <a:t>level</a:t>
            </a:r>
            <a:endParaRPr lang="fr-FR" noProof="0" dirty="0"/>
          </a:p>
        </p:txBody>
      </p:sp>
      <p:sp>
        <p:nvSpPr>
          <p:cNvPr id="6" name="Slide Number Placeholder 5"/>
          <p:cNvSpPr>
            <a:spLocks noGrp="1"/>
          </p:cNvSpPr>
          <p:nvPr>
            <p:ph type="sldNum" sz="quarter" idx="12"/>
          </p:nvPr>
        </p:nvSpPr>
        <p:spPr>
          <a:xfrm>
            <a:off x="11190514" y="6512036"/>
            <a:ext cx="638629" cy="365125"/>
          </a:xfrm>
        </p:spPr>
        <p:txBody>
          <a:bodyPr/>
          <a:lstStyle>
            <a:lvl1pPr>
              <a:defRPr sz="1600" b="1">
                <a:solidFill>
                  <a:srgbClr val="002060"/>
                </a:solidFill>
              </a:defRPr>
            </a:lvl1pPr>
          </a:lstStyle>
          <a:p>
            <a:fld id="{FC98124F-19C8-4193-B24E-A2F24F0329B1}" type="slidenum">
              <a:rPr lang="ar-SA" smtClean="0"/>
              <a:pPr/>
              <a:t>‹N°›</a:t>
            </a:fld>
            <a:endParaRPr lang="ar-SA"/>
          </a:p>
        </p:txBody>
      </p:sp>
      <p:cxnSp>
        <p:nvCxnSpPr>
          <p:cNvPr id="9" name="Straight Connector 8"/>
          <p:cNvCxnSpPr/>
          <p:nvPr userDrawn="1"/>
        </p:nvCxnSpPr>
        <p:spPr>
          <a:xfrm flipH="1">
            <a:off x="0" y="1135272"/>
            <a:ext cx="12192000" cy="0"/>
          </a:xfrm>
          <a:prstGeom prst="line">
            <a:avLst/>
          </a:prstGeom>
          <a:ln w="104775"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026" name="Picture 2" descr="Image result for ied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260" y="144345"/>
            <a:ext cx="887896" cy="821804"/>
          </a:xfrm>
          <a:prstGeom prst="roundRect">
            <a:avLst>
              <a:gd name="adj" fmla="val 50000"/>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239238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S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2774851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Date Placeholder 4"/>
          <p:cNvSpPr>
            <a:spLocks noGrp="1"/>
          </p:cNvSpPr>
          <p:nvPr>
            <p:ph type="dt" sz="half" idx="10"/>
          </p:nvPr>
        </p:nvSpPr>
        <p:spPr/>
        <p:txBody>
          <a:bodyPr/>
          <a:lstStyle/>
          <a:p>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2243864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S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Date Placeholder 6"/>
          <p:cNvSpPr>
            <a:spLocks noGrp="1"/>
          </p:cNvSpPr>
          <p:nvPr>
            <p:ph type="dt" sz="half" idx="10"/>
          </p:nvPr>
        </p:nvSpPr>
        <p:spPr/>
        <p:txBody>
          <a:bodyPr/>
          <a:lstStyle/>
          <a:p>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403965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Date Placeholder 2"/>
          <p:cNvSpPr>
            <a:spLocks noGrp="1"/>
          </p:cNvSpPr>
          <p:nvPr>
            <p:ph type="dt" sz="half" idx="10"/>
          </p:nvPr>
        </p:nvSpPr>
        <p:spPr/>
        <p:txBody>
          <a:bodyPr/>
          <a:lstStyle/>
          <a:p>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4079091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326531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2514148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C98124F-19C8-4193-B24E-A2F24F0329B1}" type="slidenum">
              <a:rPr lang="ar-SA" smtClean="0"/>
              <a:t>‹N°›</a:t>
            </a:fld>
            <a:endParaRPr lang="ar-SA"/>
          </a:p>
        </p:txBody>
      </p:sp>
    </p:spTree>
    <p:extLst>
      <p:ext uri="{BB962C8B-B14F-4D97-AF65-F5344CB8AC3E}">
        <p14:creationId xmlns:p14="http://schemas.microsoft.com/office/powerpoint/2010/main" val="808603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S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endParaRPr lang="ar-S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C98124F-19C8-4193-B24E-A2F24F0329B1}" type="slidenum">
              <a:rPr lang="ar-SA" smtClean="0"/>
              <a:t>‹N°›</a:t>
            </a:fld>
            <a:endParaRPr lang="ar-SA"/>
          </a:p>
        </p:txBody>
      </p:sp>
    </p:spTree>
    <p:extLst>
      <p:ext uri="{BB962C8B-B14F-4D97-AF65-F5344CB8AC3E}">
        <p14:creationId xmlns:p14="http://schemas.microsoft.com/office/powerpoint/2010/main" val="3325301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oi.org/23764382765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nvestors.rbs.com/~/media/Files/R/RBS-IR/2014-reports/annual-report-2014.pdf" TargetMode="External"/><Relationship Id="rId2" Type="http://schemas.openxmlformats.org/officeDocument/2006/relationships/hyperlink" Target="https://www.scribbr.fr/manuel-normes-ap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709332"/>
            <a:ext cx="12192000" cy="1095428"/>
          </a:xfrm>
          <a:solidFill>
            <a:srgbClr val="002060"/>
          </a:solidFill>
        </p:spPr>
        <p:txBody>
          <a:bodyPr anchor="ctr" anchorCtr="0">
            <a:normAutofit/>
          </a:bodyPr>
          <a:lstStyle/>
          <a:p>
            <a:r>
              <a:rPr lang="fr-FR" sz="3600" b="1" dirty="0">
                <a:solidFill>
                  <a:schemeClr val="bg1"/>
                </a:solidFill>
              </a:rPr>
              <a:t>Finalisation de mémoire</a:t>
            </a:r>
            <a:endParaRPr lang="ar-SA" sz="3600" b="1" dirty="0">
              <a:solidFill>
                <a:schemeClr val="bg1"/>
              </a:solidFill>
            </a:endParaRPr>
          </a:p>
        </p:txBody>
      </p:sp>
      <p:pic>
        <p:nvPicPr>
          <p:cNvPr id="6" name="Picture 5" descr="RÃ©sultat de recherche d'images pour &quot;LâInstitut dâEconomie DouaniÃ¨re et Fiscale kolea&quot;"/>
          <p:cNvPicPr/>
          <p:nvPr/>
        </p:nvPicPr>
        <p:blipFill>
          <a:blip r:embed="rId2">
            <a:extLst>
              <a:ext uri="{28A0092B-C50C-407E-A947-70E740481C1C}">
                <a14:useLocalDpi xmlns:a14="http://schemas.microsoft.com/office/drawing/2010/main" val="0"/>
              </a:ext>
            </a:extLst>
          </a:blip>
          <a:srcRect/>
          <a:stretch>
            <a:fillRect/>
          </a:stretch>
        </p:blipFill>
        <p:spPr bwMode="auto">
          <a:xfrm>
            <a:off x="3731561" y="571061"/>
            <a:ext cx="5274310" cy="908050"/>
          </a:xfrm>
          <a:prstGeom prst="rect">
            <a:avLst/>
          </a:prstGeom>
          <a:noFill/>
          <a:ln>
            <a:noFill/>
          </a:ln>
        </p:spPr>
      </p:pic>
      <p:sp>
        <p:nvSpPr>
          <p:cNvPr id="4" name="Rectangle 3"/>
          <p:cNvSpPr/>
          <p:nvPr/>
        </p:nvSpPr>
        <p:spPr>
          <a:xfrm>
            <a:off x="5391319" y="6130409"/>
            <a:ext cx="1314784" cy="400110"/>
          </a:xfrm>
          <a:prstGeom prst="rect">
            <a:avLst/>
          </a:prstGeom>
        </p:spPr>
        <p:txBody>
          <a:bodyPr wrap="none">
            <a:spAutoFit/>
          </a:bodyPr>
          <a:lstStyle/>
          <a:p>
            <a:pPr algn="l" rtl="0"/>
            <a:r>
              <a:rPr lang="fr-FR" sz="2000" b="1" dirty="0">
                <a:latin typeface="Calibri" panose="020F0502020204030204" pitchFamily="34" charset="0"/>
                <a:ea typeface="Calibri" panose="020F0502020204030204" pitchFamily="34" charset="0"/>
                <a:cs typeface="Arial" panose="020B0604020202020204" pitchFamily="34" charset="0"/>
              </a:rPr>
              <a:t>29/4/2020</a:t>
            </a:r>
            <a:endParaRPr lang="en-GB" sz="2000" dirty="0"/>
          </a:p>
        </p:txBody>
      </p:sp>
    </p:spTree>
    <p:extLst>
      <p:ext uri="{BB962C8B-B14F-4D97-AF65-F5344CB8AC3E}">
        <p14:creationId xmlns:p14="http://schemas.microsoft.com/office/powerpoint/2010/main" val="793340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Citations APA</a:t>
            </a:r>
          </a:p>
        </p:txBody>
      </p:sp>
      <p:sp>
        <p:nvSpPr>
          <p:cNvPr id="3" name="Content Placeholder 2"/>
          <p:cNvSpPr>
            <a:spLocks noGrp="1"/>
          </p:cNvSpPr>
          <p:nvPr>
            <p:ph idx="1"/>
          </p:nvPr>
        </p:nvSpPr>
        <p:spPr/>
        <p:txBody>
          <a:bodyPr>
            <a:normAutofit lnSpcReduction="10000"/>
          </a:bodyPr>
          <a:lstStyle/>
          <a:p>
            <a:r>
              <a:rPr lang="fr-FR" sz="2400" dirty="0">
                <a:solidFill>
                  <a:srgbClr val="002060"/>
                </a:solidFill>
              </a:rPr>
              <a:t>On insère la source dans le texte du travail lui-même. Trois éléments essentiels de la référence doivent être mentionnés:</a:t>
            </a:r>
          </a:p>
          <a:p>
            <a:r>
              <a:rPr lang="fr-FR" sz="2400" dirty="0">
                <a:solidFill>
                  <a:srgbClr val="002060"/>
                </a:solidFill>
              </a:rPr>
              <a:t>- Le nom de l’auteur (sans le prénom) ;</a:t>
            </a:r>
          </a:p>
          <a:p>
            <a:r>
              <a:rPr lang="fr-FR" sz="2400" dirty="0">
                <a:solidFill>
                  <a:srgbClr val="002060"/>
                </a:solidFill>
              </a:rPr>
              <a:t>- L’année de parution de l’ouvrage ;</a:t>
            </a:r>
          </a:p>
          <a:p>
            <a:r>
              <a:rPr lang="fr-FR" sz="2400" dirty="0">
                <a:solidFill>
                  <a:srgbClr val="002060"/>
                </a:solidFill>
              </a:rPr>
              <a:t>- La ou les pages auxquelles la citation renvoie ;</a:t>
            </a:r>
          </a:p>
          <a:p>
            <a:r>
              <a:rPr lang="fr-FR" sz="2400" dirty="0">
                <a:solidFill>
                  <a:srgbClr val="002060"/>
                </a:solidFill>
              </a:rPr>
              <a:t>Les informations sont séparées par des virgules</a:t>
            </a:r>
          </a:p>
          <a:p>
            <a:pPr marL="1257300" indent="-457200">
              <a:buFont typeface="Arial" panose="020B0604020202020204" pitchFamily="34" charset="0"/>
              <a:buChar char="•"/>
            </a:pPr>
            <a:r>
              <a:rPr lang="fr-FR" sz="2400" dirty="0">
                <a:solidFill>
                  <a:srgbClr val="002060"/>
                </a:solidFill>
              </a:rPr>
              <a:t>Selon </a:t>
            </a:r>
            <a:r>
              <a:rPr lang="fr-FR" sz="2400" dirty="0" err="1">
                <a:solidFill>
                  <a:srgbClr val="002060"/>
                </a:solidFill>
              </a:rPr>
              <a:t>Druker</a:t>
            </a:r>
            <a:r>
              <a:rPr lang="fr-FR" sz="2400" dirty="0">
                <a:solidFill>
                  <a:srgbClr val="002060"/>
                </a:solidFill>
              </a:rPr>
              <a:t> (2005) le management est ….. (page)</a:t>
            </a:r>
          </a:p>
          <a:p>
            <a:pPr marL="1257300" indent="-457200">
              <a:buFont typeface="Arial" panose="020B0604020202020204" pitchFamily="34" charset="0"/>
              <a:buChar char="•"/>
            </a:pPr>
            <a:r>
              <a:rPr lang="fr-FR" sz="2400" dirty="0">
                <a:solidFill>
                  <a:srgbClr val="002060"/>
                </a:solidFill>
              </a:rPr>
              <a:t>Le management est un processus … (</a:t>
            </a:r>
            <a:r>
              <a:rPr lang="fr-FR" sz="2400" dirty="0" err="1">
                <a:solidFill>
                  <a:srgbClr val="002060"/>
                </a:solidFill>
              </a:rPr>
              <a:t>Druker</a:t>
            </a:r>
            <a:r>
              <a:rPr lang="fr-FR" sz="2400" dirty="0">
                <a:solidFill>
                  <a:srgbClr val="002060"/>
                </a:solidFill>
              </a:rPr>
              <a:t>, 2005) </a:t>
            </a:r>
          </a:p>
          <a:p>
            <a:pPr marL="457200" indent="-457200">
              <a:buFont typeface="Arial" panose="020B0604020202020204" pitchFamily="34" charset="0"/>
              <a:buChar char="•"/>
            </a:pPr>
            <a:r>
              <a:rPr lang="fr-FR" sz="2400" dirty="0">
                <a:solidFill>
                  <a:srgbClr val="002060"/>
                </a:solidFill>
              </a:rPr>
              <a:t>Un seul auteur: (</a:t>
            </a:r>
            <a:r>
              <a:rPr lang="fr-FR" sz="2400" dirty="0" err="1">
                <a:solidFill>
                  <a:srgbClr val="002060"/>
                </a:solidFill>
              </a:rPr>
              <a:t>Orsoni</a:t>
            </a:r>
            <a:r>
              <a:rPr lang="fr-FR" sz="2400" dirty="0">
                <a:solidFill>
                  <a:srgbClr val="002060"/>
                </a:solidFill>
              </a:rPr>
              <a:t>, 2010)</a:t>
            </a:r>
          </a:p>
          <a:p>
            <a:pPr marL="457200" indent="-457200">
              <a:buFont typeface="Arial" panose="020B0604020202020204" pitchFamily="34" charset="0"/>
              <a:buChar char="•"/>
            </a:pPr>
            <a:r>
              <a:rPr lang="fr-FR" sz="2400" dirty="0">
                <a:solidFill>
                  <a:srgbClr val="002060"/>
                </a:solidFill>
              </a:rPr>
              <a:t>Deux auteurs: (</a:t>
            </a:r>
            <a:r>
              <a:rPr lang="fr-FR" sz="2400" dirty="0" err="1">
                <a:solidFill>
                  <a:srgbClr val="002060"/>
                </a:solidFill>
              </a:rPr>
              <a:t>Orsoni</a:t>
            </a:r>
            <a:r>
              <a:rPr lang="fr-FR" sz="2400" dirty="0">
                <a:solidFill>
                  <a:srgbClr val="002060"/>
                </a:solidFill>
              </a:rPr>
              <a:t> &amp; </a:t>
            </a:r>
            <a:r>
              <a:rPr lang="fr-FR" sz="2400" dirty="0" err="1">
                <a:solidFill>
                  <a:srgbClr val="002060"/>
                </a:solidFill>
              </a:rPr>
              <a:t>Charreaux</a:t>
            </a:r>
            <a:r>
              <a:rPr lang="fr-FR" sz="2400" dirty="0">
                <a:solidFill>
                  <a:srgbClr val="002060"/>
                </a:solidFill>
              </a:rPr>
              <a:t>, 2015)</a:t>
            </a:r>
          </a:p>
          <a:p>
            <a:pPr marL="457200" indent="-457200">
              <a:buFont typeface="Arial" panose="020B0604020202020204" pitchFamily="34" charset="0"/>
              <a:buChar char="•"/>
            </a:pPr>
            <a:r>
              <a:rPr lang="fr-FR" sz="2400" dirty="0">
                <a:solidFill>
                  <a:srgbClr val="002060"/>
                </a:solidFill>
              </a:rPr>
              <a:t>Trois auteurs: (</a:t>
            </a:r>
            <a:r>
              <a:rPr lang="fr-FR" sz="2400" dirty="0" err="1">
                <a:solidFill>
                  <a:srgbClr val="002060"/>
                </a:solidFill>
              </a:rPr>
              <a:t>Orsoni</a:t>
            </a:r>
            <a:r>
              <a:rPr lang="fr-FR" sz="2400" dirty="0">
                <a:solidFill>
                  <a:srgbClr val="002060"/>
                </a:solidFill>
              </a:rPr>
              <a:t>, </a:t>
            </a:r>
            <a:r>
              <a:rPr lang="fr-FR" sz="2400" dirty="0" err="1">
                <a:solidFill>
                  <a:srgbClr val="002060"/>
                </a:solidFill>
              </a:rPr>
              <a:t>Charreaux</a:t>
            </a:r>
            <a:r>
              <a:rPr lang="fr-FR" sz="2400" dirty="0">
                <a:solidFill>
                  <a:srgbClr val="002060"/>
                </a:solidFill>
              </a:rPr>
              <a:t> et </a:t>
            </a:r>
            <a:r>
              <a:rPr lang="fr-FR" sz="2400" dirty="0" err="1">
                <a:solidFill>
                  <a:srgbClr val="002060"/>
                </a:solidFill>
              </a:rPr>
              <a:t>Boukrami</a:t>
            </a:r>
            <a:r>
              <a:rPr lang="fr-FR" sz="2400" dirty="0">
                <a:solidFill>
                  <a:srgbClr val="002060"/>
                </a:solidFill>
              </a:rPr>
              <a:t>, 2018)</a:t>
            </a:r>
          </a:p>
          <a:p>
            <a:pPr marL="457200" indent="-457200">
              <a:buFont typeface="Arial" panose="020B0604020202020204" pitchFamily="34" charset="0"/>
              <a:buChar char="•"/>
            </a:pPr>
            <a:r>
              <a:rPr lang="fr-FR" sz="2400" dirty="0">
                <a:solidFill>
                  <a:srgbClr val="002060"/>
                </a:solidFill>
              </a:rPr>
              <a:t>Plus de trois auteurs: (</a:t>
            </a:r>
            <a:r>
              <a:rPr lang="fr-FR" sz="2400" dirty="0" err="1">
                <a:solidFill>
                  <a:srgbClr val="002060"/>
                </a:solidFill>
              </a:rPr>
              <a:t>Orsoni</a:t>
            </a:r>
            <a:r>
              <a:rPr lang="fr-FR" sz="2400" dirty="0">
                <a:solidFill>
                  <a:srgbClr val="002060"/>
                </a:solidFill>
              </a:rPr>
              <a:t> et al., 1994)</a:t>
            </a:r>
          </a:p>
        </p:txBody>
      </p:sp>
      <p:sp>
        <p:nvSpPr>
          <p:cNvPr id="4" name="Slide Number Placeholder 3"/>
          <p:cNvSpPr>
            <a:spLocks noGrp="1"/>
          </p:cNvSpPr>
          <p:nvPr>
            <p:ph type="sldNum" sz="quarter" idx="12"/>
          </p:nvPr>
        </p:nvSpPr>
        <p:spPr/>
        <p:txBody>
          <a:bodyPr/>
          <a:lstStyle/>
          <a:p>
            <a:fld id="{FC98124F-19C8-4193-B24E-A2F24F0329B1}" type="slidenum">
              <a:rPr lang="ar-SA" smtClean="0"/>
              <a:pPr/>
              <a:t>10</a:t>
            </a:fld>
            <a:endParaRPr lang="ar-SA"/>
          </a:p>
        </p:txBody>
      </p:sp>
    </p:spTree>
    <p:extLst>
      <p:ext uri="{BB962C8B-B14F-4D97-AF65-F5344CB8AC3E}">
        <p14:creationId xmlns:p14="http://schemas.microsoft.com/office/powerpoint/2010/main" val="1508352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bibliographie</a:t>
            </a:r>
          </a:p>
        </p:txBody>
      </p:sp>
      <p:sp>
        <p:nvSpPr>
          <p:cNvPr id="3" name="Content Placeholder 2"/>
          <p:cNvSpPr>
            <a:spLocks noGrp="1"/>
          </p:cNvSpPr>
          <p:nvPr>
            <p:ph idx="1"/>
          </p:nvPr>
        </p:nvSpPr>
        <p:spPr/>
        <p:txBody>
          <a:bodyPr>
            <a:normAutofit fontScale="85000" lnSpcReduction="10000"/>
          </a:bodyPr>
          <a:lstStyle/>
          <a:p>
            <a:r>
              <a:rPr lang="fr-FR" sz="2400" dirty="0"/>
              <a:t>Citer un livre</a:t>
            </a:r>
          </a:p>
          <a:p>
            <a:r>
              <a:rPr lang="fr-FR" sz="2400" dirty="0">
                <a:solidFill>
                  <a:srgbClr val="002060"/>
                </a:solidFill>
              </a:rPr>
              <a:t>Auteur, Initiale. (Année de publication). Titre du livre (édition). Maison d’édition.</a:t>
            </a:r>
          </a:p>
          <a:p>
            <a:r>
              <a:rPr lang="fr-FR" sz="2400" dirty="0">
                <a:solidFill>
                  <a:srgbClr val="002060"/>
                </a:solidFill>
              </a:rPr>
              <a:t>Flaubert, G. (1981). Madame Bovary. </a:t>
            </a:r>
            <a:r>
              <a:rPr lang="fr-FR" sz="2400" dirty="0" err="1">
                <a:solidFill>
                  <a:srgbClr val="002060"/>
                </a:solidFill>
              </a:rPr>
              <a:t>Bantam</a:t>
            </a:r>
            <a:r>
              <a:rPr lang="fr-FR" sz="2400" dirty="0">
                <a:solidFill>
                  <a:srgbClr val="002060"/>
                </a:solidFill>
              </a:rPr>
              <a:t> </a:t>
            </a:r>
            <a:r>
              <a:rPr lang="fr-FR" sz="2400" dirty="0" err="1">
                <a:solidFill>
                  <a:srgbClr val="002060"/>
                </a:solidFill>
              </a:rPr>
              <a:t>Classics</a:t>
            </a:r>
            <a:r>
              <a:rPr lang="fr-FR" sz="2400" dirty="0">
                <a:solidFill>
                  <a:srgbClr val="002060"/>
                </a:solidFill>
              </a:rPr>
              <a:t>.</a:t>
            </a:r>
          </a:p>
          <a:p>
            <a:r>
              <a:rPr lang="fr-FR" sz="2400" dirty="0"/>
              <a:t>Citer un article de revue</a:t>
            </a:r>
          </a:p>
          <a:p>
            <a:r>
              <a:rPr lang="fr-FR" sz="2400" dirty="0">
                <a:solidFill>
                  <a:srgbClr val="002060"/>
                </a:solidFill>
              </a:rPr>
              <a:t>Auteur, Initiale. (Année de publication). Titre de l’article. Titre de la revue, Volume(Numéro), Plage de pages. DOI</a:t>
            </a:r>
          </a:p>
          <a:p>
            <a:r>
              <a:rPr lang="fr-FR" sz="2400" dirty="0" err="1">
                <a:solidFill>
                  <a:srgbClr val="002060"/>
                </a:solidFill>
              </a:rPr>
              <a:t>Juillard</a:t>
            </a:r>
            <a:r>
              <a:rPr lang="fr-FR" sz="2400" dirty="0">
                <a:solidFill>
                  <a:srgbClr val="002060"/>
                </a:solidFill>
              </a:rPr>
              <a:t>, C., Canut, C., Danos, F., </a:t>
            </a:r>
            <a:r>
              <a:rPr lang="fr-FR" sz="2400" dirty="0" err="1">
                <a:solidFill>
                  <a:srgbClr val="002060"/>
                </a:solidFill>
              </a:rPr>
              <a:t>Him-Aquilli</a:t>
            </a:r>
            <a:r>
              <a:rPr lang="fr-FR" sz="2400" dirty="0">
                <a:solidFill>
                  <a:srgbClr val="002060"/>
                </a:solidFill>
              </a:rPr>
              <a:t>, &amp; </a:t>
            </a:r>
            <a:r>
              <a:rPr lang="fr-FR" sz="2400" dirty="0" err="1">
                <a:solidFill>
                  <a:srgbClr val="002060"/>
                </a:solidFill>
              </a:rPr>
              <a:t>Panis</a:t>
            </a:r>
            <a:r>
              <a:rPr lang="fr-FR" sz="2400" dirty="0">
                <a:solidFill>
                  <a:srgbClr val="002060"/>
                </a:solidFill>
              </a:rPr>
              <a:t>, C. (2019). Le langage, une pratique sociale. Éléments d’une sociolinguistique politique. Langage et Société, 2(3), pp. 167-170. </a:t>
            </a:r>
            <a:r>
              <a:rPr lang="fr-FR" sz="2400" dirty="0">
                <a:solidFill>
                  <a:srgbClr val="002060"/>
                </a:solidFill>
                <a:hlinkClick r:id="rId2"/>
              </a:rPr>
              <a:t>https://doi.org/237643827654</a:t>
            </a:r>
            <a:endParaRPr lang="fr-FR" sz="2400" dirty="0">
              <a:solidFill>
                <a:srgbClr val="002060"/>
              </a:solidFill>
            </a:endParaRPr>
          </a:p>
          <a:p>
            <a:r>
              <a:rPr lang="fr-FR" sz="2400" dirty="0"/>
              <a:t>Citer une page Internet</a:t>
            </a:r>
          </a:p>
          <a:p>
            <a:r>
              <a:rPr lang="fr-FR" sz="2400" dirty="0">
                <a:solidFill>
                  <a:srgbClr val="002060"/>
                </a:solidFill>
              </a:rPr>
              <a:t>Auteur, Initiale. (année, jour mois). Titre de la page. Site Internet. URL</a:t>
            </a:r>
          </a:p>
          <a:p>
            <a:r>
              <a:rPr lang="fr-FR" sz="2400" dirty="0" err="1">
                <a:solidFill>
                  <a:srgbClr val="002060"/>
                </a:solidFill>
              </a:rPr>
              <a:t>Debret</a:t>
            </a:r>
            <a:r>
              <a:rPr lang="fr-FR" sz="2400" dirty="0">
                <a:solidFill>
                  <a:srgbClr val="002060"/>
                </a:solidFill>
              </a:rPr>
              <a:t>, J. (2020, 10 avril). Manuel APA de </a:t>
            </a:r>
            <a:r>
              <a:rPr lang="fr-FR" sz="2400" dirty="0" err="1">
                <a:solidFill>
                  <a:srgbClr val="002060"/>
                </a:solidFill>
              </a:rPr>
              <a:t>Scribbr</a:t>
            </a:r>
            <a:r>
              <a:rPr lang="fr-FR" sz="2400" dirty="0">
                <a:solidFill>
                  <a:srgbClr val="002060"/>
                </a:solidFill>
              </a:rPr>
              <a:t>. </a:t>
            </a:r>
            <a:r>
              <a:rPr lang="fr-FR" sz="2400" dirty="0" err="1">
                <a:solidFill>
                  <a:srgbClr val="002060"/>
                </a:solidFill>
              </a:rPr>
              <a:t>Scribbr</a:t>
            </a:r>
            <a:r>
              <a:rPr lang="fr-FR" sz="2400" dirty="0">
                <a:solidFill>
                  <a:srgbClr val="002060"/>
                </a:solidFill>
              </a:rPr>
              <a:t>. https://www.scribbr.fr/manuel-normes-apa/</a:t>
            </a:r>
          </a:p>
          <a:p>
            <a:r>
              <a:rPr lang="fr-FR" sz="2400" dirty="0">
                <a:solidFill>
                  <a:srgbClr val="002060"/>
                </a:solidFill>
              </a:rPr>
              <a:t> </a:t>
            </a:r>
            <a:r>
              <a:rPr lang="fr-FR" sz="2400" dirty="0"/>
              <a:t>Citer un rapport</a:t>
            </a:r>
          </a:p>
          <a:p>
            <a:r>
              <a:rPr lang="fr-FR" sz="2400" dirty="0">
                <a:solidFill>
                  <a:srgbClr val="002060"/>
                </a:solidFill>
              </a:rPr>
              <a:t>Organisation ou Auteur, Initiales. (Année de publication). Titre du rapport. URL</a:t>
            </a:r>
          </a:p>
          <a:p>
            <a:r>
              <a:rPr lang="fr-FR" sz="2400" dirty="0">
                <a:solidFill>
                  <a:srgbClr val="002060"/>
                </a:solidFill>
              </a:rPr>
              <a:t>Royal Bank of Scotland. (2015). </a:t>
            </a:r>
            <a:r>
              <a:rPr lang="fr-FR" sz="2400" dirty="0" err="1">
                <a:solidFill>
                  <a:srgbClr val="002060"/>
                </a:solidFill>
              </a:rPr>
              <a:t>Annual</a:t>
            </a:r>
            <a:r>
              <a:rPr lang="fr-FR" sz="2400" dirty="0">
                <a:solidFill>
                  <a:srgbClr val="002060"/>
                </a:solidFill>
              </a:rPr>
              <a:t> Report and </a:t>
            </a:r>
            <a:r>
              <a:rPr lang="fr-FR" sz="2400" dirty="0" err="1">
                <a:solidFill>
                  <a:srgbClr val="002060"/>
                </a:solidFill>
              </a:rPr>
              <a:t>Accounts</a:t>
            </a:r>
            <a:r>
              <a:rPr lang="fr-FR" sz="2400" dirty="0">
                <a:solidFill>
                  <a:srgbClr val="002060"/>
                </a:solidFill>
              </a:rPr>
              <a:t> 2014. http://investors.rbs.com/~/media/Files/R/RBS-IR/2014-reports/annual-report-2014.pdf</a:t>
            </a:r>
          </a:p>
          <a:p>
            <a:endParaRPr lang="fr-FR" sz="2400" dirty="0">
              <a:solidFill>
                <a:srgbClr val="002060"/>
              </a:solidFill>
            </a:endParaRPr>
          </a:p>
        </p:txBody>
      </p:sp>
      <p:sp>
        <p:nvSpPr>
          <p:cNvPr id="4" name="Slide Number Placeholder 3"/>
          <p:cNvSpPr>
            <a:spLocks noGrp="1"/>
          </p:cNvSpPr>
          <p:nvPr>
            <p:ph type="sldNum" sz="quarter" idx="12"/>
          </p:nvPr>
        </p:nvSpPr>
        <p:spPr/>
        <p:txBody>
          <a:bodyPr/>
          <a:lstStyle/>
          <a:p>
            <a:fld id="{FC98124F-19C8-4193-B24E-A2F24F0329B1}" type="slidenum">
              <a:rPr lang="ar-SA" smtClean="0"/>
              <a:pPr/>
              <a:t>11</a:t>
            </a:fld>
            <a:endParaRPr lang="ar-SA"/>
          </a:p>
        </p:txBody>
      </p:sp>
    </p:spTree>
    <p:extLst>
      <p:ext uri="{BB962C8B-B14F-4D97-AF65-F5344CB8AC3E}">
        <p14:creationId xmlns:p14="http://schemas.microsoft.com/office/powerpoint/2010/main" val="609039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r>
              <a:rPr lang="fr-FR" sz="2400" dirty="0"/>
              <a:t>Citer une page Internet</a:t>
            </a:r>
          </a:p>
          <a:p>
            <a:r>
              <a:rPr lang="fr-FR" sz="2400" dirty="0"/>
              <a:t>Auteur, Initiale. (année, jour mois). Titre de la page. Site Internet. URL</a:t>
            </a:r>
          </a:p>
          <a:p>
            <a:r>
              <a:rPr lang="fr-FR" sz="2400" dirty="0" err="1"/>
              <a:t>Debret</a:t>
            </a:r>
            <a:r>
              <a:rPr lang="fr-FR" sz="2400" dirty="0"/>
              <a:t>, J. (2020, 10 avril). Manuel APA de </a:t>
            </a:r>
            <a:r>
              <a:rPr lang="fr-FR" sz="2400" dirty="0" err="1"/>
              <a:t>Scribbr</a:t>
            </a:r>
            <a:r>
              <a:rPr lang="fr-FR" sz="2400" dirty="0"/>
              <a:t>. </a:t>
            </a:r>
            <a:r>
              <a:rPr lang="fr-FR" sz="2400" dirty="0" err="1"/>
              <a:t>Scribbr</a:t>
            </a:r>
            <a:r>
              <a:rPr lang="fr-FR" sz="2400" dirty="0"/>
              <a:t>. </a:t>
            </a:r>
            <a:r>
              <a:rPr lang="fr-FR" sz="2400" dirty="0">
                <a:hlinkClick r:id="rId2"/>
              </a:rPr>
              <a:t>https://www.scribbr.fr/manuel-normes-apa/</a:t>
            </a:r>
            <a:endParaRPr lang="fr-FR" sz="2400" dirty="0"/>
          </a:p>
          <a:p>
            <a:r>
              <a:rPr lang="fr-FR" sz="2400" dirty="0"/>
              <a:t> Citer un rapport</a:t>
            </a:r>
          </a:p>
          <a:p>
            <a:r>
              <a:rPr lang="fr-FR" sz="2400" dirty="0"/>
              <a:t>Organisation ou Auteur, Initiales. (Année de publication). Titre du rapport. URL</a:t>
            </a:r>
          </a:p>
          <a:p>
            <a:r>
              <a:rPr lang="en-US" sz="2400" dirty="0"/>
              <a:t>Royal Bank of Scotland. (2015). Annual Report and Accounts 2014. </a:t>
            </a:r>
            <a:r>
              <a:rPr lang="en-US" sz="2400" dirty="0">
                <a:hlinkClick r:id="rId3"/>
              </a:rPr>
              <a:t>http://investors.rbs.com/~/media/Files/R/RBS-IR/2014-reports/annual-report-2014.pdf</a:t>
            </a:r>
            <a:endParaRPr lang="en-US" sz="2400" dirty="0"/>
          </a:p>
          <a:p>
            <a:endParaRPr lang="fr-FR" sz="2400" dirty="0"/>
          </a:p>
        </p:txBody>
      </p:sp>
      <p:sp>
        <p:nvSpPr>
          <p:cNvPr id="4" name="Slide Number Placeholder 3"/>
          <p:cNvSpPr>
            <a:spLocks noGrp="1"/>
          </p:cNvSpPr>
          <p:nvPr>
            <p:ph type="sldNum" sz="quarter" idx="12"/>
          </p:nvPr>
        </p:nvSpPr>
        <p:spPr/>
        <p:txBody>
          <a:bodyPr/>
          <a:lstStyle/>
          <a:p>
            <a:fld id="{FC98124F-19C8-4193-B24E-A2F24F0329B1}" type="slidenum">
              <a:rPr lang="ar-SA" smtClean="0"/>
              <a:pPr/>
              <a:t>12</a:t>
            </a:fld>
            <a:endParaRPr lang="ar-SA"/>
          </a:p>
        </p:txBody>
      </p:sp>
    </p:spTree>
    <p:extLst>
      <p:ext uri="{BB962C8B-B14F-4D97-AF65-F5344CB8AC3E}">
        <p14:creationId xmlns:p14="http://schemas.microsoft.com/office/powerpoint/2010/main" val="1062254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Insertion semi-automatique</a:t>
            </a:r>
            <a:br>
              <a:rPr lang="fr-FR" dirty="0"/>
            </a:br>
            <a:r>
              <a:rPr lang="fr-FR" dirty="0"/>
              <a:t> de citation</a:t>
            </a:r>
          </a:p>
        </p:txBody>
      </p:sp>
      <p:sp>
        <p:nvSpPr>
          <p:cNvPr id="4" name="Slide Number Placeholder 3"/>
          <p:cNvSpPr>
            <a:spLocks noGrp="1"/>
          </p:cNvSpPr>
          <p:nvPr>
            <p:ph type="sldNum" sz="quarter" idx="12"/>
          </p:nvPr>
        </p:nvSpPr>
        <p:spPr/>
        <p:txBody>
          <a:bodyPr/>
          <a:lstStyle/>
          <a:p>
            <a:fld id="{FC98124F-19C8-4193-B24E-A2F24F0329B1}" type="slidenum">
              <a:rPr lang="ar-SA" smtClean="0"/>
              <a:pPr/>
              <a:t>13</a:t>
            </a:fld>
            <a:endParaRPr lang="ar-SA"/>
          </a:p>
        </p:txBody>
      </p:sp>
      <p:pic>
        <p:nvPicPr>
          <p:cNvPr id="5" name="Image 6">
            <a:extLst>
              <a:ext uri="{FF2B5EF4-FFF2-40B4-BE49-F238E27FC236}">
                <a16:creationId xmlns:a16="http://schemas.microsoft.com/office/drawing/2014/main" id="{8EA1E640-CEBF-433C-9FF1-D3EDC7C70F20}"/>
              </a:ext>
            </a:extLst>
          </p:cNvPr>
          <p:cNvPicPr>
            <a:picLocks noChangeAspect="1"/>
          </p:cNvPicPr>
          <p:nvPr/>
        </p:nvPicPr>
        <p:blipFill rotWithShape="1">
          <a:blip r:embed="rId2"/>
          <a:srcRect l="20322" r="32742" b="27164"/>
          <a:stretch/>
        </p:blipFill>
        <p:spPr>
          <a:xfrm>
            <a:off x="469198" y="2133143"/>
            <a:ext cx="5530645" cy="3999976"/>
          </a:xfrm>
          <a:prstGeom prst="rect">
            <a:avLst/>
          </a:prstGeom>
        </p:spPr>
      </p:pic>
      <p:pic>
        <p:nvPicPr>
          <p:cNvPr id="6" name="Image 8">
            <a:extLst>
              <a:ext uri="{FF2B5EF4-FFF2-40B4-BE49-F238E27FC236}">
                <a16:creationId xmlns:a16="http://schemas.microsoft.com/office/drawing/2014/main" id="{9D7C479A-1B4C-4087-9740-747AF5F2036B}"/>
              </a:ext>
            </a:extLst>
          </p:cNvPr>
          <p:cNvPicPr>
            <a:picLocks noChangeAspect="1"/>
          </p:cNvPicPr>
          <p:nvPr/>
        </p:nvPicPr>
        <p:blipFill rotWithShape="1">
          <a:blip r:embed="rId3"/>
          <a:srcRect l="21025" t="5717" r="19461" b="63459"/>
          <a:stretch/>
        </p:blipFill>
        <p:spPr>
          <a:xfrm>
            <a:off x="6625771" y="2133143"/>
            <a:ext cx="5240360" cy="3193975"/>
          </a:xfrm>
          <a:prstGeom prst="rect">
            <a:avLst/>
          </a:prstGeom>
        </p:spPr>
      </p:pic>
    </p:spTree>
    <p:extLst>
      <p:ext uri="{BB962C8B-B14F-4D97-AF65-F5344CB8AC3E}">
        <p14:creationId xmlns:p14="http://schemas.microsoft.com/office/powerpoint/2010/main" val="191806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a:t>Insertion automatique de citation</a:t>
            </a:r>
          </a:p>
        </p:txBody>
      </p:sp>
      <p:sp>
        <p:nvSpPr>
          <p:cNvPr id="4" name="Slide Number Placeholder 3"/>
          <p:cNvSpPr>
            <a:spLocks noGrp="1"/>
          </p:cNvSpPr>
          <p:nvPr>
            <p:ph type="sldNum" sz="quarter" idx="12"/>
          </p:nvPr>
        </p:nvSpPr>
        <p:spPr/>
        <p:txBody>
          <a:bodyPr/>
          <a:lstStyle/>
          <a:p>
            <a:fld id="{FC98124F-19C8-4193-B24E-A2F24F0329B1}" type="slidenum">
              <a:rPr lang="ar-SA" smtClean="0"/>
              <a:pPr/>
              <a:t>14</a:t>
            </a:fld>
            <a:endParaRPr lang="ar-SA"/>
          </a:p>
        </p:txBody>
      </p:sp>
      <p:pic>
        <p:nvPicPr>
          <p:cNvPr id="5" name="Image 6">
            <a:extLst>
              <a:ext uri="{FF2B5EF4-FFF2-40B4-BE49-F238E27FC236}">
                <a16:creationId xmlns:a16="http://schemas.microsoft.com/office/drawing/2014/main" id="{1AD30119-E305-4A3B-ADD9-305062D6DCE6}"/>
              </a:ext>
            </a:extLst>
          </p:cNvPr>
          <p:cNvPicPr>
            <a:picLocks noGrp="1" noChangeAspect="1"/>
          </p:cNvPicPr>
          <p:nvPr>
            <p:ph idx="1"/>
          </p:nvPr>
        </p:nvPicPr>
        <p:blipFill rotWithShape="1">
          <a:blip r:embed="rId2"/>
          <a:srcRect l="28066" r="30200" b="27164"/>
          <a:stretch/>
        </p:blipFill>
        <p:spPr>
          <a:xfrm>
            <a:off x="131980" y="1320911"/>
            <a:ext cx="5290477" cy="5191125"/>
          </a:xfrm>
          <a:prstGeom prst="rect">
            <a:avLst/>
          </a:prstGeom>
        </p:spPr>
      </p:pic>
      <p:pic>
        <p:nvPicPr>
          <p:cNvPr id="6" name="Image 10">
            <a:extLst>
              <a:ext uri="{FF2B5EF4-FFF2-40B4-BE49-F238E27FC236}">
                <a16:creationId xmlns:a16="http://schemas.microsoft.com/office/drawing/2014/main" id="{1660A520-3FBC-49ED-9168-8E86D0861C8C}"/>
              </a:ext>
            </a:extLst>
          </p:cNvPr>
          <p:cNvPicPr>
            <a:picLocks noChangeAspect="1"/>
          </p:cNvPicPr>
          <p:nvPr/>
        </p:nvPicPr>
        <p:blipFill rotWithShape="1">
          <a:blip r:embed="rId3"/>
          <a:srcRect l="27460" r="37381" b="69472"/>
          <a:stretch/>
        </p:blipFill>
        <p:spPr>
          <a:xfrm>
            <a:off x="6367441" y="1283004"/>
            <a:ext cx="4286630" cy="2092599"/>
          </a:xfrm>
          <a:prstGeom prst="rect">
            <a:avLst/>
          </a:prstGeom>
        </p:spPr>
      </p:pic>
      <p:pic>
        <p:nvPicPr>
          <p:cNvPr id="7" name="Image 12">
            <a:extLst>
              <a:ext uri="{FF2B5EF4-FFF2-40B4-BE49-F238E27FC236}">
                <a16:creationId xmlns:a16="http://schemas.microsoft.com/office/drawing/2014/main" id="{869322A0-780E-4637-BC59-AD4FC44A8950}"/>
              </a:ext>
            </a:extLst>
          </p:cNvPr>
          <p:cNvPicPr>
            <a:picLocks noChangeAspect="1"/>
          </p:cNvPicPr>
          <p:nvPr/>
        </p:nvPicPr>
        <p:blipFill rotWithShape="1">
          <a:blip r:embed="rId4"/>
          <a:srcRect l="22984" r="22580" b="31389"/>
          <a:stretch/>
        </p:blipFill>
        <p:spPr>
          <a:xfrm>
            <a:off x="5192369" y="3432155"/>
            <a:ext cx="6636774" cy="3727095"/>
          </a:xfrm>
          <a:prstGeom prst="rect">
            <a:avLst/>
          </a:prstGeom>
        </p:spPr>
      </p:pic>
    </p:spTree>
    <p:extLst>
      <p:ext uri="{BB962C8B-B14F-4D97-AF65-F5344CB8AC3E}">
        <p14:creationId xmlns:p14="http://schemas.microsoft.com/office/powerpoint/2010/main" val="83156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Les normes de citation</a:t>
            </a:r>
          </a:p>
        </p:txBody>
      </p:sp>
      <p:sp>
        <p:nvSpPr>
          <p:cNvPr id="3" name="Content Placeholder 2"/>
          <p:cNvSpPr>
            <a:spLocks noGrp="1"/>
          </p:cNvSpPr>
          <p:nvPr>
            <p:ph idx="1"/>
          </p:nvPr>
        </p:nvSpPr>
        <p:spPr/>
        <p:txBody>
          <a:bodyPr>
            <a:normAutofit/>
          </a:bodyPr>
          <a:lstStyle/>
          <a:p>
            <a:r>
              <a:rPr lang="fr-FR" sz="2000" dirty="0"/>
              <a:t>Insertion dans le corps du texte:</a:t>
            </a:r>
          </a:p>
          <a:p>
            <a:r>
              <a:rPr lang="fr-FR" sz="2000" b="0" dirty="0">
                <a:solidFill>
                  <a:srgbClr val="002060"/>
                </a:solidFill>
              </a:rPr>
              <a:t>APA pour American Association </a:t>
            </a:r>
            <a:r>
              <a:rPr lang="fr-FR" sz="2000" b="0" dirty="0" err="1">
                <a:solidFill>
                  <a:srgbClr val="002060"/>
                </a:solidFill>
              </a:rPr>
              <a:t>Psychological</a:t>
            </a:r>
            <a:endParaRPr lang="fr-FR" sz="2000" b="0" dirty="0">
              <a:solidFill>
                <a:srgbClr val="002060"/>
              </a:solidFill>
            </a:endParaRPr>
          </a:p>
          <a:p>
            <a:r>
              <a:rPr lang="fr-FR" sz="2000" b="0" dirty="0">
                <a:solidFill>
                  <a:srgbClr val="002060"/>
                </a:solidFill>
              </a:rPr>
              <a:t>MLA (Modern </a:t>
            </a:r>
            <a:r>
              <a:rPr lang="fr-FR" sz="2000" b="0" dirty="0" err="1">
                <a:solidFill>
                  <a:srgbClr val="002060"/>
                </a:solidFill>
              </a:rPr>
              <a:t>Language</a:t>
            </a:r>
            <a:r>
              <a:rPr lang="fr-FR" sz="2000" b="0" dirty="0">
                <a:solidFill>
                  <a:srgbClr val="002060"/>
                </a:solidFill>
              </a:rPr>
              <a:t> Association)</a:t>
            </a:r>
          </a:p>
          <a:p>
            <a:r>
              <a:rPr lang="fr-FR" sz="2000" b="0" dirty="0">
                <a:solidFill>
                  <a:srgbClr val="002060"/>
                </a:solidFill>
              </a:rPr>
              <a:t>ISO 690</a:t>
            </a:r>
          </a:p>
          <a:p>
            <a:r>
              <a:rPr lang="fr-FR" sz="2000" b="0" dirty="0">
                <a:solidFill>
                  <a:srgbClr val="002060"/>
                </a:solidFill>
              </a:rPr>
              <a:t>Chicago</a:t>
            </a:r>
          </a:p>
          <a:p>
            <a:r>
              <a:rPr lang="fr-FR" sz="2000" b="0" dirty="0">
                <a:solidFill>
                  <a:srgbClr val="002060"/>
                </a:solidFill>
              </a:rPr>
              <a:t> Harvard, </a:t>
            </a:r>
          </a:p>
          <a:p>
            <a:r>
              <a:rPr lang="fr-FR" sz="2000" b="0" dirty="0">
                <a:solidFill>
                  <a:srgbClr val="002060"/>
                </a:solidFill>
              </a:rPr>
              <a:t>IEEE, </a:t>
            </a:r>
          </a:p>
          <a:p>
            <a:r>
              <a:rPr lang="fr-FR" sz="2000" b="0" dirty="0">
                <a:solidFill>
                  <a:srgbClr val="002060"/>
                </a:solidFill>
              </a:rPr>
              <a:t>etc.</a:t>
            </a:r>
            <a:endParaRPr lang="ar-SA" sz="2000" b="0" dirty="0">
              <a:solidFill>
                <a:srgbClr val="002060"/>
              </a:solidFill>
            </a:endParaRPr>
          </a:p>
          <a:p>
            <a:r>
              <a:rPr lang="fr-FR" sz="2000" b="0" dirty="0">
                <a:solidFill>
                  <a:srgbClr val="002060"/>
                </a:solidFill>
              </a:rPr>
              <a:t>Manuel APA</a:t>
            </a:r>
          </a:p>
          <a:p>
            <a:r>
              <a:rPr lang="fr-FR" sz="2000" dirty="0">
                <a:solidFill>
                  <a:srgbClr val="002060"/>
                </a:solidFill>
              </a:rPr>
              <a:t>En bas de page</a:t>
            </a:r>
          </a:p>
          <a:p>
            <a:r>
              <a:rPr lang="fr-FR" sz="2000" b="0" dirty="0">
                <a:solidFill>
                  <a:srgbClr val="002060"/>
                </a:solidFill>
              </a:rPr>
              <a:t>Le style Chicago A </a:t>
            </a:r>
          </a:p>
          <a:p>
            <a:r>
              <a:rPr lang="fr-FR" sz="2000" b="0" dirty="0">
                <a:solidFill>
                  <a:srgbClr val="002060"/>
                </a:solidFill>
              </a:rPr>
              <a:t>Le style OSCOLA </a:t>
            </a:r>
            <a:endParaRPr lang="ar-SA" sz="2000" b="0" dirty="0">
              <a:solidFill>
                <a:srgbClr val="002060"/>
              </a:solidFill>
            </a:endParaRPr>
          </a:p>
          <a:p>
            <a:r>
              <a:rPr lang="fr-FR" sz="2000" b="0" dirty="0">
                <a:solidFill>
                  <a:srgbClr val="002060"/>
                </a:solidFill>
              </a:rPr>
              <a:t>Le style </a:t>
            </a:r>
            <a:r>
              <a:rPr lang="fr-FR" sz="2000" b="0" dirty="0" err="1">
                <a:solidFill>
                  <a:srgbClr val="002060"/>
                </a:solidFill>
              </a:rPr>
              <a:t>Turabian</a:t>
            </a:r>
            <a:endParaRPr lang="fr-FR" sz="2000" b="0" dirty="0">
              <a:solidFill>
                <a:srgbClr val="002060"/>
              </a:solidFill>
            </a:endParaRPr>
          </a:p>
          <a:p>
            <a:endParaRPr lang="fr-FR" sz="2000" dirty="0"/>
          </a:p>
          <a:p>
            <a:endParaRPr lang="fr-FR" sz="2000" dirty="0"/>
          </a:p>
        </p:txBody>
      </p:sp>
      <p:sp>
        <p:nvSpPr>
          <p:cNvPr id="4" name="Slide Number Placeholder 3"/>
          <p:cNvSpPr>
            <a:spLocks noGrp="1"/>
          </p:cNvSpPr>
          <p:nvPr>
            <p:ph type="sldNum" sz="quarter" idx="12"/>
          </p:nvPr>
        </p:nvSpPr>
        <p:spPr/>
        <p:txBody>
          <a:bodyPr/>
          <a:lstStyle/>
          <a:p>
            <a:fld id="{FC98124F-19C8-4193-B24E-A2F24F0329B1}" type="slidenum">
              <a:rPr lang="ar-SA" smtClean="0"/>
              <a:pPr/>
              <a:t>15</a:t>
            </a:fld>
            <a:endParaRPr lang="ar-SA"/>
          </a:p>
        </p:txBody>
      </p:sp>
    </p:spTree>
    <p:extLst>
      <p:ext uri="{BB962C8B-B14F-4D97-AF65-F5344CB8AC3E}">
        <p14:creationId xmlns:p14="http://schemas.microsoft.com/office/powerpoint/2010/main" val="90289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Règles de forme</a:t>
            </a:r>
          </a:p>
        </p:txBody>
      </p:sp>
      <p:sp>
        <p:nvSpPr>
          <p:cNvPr id="3" name="Content Placeholder 2"/>
          <p:cNvSpPr>
            <a:spLocks noGrp="1"/>
          </p:cNvSpPr>
          <p:nvPr>
            <p:ph idx="1"/>
          </p:nvPr>
        </p:nvSpPr>
        <p:spPr>
          <a:xfrm>
            <a:off x="420914" y="1238136"/>
            <a:ext cx="5620657" cy="5191462"/>
          </a:xfrm>
        </p:spPr>
        <p:txBody>
          <a:bodyPr>
            <a:normAutofit fontScale="85000" lnSpcReduction="10000"/>
          </a:bodyPr>
          <a:lstStyle/>
          <a:p>
            <a:r>
              <a:rPr lang="fr-FR" dirty="0">
                <a:solidFill>
                  <a:srgbClr val="002060"/>
                </a:solidFill>
              </a:rPr>
              <a:t>Mise en page</a:t>
            </a:r>
          </a:p>
          <a:p>
            <a:pPr marL="342900" indent="-342900">
              <a:buFont typeface="Arial" panose="020B0604020202020204" pitchFamily="34" charset="0"/>
              <a:buChar char="•"/>
            </a:pPr>
            <a:r>
              <a:rPr lang="fr-FR" sz="2400" dirty="0">
                <a:solidFill>
                  <a:srgbClr val="002060"/>
                </a:solidFill>
              </a:rPr>
              <a:t>Marge de gauche : 3 cm.</a:t>
            </a:r>
          </a:p>
          <a:p>
            <a:pPr marL="342900" indent="-342900">
              <a:buFont typeface="Arial" panose="020B0604020202020204" pitchFamily="34" charset="0"/>
              <a:buChar char="•"/>
            </a:pPr>
            <a:r>
              <a:rPr lang="fr-FR" sz="2400" dirty="0">
                <a:solidFill>
                  <a:srgbClr val="002060"/>
                </a:solidFill>
              </a:rPr>
              <a:t>Marge de droite : 2,5 cm.</a:t>
            </a:r>
          </a:p>
          <a:p>
            <a:pPr marL="342900" indent="-342900">
              <a:buFont typeface="Arial" panose="020B0604020202020204" pitchFamily="34" charset="0"/>
              <a:buChar char="•"/>
            </a:pPr>
            <a:r>
              <a:rPr lang="fr-FR" sz="2400" dirty="0">
                <a:solidFill>
                  <a:srgbClr val="002060"/>
                </a:solidFill>
              </a:rPr>
              <a:t>Marge du haut : 2,5 cm.</a:t>
            </a:r>
          </a:p>
          <a:p>
            <a:pPr marL="342900" indent="-342900">
              <a:buFont typeface="Arial" panose="020B0604020202020204" pitchFamily="34" charset="0"/>
              <a:buChar char="•"/>
            </a:pPr>
            <a:r>
              <a:rPr lang="fr-FR" sz="2400" dirty="0">
                <a:solidFill>
                  <a:srgbClr val="002060"/>
                </a:solidFill>
              </a:rPr>
              <a:t>Marge du bas : 2,5 cm.</a:t>
            </a:r>
          </a:p>
          <a:p>
            <a:r>
              <a:rPr lang="fr-FR" dirty="0">
                <a:solidFill>
                  <a:srgbClr val="002060"/>
                </a:solidFill>
              </a:rPr>
              <a:t>Fonte: Times new roman 12</a:t>
            </a:r>
          </a:p>
          <a:p>
            <a:r>
              <a:rPr lang="fr-FR" dirty="0">
                <a:solidFill>
                  <a:srgbClr val="002060"/>
                </a:solidFill>
              </a:rPr>
              <a:t>Interligne 1.5</a:t>
            </a:r>
          </a:p>
          <a:p>
            <a:r>
              <a:rPr lang="fr-FR" dirty="0">
                <a:solidFill>
                  <a:srgbClr val="002060"/>
                </a:solidFill>
              </a:rPr>
              <a:t>Le texte doit être justifié</a:t>
            </a:r>
          </a:p>
          <a:p>
            <a:r>
              <a:rPr lang="fr-FR" dirty="0">
                <a:solidFill>
                  <a:srgbClr val="002060"/>
                </a:solidFill>
              </a:rPr>
              <a:t>paragraphe commence par un alinéa/indentation (entre 0,5 et 1 cm)</a:t>
            </a:r>
          </a:p>
          <a:p>
            <a:r>
              <a:rPr lang="fr-FR" b="0" dirty="0">
                <a:solidFill>
                  <a:srgbClr val="002060"/>
                </a:solidFill>
              </a:rPr>
              <a:t>Les </a:t>
            </a:r>
            <a:r>
              <a:rPr lang="fr-FR" dirty="0">
                <a:solidFill>
                  <a:srgbClr val="002060"/>
                </a:solidFill>
              </a:rPr>
              <a:t>notes de bas de page</a:t>
            </a:r>
            <a:r>
              <a:rPr lang="fr-FR" b="0" dirty="0">
                <a:solidFill>
                  <a:srgbClr val="002060"/>
                </a:solidFill>
              </a:rPr>
              <a:t> sont d’une taille inférieure au corps du texte</a:t>
            </a:r>
            <a:endParaRPr lang="fr-FR" dirty="0">
              <a:solidFill>
                <a:srgbClr val="002060"/>
              </a:solidFill>
            </a:endParaRPr>
          </a:p>
          <a:p>
            <a:endParaRPr lang="fr-FR" dirty="0">
              <a:solidFill>
                <a:srgbClr val="002060"/>
              </a:solidFill>
            </a:endParaRPr>
          </a:p>
          <a:p>
            <a:endParaRPr lang="fr-FR" dirty="0">
              <a:solidFill>
                <a:srgbClr val="002060"/>
              </a:solidFill>
            </a:endParaRPr>
          </a:p>
          <a:p>
            <a:endParaRPr lang="fr-FR" dirty="0">
              <a:solidFill>
                <a:srgbClr val="002060"/>
              </a:solidFill>
            </a:endParaRPr>
          </a:p>
        </p:txBody>
      </p:sp>
      <p:sp>
        <p:nvSpPr>
          <p:cNvPr id="4" name="Slide Number Placeholder 3"/>
          <p:cNvSpPr>
            <a:spLocks noGrp="1"/>
          </p:cNvSpPr>
          <p:nvPr>
            <p:ph type="sldNum" sz="quarter" idx="12"/>
          </p:nvPr>
        </p:nvSpPr>
        <p:spPr/>
        <p:txBody>
          <a:bodyPr/>
          <a:lstStyle/>
          <a:p>
            <a:fld id="{FC98124F-19C8-4193-B24E-A2F24F0329B1}" type="slidenum">
              <a:rPr lang="ar-SA" smtClean="0"/>
              <a:pPr/>
              <a:t>16</a:t>
            </a:fld>
            <a:endParaRPr lang="ar-SA"/>
          </a:p>
        </p:txBody>
      </p:sp>
      <p:sp>
        <p:nvSpPr>
          <p:cNvPr id="5" name="Content Placeholder 2"/>
          <p:cNvSpPr txBox="1">
            <a:spLocks/>
          </p:cNvSpPr>
          <p:nvPr/>
        </p:nvSpPr>
        <p:spPr>
          <a:xfrm>
            <a:off x="6208486" y="1238136"/>
            <a:ext cx="5620657" cy="5191462"/>
          </a:xfrm>
          <a:prstGeom prst="rect">
            <a:avLst/>
          </a:prstGeom>
        </p:spPr>
        <p:txBody>
          <a:bodyPr vert="horz" lIns="91440" tIns="45720" rIns="91440" bIns="45720" rtlCol="1">
            <a:normAutofit/>
          </a:bodyPr>
          <a:lstStyle>
            <a:lvl1pPr marL="0" indent="0" algn="l" defTabSz="914400" rtl="0" eaLnBrk="1" latinLnBrk="0" hangingPunct="1">
              <a:lnSpc>
                <a:spcPct val="90000"/>
              </a:lnSpc>
              <a:spcBef>
                <a:spcPts val="1000"/>
              </a:spcBef>
              <a:buFont typeface="Arial" panose="020B0604020202020204" pitchFamily="34" charset="0"/>
              <a:buNone/>
              <a:defRPr sz="3200" b="1" kern="1200">
                <a:solidFill>
                  <a:srgbClr val="C00000"/>
                </a:solidFill>
                <a:latin typeface="+mn-lt"/>
                <a:ea typeface="+mn-ea"/>
                <a:cs typeface="+mj-cs"/>
              </a:defRPr>
            </a:lvl1pPr>
            <a:lvl2pPr marL="449263" indent="-228600" algn="l" defTabSz="914400" rtl="0" eaLnBrk="1" latinLnBrk="0" hangingPunct="1">
              <a:lnSpc>
                <a:spcPct val="90000"/>
              </a:lnSpc>
              <a:spcBef>
                <a:spcPts val="500"/>
              </a:spcBef>
              <a:buFont typeface="Arial" panose="020B0604020202020204" pitchFamily="34" charset="0"/>
              <a:buChar char="•"/>
              <a:defRPr sz="2800" b="1" kern="1200">
                <a:solidFill>
                  <a:srgbClr val="002060"/>
                </a:solidFill>
                <a:latin typeface="+mn-lt"/>
                <a:ea typeface="+mn-ea"/>
                <a:cs typeface="+mj-cs"/>
              </a:defRPr>
            </a:lvl2pPr>
            <a:lvl3pPr marL="536575" indent="-228600" algn="l" defTabSz="914400" rtl="0" eaLnBrk="1" latinLnBrk="0" hangingPunct="1">
              <a:lnSpc>
                <a:spcPct val="90000"/>
              </a:lnSpc>
              <a:spcBef>
                <a:spcPts val="500"/>
              </a:spcBef>
              <a:buFont typeface="Wingdings" panose="05000000000000000000" pitchFamily="2" charset="2"/>
              <a:buChar char="§"/>
              <a:defRPr sz="2400" kern="1200">
                <a:solidFill>
                  <a:schemeClr val="accent5">
                    <a:lumMod val="50000"/>
                  </a:schemeClr>
                </a:solidFill>
                <a:latin typeface="+mn-lt"/>
                <a:ea typeface="+mn-ea"/>
                <a:cs typeface="+mn-cs"/>
              </a:defRPr>
            </a:lvl3pPr>
            <a:lvl4pPr marL="536575" indent="-228600" algn="l" defTabSz="914400" rtl="0" eaLnBrk="1" latinLnBrk="0" hangingPunct="1">
              <a:lnSpc>
                <a:spcPct val="90000"/>
              </a:lnSpc>
              <a:spcBef>
                <a:spcPts val="500"/>
              </a:spcBef>
              <a:buFont typeface="Wingdings" panose="05000000000000000000" pitchFamily="2" charset="2"/>
              <a:buChar char="§"/>
              <a:defRPr lang="en-US" sz="2400" kern="1200" dirty="0" smtClean="0">
                <a:solidFill>
                  <a:schemeClr val="accent5">
                    <a:lumMod val="50000"/>
                  </a:schemeClr>
                </a:solidFill>
                <a:latin typeface="+mn-lt"/>
                <a:ea typeface="+mn-ea"/>
                <a:cs typeface="+mn-cs"/>
              </a:defRPr>
            </a:lvl4pPr>
            <a:lvl5pPr marL="536575" indent="-228600" algn="l" defTabSz="914400" rtl="0" eaLnBrk="1" latinLnBrk="0" hangingPunct="1">
              <a:lnSpc>
                <a:spcPct val="90000"/>
              </a:lnSpc>
              <a:spcBef>
                <a:spcPts val="500"/>
              </a:spcBef>
              <a:buFont typeface="Wingdings" panose="05000000000000000000" pitchFamily="2" charset="2"/>
              <a:buChar char="§"/>
              <a:defRPr lang="ar-SA" sz="2400" kern="1200" dirty="0">
                <a:solidFill>
                  <a:schemeClr val="accent5">
                    <a:lumMod val="50000"/>
                  </a:schemeClr>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dirty="0">
                <a:solidFill>
                  <a:srgbClr val="002060"/>
                </a:solidFill>
              </a:rPr>
              <a:t>Tableaux et figures:</a:t>
            </a:r>
          </a:p>
          <a:p>
            <a:r>
              <a:rPr lang="fr-FR" dirty="0">
                <a:solidFill>
                  <a:srgbClr val="002060"/>
                </a:solidFill>
              </a:rPr>
              <a:t>Un numéro + le titre en haut</a:t>
            </a:r>
          </a:p>
          <a:p>
            <a:r>
              <a:rPr lang="fr-FR" dirty="0">
                <a:solidFill>
                  <a:srgbClr val="002060"/>
                </a:solidFill>
              </a:rPr>
              <a:t>La source en bas</a:t>
            </a:r>
          </a:p>
          <a:p>
            <a:r>
              <a:rPr lang="fr-FR" dirty="0">
                <a:solidFill>
                  <a:srgbClr val="002060"/>
                </a:solidFill>
              </a:rPr>
              <a:t>La pagination des premières pages et différente.</a:t>
            </a:r>
          </a:p>
          <a:p>
            <a:r>
              <a:rPr lang="fr-FR" dirty="0">
                <a:solidFill>
                  <a:srgbClr val="002060"/>
                </a:solidFill>
              </a:rPr>
              <a:t>Insertion des tables (table de matière + liste des tableaux + liste des figures)</a:t>
            </a:r>
          </a:p>
          <a:p>
            <a:endParaRPr lang="fr-FR" dirty="0">
              <a:solidFill>
                <a:srgbClr val="002060"/>
              </a:solidFill>
            </a:endParaRPr>
          </a:p>
          <a:p>
            <a:endParaRPr lang="fr-FR" dirty="0">
              <a:solidFill>
                <a:srgbClr val="002060"/>
              </a:solidFill>
            </a:endParaRPr>
          </a:p>
          <a:p>
            <a:endParaRPr lang="fr-FR" dirty="0">
              <a:solidFill>
                <a:srgbClr val="002060"/>
              </a:solidFill>
            </a:endParaRPr>
          </a:p>
        </p:txBody>
      </p:sp>
    </p:spTree>
    <p:extLst>
      <p:ext uri="{BB962C8B-B14F-4D97-AF65-F5344CB8AC3E}">
        <p14:creationId xmlns:p14="http://schemas.microsoft.com/office/powerpoint/2010/main" val="1929523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a:t>
            </a:r>
            <a:r>
              <a:rPr lang="fr-FR" dirty="0"/>
              <a:t>de la présentation de la soutenance</a:t>
            </a:r>
          </a:p>
        </p:txBody>
      </p:sp>
      <p:sp>
        <p:nvSpPr>
          <p:cNvPr id="3" name="Content Placeholder 2"/>
          <p:cNvSpPr>
            <a:spLocks noGrp="1"/>
          </p:cNvSpPr>
          <p:nvPr>
            <p:ph idx="1"/>
          </p:nvPr>
        </p:nvSpPr>
        <p:spPr/>
        <p:txBody>
          <a:bodyPr>
            <a:normAutofit lnSpcReduction="10000"/>
          </a:bodyPr>
          <a:lstStyle/>
          <a:p>
            <a:r>
              <a:rPr lang="fr-FR" dirty="0">
                <a:solidFill>
                  <a:srgbClr val="002060"/>
                </a:solidFill>
              </a:rPr>
              <a:t>Introduction (contexte de la thématique)</a:t>
            </a:r>
          </a:p>
          <a:p>
            <a:r>
              <a:rPr lang="fr-FR" dirty="0">
                <a:solidFill>
                  <a:srgbClr val="002060"/>
                </a:solidFill>
              </a:rPr>
              <a:t>Problématique</a:t>
            </a:r>
          </a:p>
          <a:p>
            <a:r>
              <a:rPr lang="fr-FR" dirty="0">
                <a:solidFill>
                  <a:srgbClr val="002060"/>
                </a:solidFill>
              </a:rPr>
              <a:t>Hypothèses</a:t>
            </a:r>
          </a:p>
          <a:p>
            <a:r>
              <a:rPr lang="fr-FR" dirty="0">
                <a:solidFill>
                  <a:srgbClr val="002060"/>
                </a:solidFill>
              </a:rPr>
              <a:t>Objectifs</a:t>
            </a:r>
          </a:p>
          <a:p>
            <a:r>
              <a:rPr lang="fr-FR" dirty="0">
                <a:solidFill>
                  <a:srgbClr val="002060"/>
                </a:solidFill>
              </a:rPr>
              <a:t>La méthodologie</a:t>
            </a:r>
          </a:p>
          <a:p>
            <a:r>
              <a:rPr lang="fr-FR" dirty="0">
                <a:solidFill>
                  <a:srgbClr val="002060"/>
                </a:solidFill>
              </a:rPr>
              <a:t>Revue de littérature</a:t>
            </a:r>
          </a:p>
          <a:p>
            <a:r>
              <a:rPr lang="fr-FR" dirty="0">
                <a:solidFill>
                  <a:srgbClr val="002060"/>
                </a:solidFill>
              </a:rPr>
              <a:t>Le cadre conceptuel</a:t>
            </a:r>
          </a:p>
          <a:p>
            <a:r>
              <a:rPr lang="fr-FR" dirty="0">
                <a:solidFill>
                  <a:srgbClr val="002060"/>
                </a:solidFill>
              </a:rPr>
              <a:t>Les résultats</a:t>
            </a:r>
          </a:p>
          <a:p>
            <a:r>
              <a:rPr lang="fr-FR" dirty="0">
                <a:solidFill>
                  <a:srgbClr val="002060"/>
                </a:solidFill>
              </a:rPr>
              <a:t>Discussion des résultats</a:t>
            </a:r>
          </a:p>
          <a:p>
            <a:r>
              <a:rPr lang="fr-FR" dirty="0">
                <a:solidFill>
                  <a:srgbClr val="002060"/>
                </a:solidFill>
              </a:rPr>
              <a:t>Propositions et perspective de l’étude</a:t>
            </a:r>
          </a:p>
          <a:p>
            <a:endParaRPr lang="fr-FR" dirty="0">
              <a:solidFill>
                <a:srgbClr val="002060"/>
              </a:solidFill>
            </a:endParaRPr>
          </a:p>
        </p:txBody>
      </p:sp>
      <p:sp>
        <p:nvSpPr>
          <p:cNvPr id="4" name="Slide Number Placeholder 3"/>
          <p:cNvSpPr>
            <a:spLocks noGrp="1"/>
          </p:cNvSpPr>
          <p:nvPr>
            <p:ph type="sldNum" sz="quarter" idx="12"/>
          </p:nvPr>
        </p:nvSpPr>
        <p:spPr/>
        <p:txBody>
          <a:bodyPr/>
          <a:lstStyle/>
          <a:p>
            <a:fld id="{FC98124F-19C8-4193-B24E-A2F24F0329B1}" type="slidenum">
              <a:rPr lang="ar-SA" smtClean="0"/>
              <a:pPr/>
              <a:t>17</a:t>
            </a:fld>
            <a:endParaRPr lang="ar-SA"/>
          </a:p>
        </p:txBody>
      </p:sp>
    </p:spTree>
    <p:extLst>
      <p:ext uri="{BB962C8B-B14F-4D97-AF65-F5344CB8AC3E}">
        <p14:creationId xmlns:p14="http://schemas.microsoft.com/office/powerpoint/2010/main" val="3044485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Eléments d’évaluation</a:t>
            </a:r>
          </a:p>
        </p:txBody>
      </p:sp>
      <p:sp>
        <p:nvSpPr>
          <p:cNvPr id="3" name="Content Placeholder 2"/>
          <p:cNvSpPr>
            <a:spLocks noGrp="1"/>
          </p:cNvSpPr>
          <p:nvPr>
            <p:ph idx="1"/>
          </p:nvPr>
        </p:nvSpPr>
        <p:spPr>
          <a:xfrm>
            <a:off x="6625771" y="1320574"/>
            <a:ext cx="5212443" cy="5191462"/>
          </a:xfrm>
        </p:spPr>
        <p:txBody>
          <a:bodyPr>
            <a:normAutofit lnSpcReduction="10000"/>
          </a:bodyPr>
          <a:lstStyle/>
          <a:p>
            <a:r>
              <a:rPr lang="fr-FR" dirty="0"/>
              <a:t>Contenu</a:t>
            </a:r>
          </a:p>
          <a:p>
            <a:pPr marL="457200" indent="-457200">
              <a:buFont typeface="Arial" panose="020B0604020202020204" pitchFamily="34" charset="0"/>
              <a:buChar char="•"/>
            </a:pPr>
            <a:r>
              <a:rPr lang="fr-FR" sz="2600" dirty="0">
                <a:solidFill>
                  <a:srgbClr val="002060"/>
                </a:solidFill>
              </a:rPr>
              <a:t>Thématique</a:t>
            </a:r>
          </a:p>
          <a:p>
            <a:pPr marL="457200" indent="-457200">
              <a:buFont typeface="Arial" panose="020B0604020202020204" pitchFamily="34" charset="0"/>
              <a:buChar char="•"/>
            </a:pPr>
            <a:r>
              <a:rPr lang="fr-FR" sz="2600" dirty="0">
                <a:solidFill>
                  <a:srgbClr val="002060"/>
                </a:solidFill>
              </a:rPr>
              <a:t>Problématique et hypothèses</a:t>
            </a:r>
            <a:endParaRPr lang="ar-SA" sz="2600" dirty="0">
              <a:solidFill>
                <a:srgbClr val="002060"/>
              </a:solidFill>
            </a:endParaRPr>
          </a:p>
          <a:p>
            <a:pPr marL="457200" indent="-457200">
              <a:buFont typeface="Arial" panose="020B0604020202020204" pitchFamily="34" charset="0"/>
              <a:buChar char="•"/>
            </a:pPr>
            <a:r>
              <a:rPr lang="en-US" sz="2600" dirty="0">
                <a:solidFill>
                  <a:srgbClr val="002060"/>
                </a:solidFill>
              </a:rPr>
              <a:t>L</a:t>
            </a:r>
            <a:r>
              <a:rPr lang="fr-FR" sz="2600" dirty="0">
                <a:solidFill>
                  <a:srgbClr val="002060"/>
                </a:solidFill>
              </a:rPr>
              <a:t>a méthodologie</a:t>
            </a:r>
          </a:p>
          <a:p>
            <a:pPr marL="457200" indent="-457200">
              <a:buFont typeface="Arial" panose="020B0604020202020204" pitchFamily="34" charset="0"/>
              <a:buChar char="•"/>
            </a:pPr>
            <a:r>
              <a:rPr lang="fr-FR" sz="2600" dirty="0">
                <a:solidFill>
                  <a:srgbClr val="002060"/>
                </a:solidFill>
              </a:rPr>
              <a:t>La richesse Qualité des références</a:t>
            </a:r>
          </a:p>
          <a:p>
            <a:pPr marL="457200" indent="-457200">
              <a:buFont typeface="Arial" panose="020B0604020202020204" pitchFamily="34" charset="0"/>
              <a:buChar char="•"/>
            </a:pPr>
            <a:r>
              <a:rPr lang="fr-FR" sz="2600" dirty="0">
                <a:solidFill>
                  <a:srgbClr val="002060"/>
                </a:solidFill>
              </a:rPr>
              <a:t>Consistance théorique</a:t>
            </a:r>
          </a:p>
          <a:p>
            <a:pPr marL="457200" indent="-457200">
              <a:buFont typeface="Arial" panose="020B0604020202020204" pitchFamily="34" charset="0"/>
              <a:buChar char="•"/>
            </a:pPr>
            <a:r>
              <a:rPr lang="fr-FR" sz="2600" dirty="0">
                <a:solidFill>
                  <a:srgbClr val="002060"/>
                </a:solidFill>
              </a:rPr>
              <a:t>Complémentarité des parties théorique et pratique</a:t>
            </a:r>
          </a:p>
          <a:p>
            <a:pPr marL="457200" indent="-457200">
              <a:buFont typeface="Arial" panose="020B0604020202020204" pitchFamily="34" charset="0"/>
              <a:buChar char="•"/>
            </a:pPr>
            <a:r>
              <a:rPr lang="fr-FR" sz="2600" dirty="0">
                <a:solidFill>
                  <a:srgbClr val="002060"/>
                </a:solidFill>
              </a:rPr>
              <a:t>La critique</a:t>
            </a:r>
          </a:p>
          <a:p>
            <a:pPr marL="457200" indent="-457200">
              <a:buFont typeface="Arial" panose="020B0604020202020204" pitchFamily="34" charset="0"/>
              <a:buChar char="•"/>
            </a:pPr>
            <a:r>
              <a:rPr lang="fr-FR" sz="2600" dirty="0">
                <a:solidFill>
                  <a:srgbClr val="002060"/>
                </a:solidFill>
              </a:rPr>
              <a:t>L’esprit de synthèse</a:t>
            </a:r>
          </a:p>
          <a:p>
            <a:pPr marL="457200" indent="-457200">
              <a:buFont typeface="Arial" panose="020B0604020202020204" pitchFamily="34" charset="0"/>
              <a:buChar char="•"/>
            </a:pPr>
            <a:r>
              <a:rPr lang="en-US" sz="2600" dirty="0">
                <a:solidFill>
                  <a:srgbClr val="002060"/>
                </a:solidFill>
              </a:rPr>
              <a:t>Pertinence des propositions</a:t>
            </a:r>
            <a:endParaRPr lang="fr-FR" sz="2600" dirty="0">
              <a:solidFill>
                <a:srgbClr val="002060"/>
              </a:solidFill>
            </a:endParaRPr>
          </a:p>
          <a:p>
            <a:endParaRPr lang="fr-FR" dirty="0"/>
          </a:p>
        </p:txBody>
      </p:sp>
      <p:sp>
        <p:nvSpPr>
          <p:cNvPr id="4" name="Slide Number Placeholder 3"/>
          <p:cNvSpPr>
            <a:spLocks noGrp="1"/>
          </p:cNvSpPr>
          <p:nvPr>
            <p:ph type="sldNum" sz="quarter" idx="12"/>
          </p:nvPr>
        </p:nvSpPr>
        <p:spPr/>
        <p:txBody>
          <a:bodyPr/>
          <a:lstStyle/>
          <a:p>
            <a:fld id="{FC98124F-19C8-4193-B24E-A2F24F0329B1}" type="slidenum">
              <a:rPr lang="ar-SA" smtClean="0"/>
              <a:pPr/>
              <a:t>18</a:t>
            </a:fld>
            <a:endParaRPr lang="ar-SA"/>
          </a:p>
        </p:txBody>
      </p:sp>
      <p:sp>
        <p:nvSpPr>
          <p:cNvPr id="5" name="Content Placeholder 2"/>
          <p:cNvSpPr txBox="1">
            <a:spLocks/>
          </p:cNvSpPr>
          <p:nvPr/>
        </p:nvSpPr>
        <p:spPr>
          <a:xfrm>
            <a:off x="573314" y="1390536"/>
            <a:ext cx="5212443" cy="5191462"/>
          </a:xfrm>
          <a:prstGeom prst="rect">
            <a:avLst/>
          </a:prstGeom>
        </p:spPr>
        <p:txBody>
          <a:bodyPr vert="horz" lIns="91440" tIns="45720" rIns="91440" bIns="45720" rtlCol="1">
            <a:normAutofit/>
          </a:bodyPr>
          <a:lstStyle>
            <a:lvl1pPr marL="0" indent="0" algn="l" defTabSz="914400" rtl="0" eaLnBrk="1" latinLnBrk="0" hangingPunct="1">
              <a:lnSpc>
                <a:spcPct val="90000"/>
              </a:lnSpc>
              <a:spcBef>
                <a:spcPts val="1000"/>
              </a:spcBef>
              <a:buFont typeface="Arial" panose="020B0604020202020204" pitchFamily="34" charset="0"/>
              <a:buNone/>
              <a:defRPr sz="3200" b="1" kern="1200">
                <a:solidFill>
                  <a:srgbClr val="C00000"/>
                </a:solidFill>
                <a:latin typeface="+mn-lt"/>
                <a:ea typeface="+mn-ea"/>
                <a:cs typeface="+mj-cs"/>
              </a:defRPr>
            </a:lvl1pPr>
            <a:lvl2pPr marL="449263" indent="-228600" algn="l" defTabSz="914400" rtl="0" eaLnBrk="1" latinLnBrk="0" hangingPunct="1">
              <a:lnSpc>
                <a:spcPct val="90000"/>
              </a:lnSpc>
              <a:spcBef>
                <a:spcPts val="500"/>
              </a:spcBef>
              <a:buFont typeface="Arial" panose="020B0604020202020204" pitchFamily="34" charset="0"/>
              <a:buChar char="•"/>
              <a:defRPr sz="2800" b="1" kern="1200">
                <a:solidFill>
                  <a:srgbClr val="002060"/>
                </a:solidFill>
                <a:latin typeface="+mn-lt"/>
                <a:ea typeface="+mn-ea"/>
                <a:cs typeface="+mj-cs"/>
              </a:defRPr>
            </a:lvl2pPr>
            <a:lvl3pPr marL="536575" indent="-228600" algn="l" defTabSz="914400" rtl="0" eaLnBrk="1" latinLnBrk="0" hangingPunct="1">
              <a:lnSpc>
                <a:spcPct val="90000"/>
              </a:lnSpc>
              <a:spcBef>
                <a:spcPts val="500"/>
              </a:spcBef>
              <a:buFont typeface="Wingdings" panose="05000000000000000000" pitchFamily="2" charset="2"/>
              <a:buChar char="§"/>
              <a:defRPr sz="2400" kern="1200">
                <a:solidFill>
                  <a:schemeClr val="accent5">
                    <a:lumMod val="50000"/>
                  </a:schemeClr>
                </a:solidFill>
                <a:latin typeface="+mn-lt"/>
                <a:ea typeface="+mn-ea"/>
                <a:cs typeface="+mn-cs"/>
              </a:defRPr>
            </a:lvl3pPr>
            <a:lvl4pPr marL="536575" indent="-228600" algn="l" defTabSz="914400" rtl="0" eaLnBrk="1" latinLnBrk="0" hangingPunct="1">
              <a:lnSpc>
                <a:spcPct val="90000"/>
              </a:lnSpc>
              <a:spcBef>
                <a:spcPts val="500"/>
              </a:spcBef>
              <a:buFont typeface="Wingdings" panose="05000000000000000000" pitchFamily="2" charset="2"/>
              <a:buChar char="§"/>
              <a:defRPr lang="en-US" sz="2400" kern="1200" dirty="0" smtClean="0">
                <a:solidFill>
                  <a:schemeClr val="accent5">
                    <a:lumMod val="50000"/>
                  </a:schemeClr>
                </a:solidFill>
                <a:latin typeface="+mn-lt"/>
                <a:ea typeface="+mn-ea"/>
                <a:cs typeface="+mn-cs"/>
              </a:defRPr>
            </a:lvl4pPr>
            <a:lvl5pPr marL="536575" indent="-228600" algn="l" defTabSz="914400" rtl="0" eaLnBrk="1" latinLnBrk="0" hangingPunct="1">
              <a:lnSpc>
                <a:spcPct val="90000"/>
              </a:lnSpc>
              <a:spcBef>
                <a:spcPts val="500"/>
              </a:spcBef>
              <a:buFont typeface="Wingdings" panose="05000000000000000000" pitchFamily="2" charset="2"/>
              <a:buChar char="§"/>
              <a:defRPr lang="ar-SA" sz="2400" kern="1200" dirty="0">
                <a:solidFill>
                  <a:schemeClr val="accent5">
                    <a:lumMod val="50000"/>
                  </a:schemeClr>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dirty="0"/>
              <a:t>Forme</a:t>
            </a:r>
          </a:p>
          <a:p>
            <a:pPr marL="457200" indent="-457200">
              <a:buFont typeface="Arial" panose="020B0604020202020204" pitchFamily="34" charset="0"/>
              <a:buChar char="•"/>
            </a:pPr>
            <a:r>
              <a:rPr lang="fr-FR" sz="2800" dirty="0">
                <a:solidFill>
                  <a:srgbClr val="002060"/>
                </a:solidFill>
              </a:rPr>
              <a:t>Design du mémoire</a:t>
            </a:r>
          </a:p>
          <a:p>
            <a:pPr marL="457200" indent="-457200">
              <a:buFont typeface="Arial" panose="020B0604020202020204" pitchFamily="34" charset="0"/>
              <a:buChar char="•"/>
            </a:pPr>
            <a:r>
              <a:rPr lang="fr-FR" sz="2800" dirty="0">
                <a:solidFill>
                  <a:srgbClr val="002060"/>
                </a:solidFill>
              </a:rPr>
              <a:t>Typographie</a:t>
            </a:r>
          </a:p>
          <a:p>
            <a:pPr marL="457200" indent="-457200">
              <a:buFont typeface="Arial" panose="020B0604020202020204" pitchFamily="34" charset="0"/>
              <a:buChar char="•"/>
            </a:pPr>
            <a:r>
              <a:rPr lang="fr-FR" sz="2800" dirty="0">
                <a:solidFill>
                  <a:srgbClr val="002060"/>
                </a:solidFill>
              </a:rPr>
              <a:t>Style et rédaction</a:t>
            </a:r>
          </a:p>
          <a:p>
            <a:pPr marL="457200" indent="-457200">
              <a:buFont typeface="Arial" panose="020B0604020202020204" pitchFamily="34" charset="0"/>
              <a:buChar char="•"/>
            </a:pPr>
            <a:r>
              <a:rPr lang="fr-FR" sz="2800" dirty="0">
                <a:solidFill>
                  <a:srgbClr val="002060"/>
                </a:solidFill>
              </a:rPr>
              <a:t>Présentation des tableaux et des figures</a:t>
            </a:r>
          </a:p>
          <a:p>
            <a:pPr marL="457200" indent="-457200">
              <a:buFont typeface="Arial" panose="020B0604020202020204" pitchFamily="34" charset="0"/>
              <a:buChar char="•"/>
            </a:pPr>
            <a:r>
              <a:rPr lang="fr-FR" sz="2800" dirty="0">
                <a:solidFill>
                  <a:srgbClr val="002060"/>
                </a:solidFill>
              </a:rPr>
              <a:t>La structure</a:t>
            </a:r>
          </a:p>
          <a:p>
            <a:pPr marL="457200" indent="-457200">
              <a:buFont typeface="Arial" panose="020B0604020202020204" pitchFamily="34" charset="0"/>
              <a:buChar char="•"/>
            </a:pPr>
            <a:r>
              <a:rPr lang="fr-FR" sz="2800" dirty="0">
                <a:solidFill>
                  <a:srgbClr val="002060"/>
                </a:solidFill>
              </a:rPr>
              <a:t>Présentation des références</a:t>
            </a:r>
          </a:p>
          <a:p>
            <a:pPr marL="457200" indent="-457200">
              <a:buFont typeface="Arial" panose="020B0604020202020204" pitchFamily="34" charset="0"/>
              <a:buChar char="•"/>
            </a:pPr>
            <a:r>
              <a:rPr lang="fr-FR" sz="2800" dirty="0">
                <a:solidFill>
                  <a:srgbClr val="002060"/>
                </a:solidFill>
              </a:rPr>
              <a:t>Tenue du candidat</a:t>
            </a:r>
          </a:p>
          <a:p>
            <a:endParaRPr lang="fr-FR" dirty="0"/>
          </a:p>
        </p:txBody>
      </p:sp>
    </p:spTree>
    <p:extLst>
      <p:ext uri="{BB962C8B-B14F-4D97-AF65-F5344CB8AC3E}">
        <p14:creationId xmlns:p14="http://schemas.microsoft.com/office/powerpoint/2010/main" val="2652731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Maitrise du Word</a:t>
            </a:r>
          </a:p>
        </p:txBody>
      </p:sp>
      <p:sp>
        <p:nvSpPr>
          <p:cNvPr id="3" name="Content Placeholder 2"/>
          <p:cNvSpPr>
            <a:spLocks noGrp="1"/>
          </p:cNvSpPr>
          <p:nvPr>
            <p:ph idx="1"/>
          </p:nvPr>
        </p:nvSpPr>
        <p:spPr/>
        <p:txBody>
          <a:bodyPr/>
          <a:lstStyle/>
          <a:p>
            <a:r>
              <a:rPr lang="fr-FR" dirty="0">
                <a:solidFill>
                  <a:srgbClr val="002060"/>
                </a:solidFill>
              </a:rPr>
              <a:t>Insertion automatique des références</a:t>
            </a:r>
          </a:p>
          <a:p>
            <a:r>
              <a:rPr lang="fr-FR" dirty="0">
                <a:solidFill>
                  <a:srgbClr val="002060"/>
                </a:solidFill>
              </a:rPr>
              <a:t>Insertion automatique de la bibliographie</a:t>
            </a:r>
          </a:p>
          <a:p>
            <a:r>
              <a:rPr lang="fr-FR" dirty="0">
                <a:solidFill>
                  <a:srgbClr val="002060"/>
                </a:solidFill>
              </a:rPr>
              <a:t>Style des titres</a:t>
            </a:r>
          </a:p>
          <a:p>
            <a:r>
              <a:rPr lang="fr-FR" dirty="0">
                <a:solidFill>
                  <a:srgbClr val="002060"/>
                </a:solidFill>
              </a:rPr>
              <a:t>Table des matières</a:t>
            </a:r>
          </a:p>
          <a:p>
            <a:r>
              <a:rPr lang="fr-FR" dirty="0">
                <a:solidFill>
                  <a:srgbClr val="002060"/>
                </a:solidFill>
              </a:rPr>
              <a:t>Table des tableaux et figures</a:t>
            </a:r>
          </a:p>
          <a:p>
            <a:r>
              <a:rPr lang="fr-FR" dirty="0">
                <a:solidFill>
                  <a:srgbClr val="002060"/>
                </a:solidFill>
              </a:rPr>
              <a:t>Les sections du mémoire</a:t>
            </a:r>
          </a:p>
        </p:txBody>
      </p:sp>
      <p:sp>
        <p:nvSpPr>
          <p:cNvPr id="4" name="Slide Number Placeholder 3"/>
          <p:cNvSpPr>
            <a:spLocks noGrp="1"/>
          </p:cNvSpPr>
          <p:nvPr>
            <p:ph type="sldNum" sz="quarter" idx="12"/>
          </p:nvPr>
        </p:nvSpPr>
        <p:spPr/>
        <p:txBody>
          <a:bodyPr/>
          <a:lstStyle/>
          <a:p>
            <a:fld id="{FC98124F-19C8-4193-B24E-A2F24F0329B1}" type="slidenum">
              <a:rPr lang="ar-SA" smtClean="0"/>
              <a:pPr/>
              <a:t>19</a:t>
            </a:fld>
            <a:endParaRPr lang="ar-SA"/>
          </a:p>
        </p:txBody>
      </p:sp>
    </p:spTree>
    <p:extLst>
      <p:ext uri="{BB962C8B-B14F-4D97-AF65-F5344CB8AC3E}">
        <p14:creationId xmlns:p14="http://schemas.microsoft.com/office/powerpoint/2010/main" val="1085232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8CC82-267F-1B87-88E6-1D647798B268}"/>
              </a:ext>
            </a:extLst>
          </p:cNvPr>
          <p:cNvSpPr>
            <a:spLocks noGrp="1"/>
          </p:cNvSpPr>
          <p:nvPr>
            <p:ph type="title"/>
          </p:nvPr>
        </p:nvSpPr>
        <p:spPr/>
        <p:txBody>
          <a:bodyPr/>
          <a:lstStyle/>
          <a:p>
            <a:r>
              <a:rPr lang="fr-FR" dirty="0"/>
              <a:t>Le mémoire</a:t>
            </a:r>
          </a:p>
        </p:txBody>
      </p:sp>
      <p:sp>
        <p:nvSpPr>
          <p:cNvPr id="3" name="Espace réservé du contenu 2">
            <a:extLst>
              <a:ext uri="{FF2B5EF4-FFF2-40B4-BE49-F238E27FC236}">
                <a16:creationId xmlns:a16="http://schemas.microsoft.com/office/drawing/2014/main" id="{0B2F89CA-ECF8-0205-6AF6-7EFB2A74AAAA}"/>
              </a:ext>
            </a:extLst>
          </p:cNvPr>
          <p:cNvSpPr>
            <a:spLocks noGrp="1"/>
          </p:cNvSpPr>
          <p:nvPr>
            <p:ph idx="1"/>
          </p:nvPr>
        </p:nvSpPr>
        <p:spPr/>
        <p:txBody>
          <a:bodyPr>
            <a:normAutofit/>
          </a:bodyPr>
          <a:lstStyle/>
          <a:p>
            <a:r>
              <a:rPr lang="fr-FR" dirty="0">
                <a:solidFill>
                  <a:srgbClr val="002060"/>
                </a:solidFill>
              </a:rPr>
              <a:t>Un mémoire est rapport écrit produit par l’étudiant à la fin de la formation dans lequel il s’exerce à produire de la connaissance scientifique.</a:t>
            </a:r>
          </a:p>
          <a:p>
            <a:r>
              <a:rPr lang="fr-FR" dirty="0">
                <a:solidFill>
                  <a:srgbClr val="002060"/>
                </a:solidFill>
              </a:rPr>
              <a:t>Un mémoire de fin d’étude comprend:</a:t>
            </a:r>
          </a:p>
          <a:p>
            <a:pPr marL="457200" indent="-457200">
              <a:buFontTx/>
              <a:buChar char="-"/>
            </a:pPr>
            <a:r>
              <a:rPr lang="fr-FR" dirty="0">
                <a:solidFill>
                  <a:srgbClr val="002060"/>
                </a:solidFill>
              </a:rPr>
              <a:t>Une problématique</a:t>
            </a:r>
          </a:p>
          <a:p>
            <a:pPr marL="457200" indent="-457200">
              <a:buFontTx/>
              <a:buChar char="-"/>
            </a:pPr>
            <a:r>
              <a:rPr lang="fr-FR" dirty="0">
                <a:solidFill>
                  <a:srgbClr val="002060"/>
                </a:solidFill>
              </a:rPr>
              <a:t>Une approche </a:t>
            </a:r>
          </a:p>
          <a:p>
            <a:pPr marL="457200" indent="-457200">
              <a:buFontTx/>
              <a:buChar char="-"/>
            </a:pPr>
            <a:r>
              <a:rPr lang="fr-FR" dirty="0">
                <a:solidFill>
                  <a:srgbClr val="002060"/>
                </a:solidFill>
              </a:rPr>
              <a:t>Des résultats</a:t>
            </a:r>
          </a:p>
          <a:p>
            <a:r>
              <a:rPr lang="fr-FR" dirty="0">
                <a:solidFill>
                  <a:srgbClr val="002060"/>
                </a:solidFill>
              </a:rPr>
              <a:t>Le mémoire reflète l’esprit d’analyse et de synthèse chez l’étudiant, en effet il doit se distinguer par un enchainement logique et fluide des idées principales.</a:t>
            </a:r>
          </a:p>
          <a:p>
            <a:endParaRPr lang="fr-FR" dirty="0">
              <a:solidFill>
                <a:srgbClr val="002060"/>
              </a:solidFill>
            </a:endParaRPr>
          </a:p>
          <a:p>
            <a:pPr marL="457200" indent="-457200">
              <a:buFont typeface="Arial" panose="020B0604020202020204" pitchFamily="34" charset="0"/>
              <a:buChar char="•"/>
            </a:pPr>
            <a:endParaRPr lang="fr-FR" dirty="0">
              <a:solidFill>
                <a:srgbClr val="002060"/>
              </a:solidFill>
            </a:endParaRPr>
          </a:p>
        </p:txBody>
      </p:sp>
      <p:sp>
        <p:nvSpPr>
          <p:cNvPr id="4" name="Espace réservé du numéro de diapositive 3">
            <a:extLst>
              <a:ext uri="{FF2B5EF4-FFF2-40B4-BE49-F238E27FC236}">
                <a16:creationId xmlns:a16="http://schemas.microsoft.com/office/drawing/2014/main" id="{474A163E-206B-1653-D1D1-18466F3BC7F9}"/>
              </a:ext>
            </a:extLst>
          </p:cNvPr>
          <p:cNvSpPr>
            <a:spLocks noGrp="1"/>
          </p:cNvSpPr>
          <p:nvPr>
            <p:ph type="sldNum" sz="quarter" idx="12"/>
          </p:nvPr>
        </p:nvSpPr>
        <p:spPr/>
        <p:txBody>
          <a:bodyPr/>
          <a:lstStyle/>
          <a:p>
            <a:fld id="{FC98124F-19C8-4193-B24E-A2F24F0329B1}" type="slidenum">
              <a:rPr lang="ar-SA" smtClean="0"/>
              <a:pPr/>
              <a:t>2</a:t>
            </a:fld>
            <a:endParaRPr lang="ar-SA"/>
          </a:p>
        </p:txBody>
      </p:sp>
    </p:spTree>
    <p:extLst>
      <p:ext uri="{BB962C8B-B14F-4D97-AF65-F5344CB8AC3E}">
        <p14:creationId xmlns:p14="http://schemas.microsoft.com/office/powerpoint/2010/main" val="3540616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1B4C2C-CA18-894F-6088-BADB96286FA2}"/>
              </a:ext>
            </a:extLst>
          </p:cNvPr>
          <p:cNvSpPr>
            <a:spLocks noGrp="1"/>
          </p:cNvSpPr>
          <p:nvPr>
            <p:ph type="title"/>
          </p:nvPr>
        </p:nvSpPr>
        <p:spPr/>
        <p:txBody>
          <a:bodyPr/>
          <a:lstStyle/>
          <a:p>
            <a:r>
              <a:rPr lang="fr-FR" dirty="0"/>
              <a:t>Objectifs du mémoire</a:t>
            </a:r>
          </a:p>
        </p:txBody>
      </p:sp>
      <p:sp>
        <p:nvSpPr>
          <p:cNvPr id="3" name="Espace réservé du contenu 2">
            <a:extLst>
              <a:ext uri="{FF2B5EF4-FFF2-40B4-BE49-F238E27FC236}">
                <a16:creationId xmlns:a16="http://schemas.microsoft.com/office/drawing/2014/main" id="{2E298ABF-2428-28C2-A092-739A445F4C9B}"/>
              </a:ext>
            </a:extLst>
          </p:cNvPr>
          <p:cNvSpPr>
            <a:spLocks noGrp="1"/>
          </p:cNvSpPr>
          <p:nvPr>
            <p:ph idx="1"/>
          </p:nvPr>
        </p:nvSpPr>
        <p:spPr/>
        <p:txBody>
          <a:bodyPr/>
          <a:lstStyle/>
          <a:p>
            <a:r>
              <a:rPr lang="fr-FR" dirty="0">
                <a:solidFill>
                  <a:srgbClr val="002060"/>
                </a:solidFill>
              </a:rPr>
              <a:t>A la fin du mémoire, l’étudiant sera capable de: </a:t>
            </a:r>
          </a:p>
          <a:p>
            <a:pPr marL="457200" indent="-457200">
              <a:buFont typeface="Arial" panose="020B0604020202020204" pitchFamily="34" charset="0"/>
              <a:buChar char="•"/>
            </a:pPr>
            <a:r>
              <a:rPr lang="fr-FR" dirty="0">
                <a:solidFill>
                  <a:srgbClr val="002060"/>
                </a:solidFill>
              </a:rPr>
              <a:t>Prouver la maitrise de son domaine de spécialisation</a:t>
            </a:r>
          </a:p>
          <a:p>
            <a:pPr marL="457200" indent="-457200">
              <a:buFont typeface="Arial" panose="020B0604020202020204" pitchFamily="34" charset="0"/>
              <a:buChar char="•"/>
            </a:pPr>
            <a:r>
              <a:rPr lang="fr-FR" dirty="0">
                <a:solidFill>
                  <a:srgbClr val="002060"/>
                </a:solidFill>
              </a:rPr>
              <a:t>Enrichir le domaine par des contributions scientifiques</a:t>
            </a:r>
          </a:p>
          <a:p>
            <a:pPr marL="457200" indent="-457200">
              <a:buFont typeface="Arial" panose="020B0604020202020204" pitchFamily="34" charset="0"/>
              <a:buChar char="•"/>
            </a:pPr>
            <a:r>
              <a:rPr lang="fr-FR" dirty="0">
                <a:solidFill>
                  <a:srgbClr val="002060"/>
                </a:solidFill>
              </a:rPr>
              <a:t>Maitriser la recherche scientifique et sa méthodologie</a:t>
            </a:r>
          </a:p>
          <a:p>
            <a:pPr marL="457200" indent="-457200">
              <a:buFont typeface="Arial" panose="020B0604020202020204" pitchFamily="34" charset="0"/>
              <a:buChar char="•"/>
            </a:pPr>
            <a:r>
              <a:rPr lang="fr-FR" dirty="0">
                <a:solidFill>
                  <a:srgbClr val="002060"/>
                </a:solidFill>
              </a:rPr>
              <a:t>Résoudre des problèmes opérationnels</a:t>
            </a:r>
          </a:p>
          <a:p>
            <a:pPr marL="457200" indent="-457200">
              <a:buFont typeface="Arial" panose="020B0604020202020204" pitchFamily="34" charset="0"/>
              <a:buChar char="•"/>
            </a:pPr>
            <a:r>
              <a:rPr lang="fr-FR" dirty="0">
                <a:solidFill>
                  <a:srgbClr val="002060"/>
                </a:solidFill>
              </a:rPr>
              <a:t>Rédiger des rapports scientifiques</a:t>
            </a:r>
          </a:p>
          <a:p>
            <a:pPr marL="457200" indent="-457200">
              <a:buFont typeface="Arial" panose="020B0604020202020204" pitchFamily="34" charset="0"/>
              <a:buChar char="•"/>
            </a:pPr>
            <a:r>
              <a:rPr lang="fr-FR" dirty="0">
                <a:solidFill>
                  <a:srgbClr val="002060"/>
                </a:solidFill>
              </a:rPr>
              <a:t>Maitriser les techniques de présentation devant les jurys</a:t>
            </a:r>
          </a:p>
          <a:p>
            <a:pPr marL="457200" indent="-457200">
              <a:buFont typeface="Arial" panose="020B0604020202020204" pitchFamily="34" charset="0"/>
              <a:buChar char="•"/>
            </a:pPr>
            <a:endParaRPr lang="fr-FR" dirty="0">
              <a:solidFill>
                <a:srgbClr val="002060"/>
              </a:solidFill>
            </a:endParaRPr>
          </a:p>
          <a:p>
            <a:endParaRPr lang="fr-FR" dirty="0">
              <a:solidFill>
                <a:srgbClr val="002060"/>
              </a:solidFill>
            </a:endParaRPr>
          </a:p>
        </p:txBody>
      </p:sp>
      <p:sp>
        <p:nvSpPr>
          <p:cNvPr id="4" name="Espace réservé du numéro de diapositive 3">
            <a:extLst>
              <a:ext uri="{FF2B5EF4-FFF2-40B4-BE49-F238E27FC236}">
                <a16:creationId xmlns:a16="http://schemas.microsoft.com/office/drawing/2014/main" id="{FC773551-57E5-DE2D-29C2-C4A27FAAB2D4}"/>
              </a:ext>
            </a:extLst>
          </p:cNvPr>
          <p:cNvSpPr>
            <a:spLocks noGrp="1"/>
          </p:cNvSpPr>
          <p:nvPr>
            <p:ph type="sldNum" sz="quarter" idx="12"/>
          </p:nvPr>
        </p:nvSpPr>
        <p:spPr/>
        <p:txBody>
          <a:bodyPr/>
          <a:lstStyle/>
          <a:p>
            <a:fld id="{FC98124F-19C8-4193-B24E-A2F24F0329B1}" type="slidenum">
              <a:rPr lang="ar-SA" smtClean="0"/>
              <a:pPr/>
              <a:t>3</a:t>
            </a:fld>
            <a:endParaRPr lang="ar-SA"/>
          </a:p>
        </p:txBody>
      </p:sp>
    </p:spTree>
    <p:extLst>
      <p:ext uri="{BB962C8B-B14F-4D97-AF65-F5344CB8AC3E}">
        <p14:creationId xmlns:p14="http://schemas.microsoft.com/office/powerpoint/2010/main" val="489459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1C9B00-073C-1065-E002-88C37A4C2D6C}"/>
              </a:ext>
            </a:extLst>
          </p:cNvPr>
          <p:cNvSpPr>
            <a:spLocks noGrp="1"/>
          </p:cNvSpPr>
          <p:nvPr>
            <p:ph type="title"/>
          </p:nvPr>
        </p:nvSpPr>
        <p:spPr/>
        <p:txBody>
          <a:bodyPr/>
          <a:lstStyle/>
          <a:p>
            <a:r>
              <a:rPr lang="fr-FR" dirty="0"/>
              <a:t>Structure du mémoire</a:t>
            </a:r>
          </a:p>
        </p:txBody>
      </p:sp>
      <p:sp>
        <p:nvSpPr>
          <p:cNvPr id="3" name="Espace réservé du contenu 2">
            <a:extLst>
              <a:ext uri="{FF2B5EF4-FFF2-40B4-BE49-F238E27FC236}">
                <a16:creationId xmlns:a16="http://schemas.microsoft.com/office/drawing/2014/main" id="{0773EB56-E83E-2E8A-E78F-13FE59724936}"/>
              </a:ext>
            </a:extLst>
          </p:cNvPr>
          <p:cNvSpPr>
            <a:spLocks noGrp="1"/>
          </p:cNvSpPr>
          <p:nvPr>
            <p:ph idx="1"/>
          </p:nvPr>
        </p:nvSpPr>
        <p:spPr>
          <a:xfrm>
            <a:off x="333827" y="1983204"/>
            <a:ext cx="3502779" cy="3740264"/>
          </a:xfrm>
          <a:solidFill>
            <a:schemeClr val="bg1">
              <a:lumMod val="95000"/>
            </a:schemeClr>
          </a:solidFill>
        </p:spPr>
        <p:txBody>
          <a:bodyPr>
            <a:normAutofit/>
          </a:bodyPr>
          <a:lstStyle/>
          <a:p>
            <a:r>
              <a:rPr lang="fr-FR" sz="2800" dirty="0">
                <a:solidFill>
                  <a:srgbClr val="002060"/>
                </a:solidFill>
              </a:rPr>
              <a:t>La page de garde</a:t>
            </a:r>
          </a:p>
          <a:p>
            <a:r>
              <a:rPr lang="fr-FR" sz="2800" dirty="0">
                <a:solidFill>
                  <a:srgbClr val="002060"/>
                </a:solidFill>
              </a:rPr>
              <a:t>Le résumé</a:t>
            </a:r>
          </a:p>
          <a:p>
            <a:r>
              <a:rPr lang="fr-FR" sz="2800" dirty="0">
                <a:solidFill>
                  <a:srgbClr val="002060"/>
                </a:solidFill>
              </a:rPr>
              <a:t>Dédicace</a:t>
            </a:r>
          </a:p>
          <a:p>
            <a:r>
              <a:rPr lang="fr-FR" sz="2800" dirty="0">
                <a:solidFill>
                  <a:srgbClr val="002060"/>
                </a:solidFill>
              </a:rPr>
              <a:t>Sommaire</a:t>
            </a:r>
          </a:p>
          <a:p>
            <a:r>
              <a:rPr lang="fr-FR" sz="2800" dirty="0">
                <a:solidFill>
                  <a:srgbClr val="002060"/>
                </a:solidFill>
              </a:rPr>
              <a:t>Liste des tableaux</a:t>
            </a:r>
          </a:p>
          <a:p>
            <a:r>
              <a:rPr lang="fr-FR" sz="2800" dirty="0">
                <a:solidFill>
                  <a:srgbClr val="002060"/>
                </a:solidFill>
              </a:rPr>
              <a:t>Liste de figures</a:t>
            </a:r>
          </a:p>
          <a:p>
            <a:r>
              <a:rPr lang="fr-FR" sz="2800" dirty="0">
                <a:solidFill>
                  <a:srgbClr val="002060"/>
                </a:solidFill>
              </a:rPr>
              <a:t>Liste des abréviations</a:t>
            </a:r>
          </a:p>
        </p:txBody>
      </p:sp>
      <p:sp>
        <p:nvSpPr>
          <p:cNvPr id="4" name="Espace réservé du numéro de diapositive 3">
            <a:extLst>
              <a:ext uri="{FF2B5EF4-FFF2-40B4-BE49-F238E27FC236}">
                <a16:creationId xmlns:a16="http://schemas.microsoft.com/office/drawing/2014/main" id="{79B25197-FD09-A829-DF21-1FA1F6EA681E}"/>
              </a:ext>
            </a:extLst>
          </p:cNvPr>
          <p:cNvSpPr>
            <a:spLocks noGrp="1"/>
          </p:cNvSpPr>
          <p:nvPr>
            <p:ph type="sldNum" sz="quarter" idx="12"/>
          </p:nvPr>
        </p:nvSpPr>
        <p:spPr/>
        <p:txBody>
          <a:bodyPr/>
          <a:lstStyle/>
          <a:p>
            <a:fld id="{FC98124F-19C8-4193-B24E-A2F24F0329B1}" type="slidenum">
              <a:rPr lang="ar-SA" smtClean="0"/>
              <a:pPr/>
              <a:t>4</a:t>
            </a:fld>
            <a:endParaRPr lang="ar-SA"/>
          </a:p>
        </p:txBody>
      </p:sp>
      <p:sp>
        <p:nvSpPr>
          <p:cNvPr id="5" name="Espace réservé du contenu 2">
            <a:extLst>
              <a:ext uri="{FF2B5EF4-FFF2-40B4-BE49-F238E27FC236}">
                <a16:creationId xmlns:a16="http://schemas.microsoft.com/office/drawing/2014/main" id="{491A17C5-F228-6850-642E-3D7484ABED7A}"/>
              </a:ext>
            </a:extLst>
          </p:cNvPr>
          <p:cNvSpPr txBox="1">
            <a:spLocks/>
          </p:cNvSpPr>
          <p:nvPr/>
        </p:nvSpPr>
        <p:spPr>
          <a:xfrm>
            <a:off x="4168021" y="1768826"/>
            <a:ext cx="4168020" cy="4169020"/>
          </a:xfrm>
          <a:prstGeom prst="rect">
            <a:avLst/>
          </a:prstGeom>
          <a:solidFill>
            <a:schemeClr val="bg2">
              <a:lumMod val="90000"/>
            </a:schemeClr>
          </a:solidFill>
        </p:spPr>
        <p:txBody>
          <a:bodyPr vert="horz" lIns="91440" tIns="45720" rIns="91440" bIns="45720" rtlCol="1">
            <a:normAutofit/>
          </a:bodyPr>
          <a:lstStyle>
            <a:lvl1pPr marL="0" indent="0" algn="l" defTabSz="914400" rtl="0" eaLnBrk="1" latinLnBrk="0" hangingPunct="1">
              <a:lnSpc>
                <a:spcPct val="90000"/>
              </a:lnSpc>
              <a:spcBef>
                <a:spcPts val="1000"/>
              </a:spcBef>
              <a:buFont typeface="Arial" panose="020B0604020202020204" pitchFamily="34" charset="0"/>
              <a:buNone/>
              <a:defRPr sz="3200" b="1" kern="1200">
                <a:solidFill>
                  <a:srgbClr val="C00000"/>
                </a:solidFill>
                <a:latin typeface="+mn-lt"/>
                <a:ea typeface="+mn-ea"/>
                <a:cs typeface="+mj-cs"/>
              </a:defRPr>
            </a:lvl1pPr>
            <a:lvl2pPr marL="449263" indent="-228600" algn="l" defTabSz="914400" rtl="0" eaLnBrk="1" latinLnBrk="0" hangingPunct="1">
              <a:lnSpc>
                <a:spcPct val="90000"/>
              </a:lnSpc>
              <a:spcBef>
                <a:spcPts val="500"/>
              </a:spcBef>
              <a:buFont typeface="Arial" panose="020B0604020202020204" pitchFamily="34" charset="0"/>
              <a:buChar char="•"/>
              <a:defRPr sz="2800" b="1" kern="1200">
                <a:solidFill>
                  <a:srgbClr val="002060"/>
                </a:solidFill>
                <a:latin typeface="+mn-lt"/>
                <a:ea typeface="+mn-ea"/>
                <a:cs typeface="+mj-cs"/>
              </a:defRPr>
            </a:lvl2pPr>
            <a:lvl3pPr marL="536575" indent="-228600" algn="l" defTabSz="914400" rtl="0" eaLnBrk="1" latinLnBrk="0" hangingPunct="1">
              <a:lnSpc>
                <a:spcPct val="90000"/>
              </a:lnSpc>
              <a:spcBef>
                <a:spcPts val="500"/>
              </a:spcBef>
              <a:buFont typeface="Wingdings" panose="05000000000000000000" pitchFamily="2" charset="2"/>
              <a:buChar char="§"/>
              <a:defRPr sz="2400" kern="1200">
                <a:solidFill>
                  <a:schemeClr val="accent5">
                    <a:lumMod val="50000"/>
                  </a:schemeClr>
                </a:solidFill>
                <a:latin typeface="+mn-lt"/>
                <a:ea typeface="+mn-ea"/>
                <a:cs typeface="+mn-cs"/>
              </a:defRPr>
            </a:lvl3pPr>
            <a:lvl4pPr marL="536575" indent="-228600" algn="l" defTabSz="914400" rtl="0" eaLnBrk="1" latinLnBrk="0" hangingPunct="1">
              <a:lnSpc>
                <a:spcPct val="90000"/>
              </a:lnSpc>
              <a:spcBef>
                <a:spcPts val="500"/>
              </a:spcBef>
              <a:buFont typeface="Wingdings" panose="05000000000000000000" pitchFamily="2" charset="2"/>
              <a:buChar char="§"/>
              <a:defRPr lang="en-US" sz="2400" kern="1200" dirty="0" smtClean="0">
                <a:solidFill>
                  <a:schemeClr val="accent5">
                    <a:lumMod val="50000"/>
                  </a:schemeClr>
                </a:solidFill>
                <a:latin typeface="+mn-lt"/>
                <a:ea typeface="+mn-ea"/>
                <a:cs typeface="+mn-cs"/>
              </a:defRPr>
            </a:lvl4pPr>
            <a:lvl5pPr marL="536575" indent="-228600" algn="l" defTabSz="914400" rtl="0" eaLnBrk="1" latinLnBrk="0" hangingPunct="1">
              <a:lnSpc>
                <a:spcPct val="90000"/>
              </a:lnSpc>
              <a:spcBef>
                <a:spcPts val="500"/>
              </a:spcBef>
              <a:buFont typeface="Wingdings" panose="05000000000000000000" pitchFamily="2" charset="2"/>
              <a:buChar char="§"/>
              <a:defRPr lang="ar-SA" sz="2400" kern="1200" dirty="0">
                <a:solidFill>
                  <a:schemeClr val="accent5">
                    <a:lumMod val="50000"/>
                  </a:schemeClr>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800" dirty="0">
                <a:solidFill>
                  <a:srgbClr val="002060"/>
                </a:solidFill>
              </a:rPr>
              <a:t>Introduction générale</a:t>
            </a:r>
          </a:p>
          <a:p>
            <a:r>
              <a:rPr lang="fr-FR" sz="2800" dirty="0">
                <a:solidFill>
                  <a:srgbClr val="002060"/>
                </a:solidFill>
              </a:rPr>
              <a:t>Cadre théorique</a:t>
            </a:r>
          </a:p>
          <a:p>
            <a:r>
              <a:rPr lang="fr-FR" sz="2800" dirty="0">
                <a:solidFill>
                  <a:srgbClr val="002060"/>
                </a:solidFill>
              </a:rPr>
              <a:t>L’état de l’art</a:t>
            </a:r>
          </a:p>
          <a:p>
            <a:r>
              <a:rPr lang="fr-FR" sz="2800" dirty="0">
                <a:solidFill>
                  <a:srgbClr val="002060"/>
                </a:solidFill>
              </a:rPr>
              <a:t>Le cadre conceptuel</a:t>
            </a:r>
          </a:p>
          <a:p>
            <a:r>
              <a:rPr lang="fr-FR" sz="2800" dirty="0">
                <a:solidFill>
                  <a:srgbClr val="002060"/>
                </a:solidFill>
              </a:rPr>
              <a:t>Le cadre méthodologique</a:t>
            </a:r>
          </a:p>
          <a:p>
            <a:r>
              <a:rPr lang="fr-FR" sz="2800" dirty="0">
                <a:solidFill>
                  <a:srgbClr val="002060"/>
                </a:solidFill>
              </a:rPr>
              <a:t>Présentation des données</a:t>
            </a:r>
          </a:p>
          <a:p>
            <a:r>
              <a:rPr lang="fr-FR" sz="2800" dirty="0">
                <a:solidFill>
                  <a:srgbClr val="002060"/>
                </a:solidFill>
              </a:rPr>
              <a:t>Résultats et discussion</a:t>
            </a:r>
          </a:p>
          <a:p>
            <a:r>
              <a:rPr lang="fr-FR" sz="2800" dirty="0">
                <a:solidFill>
                  <a:srgbClr val="002060"/>
                </a:solidFill>
              </a:rPr>
              <a:t>Conclusion</a:t>
            </a:r>
          </a:p>
          <a:p>
            <a:endParaRPr lang="fr-FR" sz="2800" dirty="0">
              <a:solidFill>
                <a:srgbClr val="002060"/>
              </a:solidFill>
            </a:endParaRPr>
          </a:p>
        </p:txBody>
      </p:sp>
      <p:sp>
        <p:nvSpPr>
          <p:cNvPr id="6" name="Espace réservé du contenu 2">
            <a:extLst>
              <a:ext uri="{FF2B5EF4-FFF2-40B4-BE49-F238E27FC236}">
                <a16:creationId xmlns:a16="http://schemas.microsoft.com/office/drawing/2014/main" id="{985C49CA-0588-17CC-E5D7-DC1EC2CDBEDA}"/>
              </a:ext>
            </a:extLst>
          </p:cNvPr>
          <p:cNvSpPr txBox="1">
            <a:spLocks/>
          </p:cNvSpPr>
          <p:nvPr/>
        </p:nvSpPr>
        <p:spPr>
          <a:xfrm>
            <a:off x="8667456" y="3183466"/>
            <a:ext cx="3343118" cy="1727201"/>
          </a:xfrm>
          <a:prstGeom prst="rect">
            <a:avLst/>
          </a:prstGeom>
          <a:solidFill>
            <a:schemeClr val="bg2"/>
          </a:solidFill>
        </p:spPr>
        <p:txBody>
          <a:bodyPr vert="horz" lIns="91440" tIns="45720" rIns="91440" bIns="45720" rtlCol="1">
            <a:normAutofit/>
          </a:bodyPr>
          <a:lstStyle>
            <a:lvl1pPr marL="0" indent="0" algn="l" defTabSz="914400" rtl="0" eaLnBrk="1" latinLnBrk="0" hangingPunct="1">
              <a:lnSpc>
                <a:spcPct val="90000"/>
              </a:lnSpc>
              <a:spcBef>
                <a:spcPts val="1000"/>
              </a:spcBef>
              <a:buFont typeface="Arial" panose="020B0604020202020204" pitchFamily="34" charset="0"/>
              <a:buNone/>
              <a:defRPr sz="3200" b="1" kern="1200">
                <a:solidFill>
                  <a:srgbClr val="C00000"/>
                </a:solidFill>
                <a:latin typeface="+mn-lt"/>
                <a:ea typeface="+mn-ea"/>
                <a:cs typeface="+mj-cs"/>
              </a:defRPr>
            </a:lvl1pPr>
            <a:lvl2pPr marL="449263" indent="-228600" algn="l" defTabSz="914400" rtl="0" eaLnBrk="1" latinLnBrk="0" hangingPunct="1">
              <a:lnSpc>
                <a:spcPct val="90000"/>
              </a:lnSpc>
              <a:spcBef>
                <a:spcPts val="500"/>
              </a:spcBef>
              <a:buFont typeface="Arial" panose="020B0604020202020204" pitchFamily="34" charset="0"/>
              <a:buChar char="•"/>
              <a:defRPr sz="2800" b="1" kern="1200">
                <a:solidFill>
                  <a:srgbClr val="002060"/>
                </a:solidFill>
                <a:latin typeface="+mn-lt"/>
                <a:ea typeface="+mn-ea"/>
                <a:cs typeface="+mj-cs"/>
              </a:defRPr>
            </a:lvl2pPr>
            <a:lvl3pPr marL="536575" indent="-228600" algn="l" defTabSz="914400" rtl="0" eaLnBrk="1" latinLnBrk="0" hangingPunct="1">
              <a:lnSpc>
                <a:spcPct val="90000"/>
              </a:lnSpc>
              <a:spcBef>
                <a:spcPts val="500"/>
              </a:spcBef>
              <a:buFont typeface="Wingdings" panose="05000000000000000000" pitchFamily="2" charset="2"/>
              <a:buChar char="§"/>
              <a:defRPr sz="2400" kern="1200">
                <a:solidFill>
                  <a:schemeClr val="accent5">
                    <a:lumMod val="50000"/>
                  </a:schemeClr>
                </a:solidFill>
                <a:latin typeface="+mn-lt"/>
                <a:ea typeface="+mn-ea"/>
                <a:cs typeface="+mn-cs"/>
              </a:defRPr>
            </a:lvl3pPr>
            <a:lvl4pPr marL="536575" indent="-228600" algn="l" defTabSz="914400" rtl="0" eaLnBrk="1" latinLnBrk="0" hangingPunct="1">
              <a:lnSpc>
                <a:spcPct val="90000"/>
              </a:lnSpc>
              <a:spcBef>
                <a:spcPts val="500"/>
              </a:spcBef>
              <a:buFont typeface="Wingdings" panose="05000000000000000000" pitchFamily="2" charset="2"/>
              <a:buChar char="§"/>
              <a:defRPr lang="en-US" sz="2400" kern="1200" dirty="0" smtClean="0">
                <a:solidFill>
                  <a:schemeClr val="accent5">
                    <a:lumMod val="50000"/>
                  </a:schemeClr>
                </a:solidFill>
                <a:latin typeface="+mn-lt"/>
                <a:ea typeface="+mn-ea"/>
                <a:cs typeface="+mn-cs"/>
              </a:defRPr>
            </a:lvl4pPr>
            <a:lvl5pPr marL="536575" indent="-228600" algn="l" defTabSz="914400" rtl="0" eaLnBrk="1" latinLnBrk="0" hangingPunct="1">
              <a:lnSpc>
                <a:spcPct val="90000"/>
              </a:lnSpc>
              <a:spcBef>
                <a:spcPts val="500"/>
              </a:spcBef>
              <a:buFont typeface="Wingdings" panose="05000000000000000000" pitchFamily="2" charset="2"/>
              <a:buChar char="§"/>
              <a:defRPr lang="ar-SA" sz="2400" kern="1200" dirty="0">
                <a:solidFill>
                  <a:schemeClr val="accent5">
                    <a:lumMod val="50000"/>
                  </a:schemeClr>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800" dirty="0">
                <a:solidFill>
                  <a:srgbClr val="002060"/>
                </a:solidFill>
              </a:rPr>
              <a:t>Bibliographie</a:t>
            </a:r>
          </a:p>
          <a:p>
            <a:r>
              <a:rPr lang="fr-FR" sz="2800" dirty="0">
                <a:solidFill>
                  <a:srgbClr val="002060"/>
                </a:solidFill>
              </a:rPr>
              <a:t>Annexes</a:t>
            </a:r>
          </a:p>
          <a:p>
            <a:r>
              <a:rPr lang="fr-FR" sz="2800" dirty="0">
                <a:solidFill>
                  <a:srgbClr val="002060"/>
                </a:solidFill>
              </a:rPr>
              <a:t>Tables des matières</a:t>
            </a:r>
          </a:p>
          <a:p>
            <a:endParaRPr lang="fr-FR" sz="2800" dirty="0">
              <a:solidFill>
                <a:srgbClr val="002060"/>
              </a:solidFill>
            </a:endParaRPr>
          </a:p>
        </p:txBody>
      </p:sp>
    </p:spTree>
    <p:extLst>
      <p:ext uri="{BB962C8B-B14F-4D97-AF65-F5344CB8AC3E}">
        <p14:creationId xmlns:p14="http://schemas.microsoft.com/office/powerpoint/2010/main" val="1890475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53D30B-1EF4-4AF8-EF4A-083AF7ADEC59}"/>
              </a:ext>
            </a:extLst>
          </p:cNvPr>
          <p:cNvSpPr>
            <a:spLocks noGrp="1"/>
          </p:cNvSpPr>
          <p:nvPr>
            <p:ph type="title"/>
          </p:nvPr>
        </p:nvSpPr>
        <p:spPr/>
        <p:txBody>
          <a:bodyPr/>
          <a:lstStyle/>
          <a:p>
            <a:r>
              <a:rPr lang="fr-FR" dirty="0"/>
              <a:t>Résumé</a:t>
            </a:r>
          </a:p>
        </p:txBody>
      </p:sp>
      <p:sp>
        <p:nvSpPr>
          <p:cNvPr id="3" name="Espace réservé du contenu 2">
            <a:extLst>
              <a:ext uri="{FF2B5EF4-FFF2-40B4-BE49-F238E27FC236}">
                <a16:creationId xmlns:a16="http://schemas.microsoft.com/office/drawing/2014/main" id="{DC530D4C-A6FD-5E27-C27B-88FF569C0EE6}"/>
              </a:ext>
            </a:extLst>
          </p:cNvPr>
          <p:cNvSpPr>
            <a:spLocks noGrp="1"/>
          </p:cNvSpPr>
          <p:nvPr>
            <p:ph idx="1"/>
          </p:nvPr>
        </p:nvSpPr>
        <p:spPr/>
        <p:txBody>
          <a:bodyPr/>
          <a:lstStyle/>
          <a:p>
            <a:r>
              <a:rPr lang="fr-FR" dirty="0">
                <a:solidFill>
                  <a:srgbClr val="002060"/>
                </a:solidFill>
              </a:rPr>
              <a:t>Le résumé est à présenter en trois langues</a:t>
            </a:r>
          </a:p>
          <a:p>
            <a:r>
              <a:rPr lang="fr-FR" dirty="0">
                <a:solidFill>
                  <a:srgbClr val="002060"/>
                </a:solidFill>
              </a:rPr>
              <a:t>Le résumé comprend:</a:t>
            </a:r>
          </a:p>
          <a:p>
            <a:pPr marL="982663" indent="-457200">
              <a:buFont typeface="Arial" panose="020B0604020202020204" pitchFamily="34" charset="0"/>
              <a:buChar char="•"/>
            </a:pPr>
            <a:r>
              <a:rPr lang="fr-FR" dirty="0">
                <a:solidFill>
                  <a:srgbClr val="002060"/>
                </a:solidFill>
              </a:rPr>
              <a:t>La problématique</a:t>
            </a:r>
          </a:p>
          <a:p>
            <a:pPr marL="982663" indent="-457200">
              <a:buFont typeface="Arial" panose="020B0604020202020204" pitchFamily="34" charset="0"/>
              <a:buChar char="•"/>
            </a:pPr>
            <a:r>
              <a:rPr lang="fr-FR" dirty="0">
                <a:solidFill>
                  <a:srgbClr val="002060"/>
                </a:solidFill>
              </a:rPr>
              <a:t>La méthodologie</a:t>
            </a:r>
          </a:p>
          <a:p>
            <a:pPr marL="982663" indent="-457200">
              <a:buFont typeface="Arial" panose="020B0604020202020204" pitchFamily="34" charset="0"/>
              <a:buChar char="•"/>
            </a:pPr>
            <a:r>
              <a:rPr lang="fr-FR" dirty="0">
                <a:solidFill>
                  <a:srgbClr val="002060"/>
                </a:solidFill>
              </a:rPr>
              <a:t>Les principaux résultats</a:t>
            </a:r>
          </a:p>
          <a:p>
            <a:r>
              <a:rPr lang="fr-FR" dirty="0">
                <a:solidFill>
                  <a:srgbClr val="002060"/>
                </a:solidFill>
              </a:rPr>
              <a:t>Le résumé ne doit pas dépasser 500 mots</a:t>
            </a:r>
          </a:p>
        </p:txBody>
      </p:sp>
      <p:sp>
        <p:nvSpPr>
          <p:cNvPr id="4" name="Espace réservé du numéro de diapositive 3">
            <a:extLst>
              <a:ext uri="{FF2B5EF4-FFF2-40B4-BE49-F238E27FC236}">
                <a16:creationId xmlns:a16="http://schemas.microsoft.com/office/drawing/2014/main" id="{D156B152-77B3-6CF8-1B2D-FAF140AFA806}"/>
              </a:ext>
            </a:extLst>
          </p:cNvPr>
          <p:cNvSpPr>
            <a:spLocks noGrp="1"/>
          </p:cNvSpPr>
          <p:nvPr>
            <p:ph type="sldNum" sz="quarter" idx="12"/>
          </p:nvPr>
        </p:nvSpPr>
        <p:spPr/>
        <p:txBody>
          <a:bodyPr/>
          <a:lstStyle/>
          <a:p>
            <a:fld id="{FC98124F-19C8-4193-B24E-A2F24F0329B1}" type="slidenum">
              <a:rPr lang="ar-SA" smtClean="0"/>
              <a:pPr/>
              <a:t>5</a:t>
            </a:fld>
            <a:endParaRPr lang="ar-SA"/>
          </a:p>
        </p:txBody>
      </p:sp>
    </p:spTree>
    <p:extLst>
      <p:ext uri="{BB962C8B-B14F-4D97-AF65-F5344CB8AC3E}">
        <p14:creationId xmlns:p14="http://schemas.microsoft.com/office/powerpoint/2010/main" val="1413645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85D66E-4ACB-2D9C-31B8-4409845626C9}"/>
              </a:ext>
            </a:extLst>
          </p:cNvPr>
          <p:cNvSpPr>
            <a:spLocks noGrp="1"/>
          </p:cNvSpPr>
          <p:nvPr>
            <p:ph type="title"/>
          </p:nvPr>
        </p:nvSpPr>
        <p:spPr/>
        <p:txBody>
          <a:bodyPr/>
          <a:lstStyle/>
          <a:p>
            <a:r>
              <a:rPr lang="fr-FR" dirty="0"/>
              <a:t>L’introduction générale</a:t>
            </a:r>
          </a:p>
        </p:txBody>
      </p:sp>
      <p:sp>
        <p:nvSpPr>
          <p:cNvPr id="3" name="Espace réservé du contenu 2">
            <a:extLst>
              <a:ext uri="{FF2B5EF4-FFF2-40B4-BE49-F238E27FC236}">
                <a16:creationId xmlns:a16="http://schemas.microsoft.com/office/drawing/2014/main" id="{A5CD8E2F-FAE7-1F72-3886-4475F761D384}"/>
              </a:ext>
            </a:extLst>
          </p:cNvPr>
          <p:cNvSpPr>
            <a:spLocks noGrp="1"/>
          </p:cNvSpPr>
          <p:nvPr>
            <p:ph idx="1"/>
          </p:nvPr>
        </p:nvSpPr>
        <p:spPr/>
        <p:txBody>
          <a:bodyPr>
            <a:normAutofit lnSpcReduction="10000"/>
          </a:bodyPr>
          <a:lstStyle/>
          <a:p>
            <a:r>
              <a:rPr lang="fr-FR" dirty="0">
                <a:solidFill>
                  <a:srgbClr val="002060"/>
                </a:solidFill>
              </a:rPr>
              <a:t>Contexte de la recherche</a:t>
            </a:r>
          </a:p>
          <a:p>
            <a:r>
              <a:rPr lang="fr-FR" dirty="0">
                <a:solidFill>
                  <a:srgbClr val="002060"/>
                </a:solidFill>
              </a:rPr>
              <a:t>La problématique:</a:t>
            </a:r>
          </a:p>
          <a:p>
            <a:pPr lvl="1"/>
            <a:r>
              <a:rPr lang="fr-FR" dirty="0"/>
              <a:t>La question principale</a:t>
            </a:r>
          </a:p>
          <a:p>
            <a:pPr lvl="1"/>
            <a:r>
              <a:rPr lang="fr-FR" dirty="0"/>
              <a:t>Les questions secondaires</a:t>
            </a:r>
          </a:p>
          <a:p>
            <a:r>
              <a:rPr lang="fr-FR" dirty="0">
                <a:solidFill>
                  <a:srgbClr val="002060"/>
                </a:solidFill>
              </a:rPr>
              <a:t>Les hypothèses</a:t>
            </a:r>
          </a:p>
          <a:p>
            <a:r>
              <a:rPr lang="fr-FR" dirty="0">
                <a:solidFill>
                  <a:srgbClr val="002060"/>
                </a:solidFill>
              </a:rPr>
              <a:t>La méthode</a:t>
            </a:r>
          </a:p>
          <a:p>
            <a:r>
              <a:rPr lang="fr-FR" dirty="0">
                <a:solidFill>
                  <a:srgbClr val="002060"/>
                </a:solidFill>
              </a:rPr>
              <a:t>Les objectifs et l’intérêt de la recherche</a:t>
            </a:r>
          </a:p>
          <a:p>
            <a:r>
              <a:rPr lang="fr-FR" dirty="0">
                <a:solidFill>
                  <a:srgbClr val="002060"/>
                </a:solidFill>
              </a:rPr>
              <a:t>Le champ empirique</a:t>
            </a:r>
          </a:p>
          <a:p>
            <a:r>
              <a:rPr lang="fr-FR" dirty="0">
                <a:solidFill>
                  <a:srgbClr val="002060"/>
                </a:solidFill>
              </a:rPr>
              <a:t>La structure du mémoire</a:t>
            </a:r>
          </a:p>
          <a:p>
            <a:pPr algn="r"/>
            <a:r>
              <a:rPr lang="fr-FR" dirty="0">
                <a:solidFill>
                  <a:srgbClr val="FF0000"/>
                </a:solidFill>
              </a:rPr>
              <a:t>L’introduction est le dernier élément du mémoire à rédiger</a:t>
            </a:r>
          </a:p>
          <a:p>
            <a:endParaRPr lang="fr-FR" dirty="0">
              <a:solidFill>
                <a:srgbClr val="002060"/>
              </a:solidFill>
            </a:endParaRPr>
          </a:p>
        </p:txBody>
      </p:sp>
      <p:sp>
        <p:nvSpPr>
          <p:cNvPr id="4" name="Espace réservé du numéro de diapositive 3">
            <a:extLst>
              <a:ext uri="{FF2B5EF4-FFF2-40B4-BE49-F238E27FC236}">
                <a16:creationId xmlns:a16="http://schemas.microsoft.com/office/drawing/2014/main" id="{F50EC627-A99F-CB78-B6CB-8FD4198F6015}"/>
              </a:ext>
            </a:extLst>
          </p:cNvPr>
          <p:cNvSpPr>
            <a:spLocks noGrp="1"/>
          </p:cNvSpPr>
          <p:nvPr>
            <p:ph type="sldNum" sz="quarter" idx="12"/>
          </p:nvPr>
        </p:nvSpPr>
        <p:spPr/>
        <p:txBody>
          <a:bodyPr/>
          <a:lstStyle/>
          <a:p>
            <a:fld id="{FC98124F-19C8-4193-B24E-A2F24F0329B1}" type="slidenum">
              <a:rPr lang="ar-SA" smtClean="0"/>
              <a:pPr/>
              <a:t>6</a:t>
            </a:fld>
            <a:endParaRPr lang="ar-SA"/>
          </a:p>
        </p:txBody>
      </p:sp>
    </p:spTree>
    <p:extLst>
      <p:ext uri="{BB962C8B-B14F-4D97-AF65-F5344CB8AC3E}">
        <p14:creationId xmlns:p14="http://schemas.microsoft.com/office/powerpoint/2010/main" val="72047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3F19A7-8297-BF50-0BA8-0C67A1DDBA90}"/>
              </a:ext>
            </a:extLst>
          </p:cNvPr>
          <p:cNvSpPr>
            <a:spLocks noGrp="1"/>
          </p:cNvSpPr>
          <p:nvPr>
            <p:ph type="title"/>
          </p:nvPr>
        </p:nvSpPr>
        <p:spPr/>
        <p:txBody>
          <a:bodyPr/>
          <a:lstStyle/>
          <a:p>
            <a:r>
              <a:rPr lang="fr-FR" dirty="0"/>
              <a:t>Cadre méthodologique</a:t>
            </a:r>
          </a:p>
        </p:txBody>
      </p:sp>
      <p:sp>
        <p:nvSpPr>
          <p:cNvPr id="3" name="Espace réservé du contenu 2">
            <a:extLst>
              <a:ext uri="{FF2B5EF4-FFF2-40B4-BE49-F238E27FC236}">
                <a16:creationId xmlns:a16="http://schemas.microsoft.com/office/drawing/2014/main" id="{93AB121A-3925-1671-B39C-801F479AEEC3}"/>
              </a:ext>
            </a:extLst>
          </p:cNvPr>
          <p:cNvSpPr>
            <a:spLocks noGrp="1"/>
          </p:cNvSpPr>
          <p:nvPr>
            <p:ph idx="1"/>
          </p:nvPr>
        </p:nvSpPr>
        <p:spPr/>
        <p:txBody>
          <a:bodyPr/>
          <a:lstStyle/>
          <a:p>
            <a:r>
              <a:rPr lang="fr-FR" dirty="0">
                <a:solidFill>
                  <a:srgbClr val="002060"/>
                </a:solidFill>
              </a:rPr>
              <a:t>La méthode (descriptive, exploratoire, expérimentale etc.)</a:t>
            </a:r>
          </a:p>
          <a:p>
            <a:r>
              <a:rPr lang="fr-FR" dirty="0">
                <a:solidFill>
                  <a:srgbClr val="002060"/>
                </a:solidFill>
              </a:rPr>
              <a:t>L’approche de la recherche</a:t>
            </a:r>
          </a:p>
          <a:p>
            <a:r>
              <a:rPr lang="fr-FR" dirty="0">
                <a:solidFill>
                  <a:srgbClr val="002060"/>
                </a:solidFill>
              </a:rPr>
              <a:t>La nature des données</a:t>
            </a:r>
          </a:p>
          <a:p>
            <a:r>
              <a:rPr lang="fr-FR" dirty="0">
                <a:solidFill>
                  <a:srgbClr val="002060"/>
                </a:solidFill>
              </a:rPr>
              <a:t>La source des données</a:t>
            </a:r>
          </a:p>
          <a:p>
            <a:r>
              <a:rPr lang="fr-FR" dirty="0">
                <a:solidFill>
                  <a:srgbClr val="002060"/>
                </a:solidFill>
              </a:rPr>
              <a:t>Les outils de collecte de donnée</a:t>
            </a:r>
          </a:p>
          <a:p>
            <a:r>
              <a:rPr lang="fr-FR" dirty="0">
                <a:solidFill>
                  <a:srgbClr val="002060"/>
                </a:solidFill>
              </a:rPr>
              <a:t>Outils et approche d’analyse des données</a:t>
            </a:r>
          </a:p>
          <a:p>
            <a:r>
              <a:rPr lang="fr-FR" dirty="0">
                <a:solidFill>
                  <a:srgbClr val="002060"/>
                </a:solidFill>
              </a:rPr>
              <a:t>Limites de la recherche</a:t>
            </a:r>
          </a:p>
        </p:txBody>
      </p:sp>
      <p:sp>
        <p:nvSpPr>
          <p:cNvPr id="4" name="Espace réservé du numéro de diapositive 3">
            <a:extLst>
              <a:ext uri="{FF2B5EF4-FFF2-40B4-BE49-F238E27FC236}">
                <a16:creationId xmlns:a16="http://schemas.microsoft.com/office/drawing/2014/main" id="{376B922B-B163-4F3F-885C-3C1933077103}"/>
              </a:ext>
            </a:extLst>
          </p:cNvPr>
          <p:cNvSpPr>
            <a:spLocks noGrp="1"/>
          </p:cNvSpPr>
          <p:nvPr>
            <p:ph type="sldNum" sz="quarter" idx="12"/>
          </p:nvPr>
        </p:nvSpPr>
        <p:spPr/>
        <p:txBody>
          <a:bodyPr/>
          <a:lstStyle/>
          <a:p>
            <a:fld id="{FC98124F-19C8-4193-B24E-A2F24F0329B1}" type="slidenum">
              <a:rPr lang="ar-SA" smtClean="0"/>
              <a:pPr/>
              <a:t>7</a:t>
            </a:fld>
            <a:endParaRPr lang="ar-SA"/>
          </a:p>
        </p:txBody>
      </p:sp>
    </p:spTree>
    <p:extLst>
      <p:ext uri="{BB962C8B-B14F-4D97-AF65-F5344CB8AC3E}">
        <p14:creationId xmlns:p14="http://schemas.microsoft.com/office/powerpoint/2010/main" val="2246927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Citations et bibliographies</a:t>
            </a:r>
          </a:p>
        </p:txBody>
      </p:sp>
      <p:sp>
        <p:nvSpPr>
          <p:cNvPr id="3" name="Content Placeholder 2"/>
          <p:cNvSpPr>
            <a:spLocks noGrp="1"/>
          </p:cNvSpPr>
          <p:nvPr>
            <p:ph idx="1"/>
          </p:nvPr>
        </p:nvSpPr>
        <p:spPr/>
        <p:txBody>
          <a:bodyPr>
            <a:normAutofit/>
          </a:bodyPr>
          <a:lstStyle/>
          <a:p>
            <a:r>
              <a:rPr lang="fr-FR" dirty="0">
                <a:solidFill>
                  <a:srgbClr val="002060"/>
                </a:solidFill>
              </a:rPr>
              <a:t>Deux type de citations</a:t>
            </a:r>
          </a:p>
          <a:p>
            <a:pPr marL="457200" indent="-457200">
              <a:buFont typeface="Arial" panose="020B0604020202020204" pitchFamily="34" charset="0"/>
              <a:buChar char="•"/>
            </a:pPr>
            <a:r>
              <a:rPr lang="fr-FR" dirty="0">
                <a:solidFill>
                  <a:srgbClr val="002060"/>
                </a:solidFill>
              </a:rPr>
              <a:t>Citation directe</a:t>
            </a:r>
          </a:p>
          <a:p>
            <a:pPr marL="457200" indent="-457200">
              <a:buFont typeface="Arial" panose="020B0604020202020204" pitchFamily="34" charset="0"/>
              <a:buChar char="•"/>
            </a:pPr>
            <a:r>
              <a:rPr lang="fr-FR" dirty="0">
                <a:solidFill>
                  <a:srgbClr val="002060"/>
                </a:solidFill>
              </a:rPr>
              <a:t>Citation indirecte </a:t>
            </a:r>
          </a:p>
          <a:p>
            <a:r>
              <a:rPr lang="fr-FR" dirty="0">
                <a:solidFill>
                  <a:srgbClr val="002060"/>
                </a:solidFill>
              </a:rPr>
              <a:t>Une citation ne peut être insérée sans référence</a:t>
            </a:r>
          </a:p>
          <a:p>
            <a:r>
              <a:rPr lang="fr-FR" dirty="0">
                <a:solidFill>
                  <a:srgbClr val="002060"/>
                </a:solidFill>
              </a:rPr>
              <a:t>La méthode classique (Notes en bas de page)  (Méthode Chicago)</a:t>
            </a:r>
          </a:p>
          <a:p>
            <a:r>
              <a:rPr lang="fr-FR" dirty="0">
                <a:solidFill>
                  <a:srgbClr val="002060"/>
                </a:solidFill>
              </a:rPr>
              <a:t>La méthode numérique (note de fin de travail): </a:t>
            </a:r>
          </a:p>
          <a:p>
            <a:r>
              <a:rPr lang="fr-FR" dirty="0">
                <a:solidFill>
                  <a:srgbClr val="002060"/>
                </a:solidFill>
              </a:rPr>
              <a:t>La méthode APA (Auteur/ Date)</a:t>
            </a:r>
          </a:p>
          <a:p>
            <a:r>
              <a:rPr lang="fr-FR" dirty="0">
                <a:solidFill>
                  <a:srgbClr val="002060"/>
                </a:solidFill>
              </a:rPr>
              <a:t>Il est à noter qu’il n’y a pas une seule règle de présentation bibliographique</a:t>
            </a:r>
          </a:p>
        </p:txBody>
      </p:sp>
      <p:sp>
        <p:nvSpPr>
          <p:cNvPr id="4" name="Slide Number Placeholder 3"/>
          <p:cNvSpPr>
            <a:spLocks noGrp="1"/>
          </p:cNvSpPr>
          <p:nvPr>
            <p:ph type="sldNum" sz="quarter" idx="12"/>
          </p:nvPr>
        </p:nvSpPr>
        <p:spPr/>
        <p:txBody>
          <a:bodyPr/>
          <a:lstStyle/>
          <a:p>
            <a:fld id="{FC98124F-19C8-4193-B24E-A2F24F0329B1}" type="slidenum">
              <a:rPr lang="ar-SA" smtClean="0"/>
              <a:pPr/>
              <a:t>8</a:t>
            </a:fld>
            <a:endParaRPr lang="ar-SA"/>
          </a:p>
        </p:txBody>
      </p:sp>
    </p:spTree>
    <p:extLst>
      <p:ext uri="{BB962C8B-B14F-4D97-AF65-F5344CB8AC3E}">
        <p14:creationId xmlns:p14="http://schemas.microsoft.com/office/powerpoint/2010/main" val="1115463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Citation courte Vs longue</a:t>
            </a:r>
          </a:p>
        </p:txBody>
      </p:sp>
      <p:sp>
        <p:nvSpPr>
          <p:cNvPr id="3" name="Content Placeholder 2"/>
          <p:cNvSpPr>
            <a:spLocks noGrp="1"/>
          </p:cNvSpPr>
          <p:nvPr>
            <p:ph idx="1"/>
          </p:nvPr>
        </p:nvSpPr>
        <p:spPr/>
        <p:txBody>
          <a:bodyPr>
            <a:normAutofit fontScale="92500" lnSpcReduction="20000"/>
          </a:bodyPr>
          <a:lstStyle/>
          <a:p>
            <a:pPr marL="906463" lvl="1" indent="-457200"/>
            <a:r>
              <a:rPr lang="fr-FR" dirty="0"/>
              <a:t>Courte: moins de 40 mots </a:t>
            </a:r>
          </a:p>
          <a:p>
            <a:pPr lvl="1" indent="0">
              <a:buNone/>
            </a:pPr>
            <a:r>
              <a:rPr lang="fr-FR" dirty="0"/>
              <a:t>Les professionnels de finance dénoncent les pratiques de dumping en soulignant : «</a:t>
            </a:r>
            <a:r>
              <a:rPr lang="fr-FR" b="0" dirty="0"/>
              <a:t>Ces mesures sont considérées comme déloyales par l’OMC condamnées par le droit international public, notamment par la charte de La Havane</a:t>
            </a:r>
            <a:r>
              <a:rPr lang="fr-FR" dirty="0"/>
              <a:t> » (</a:t>
            </a:r>
            <a:r>
              <a:rPr lang="fr-FR" dirty="0" err="1"/>
              <a:t>Masbungi</a:t>
            </a:r>
            <a:r>
              <a:rPr lang="fr-FR" dirty="0"/>
              <a:t>, 1998 :3).</a:t>
            </a:r>
          </a:p>
          <a:p>
            <a:pPr marL="906463" lvl="1" indent="-457200"/>
            <a:r>
              <a:rPr lang="fr-FR" dirty="0"/>
              <a:t>Longue: plus de 40 mots</a:t>
            </a:r>
          </a:p>
          <a:p>
            <a:pPr lvl="1" indent="0">
              <a:buNone/>
            </a:pPr>
            <a:r>
              <a:rPr lang="fr-FR" dirty="0"/>
              <a:t>Les professionnels de finance dénoncent les pratiques de dumping en soulignant :</a:t>
            </a:r>
          </a:p>
          <a:p>
            <a:pPr marL="896938" lvl="1" indent="0" algn="just" defTabSz="903288">
              <a:buNone/>
            </a:pPr>
            <a:r>
              <a:rPr lang="fr-FR" dirty="0"/>
              <a:t>«</a:t>
            </a:r>
            <a:r>
              <a:rPr lang="fr-FR" b="0" i="1" dirty="0"/>
              <a:t>Sont prohibées les offres de prix ou pratiques de prix de vente aux consommateurs abusivement bas par rapport aux coûts de production, de transformation et de commercialisation, dès lors que ces offres ou pratiques ont pour objet ou peuvent avoir pour effet d'éliminer d'un marché ou d'empêcher d'accéder à un marché une entreprise ou l'un de ses produits. Les coûts de commercialisation comportent également et impérativement tous les frais résultant des obligations légales et réglementaires liées à la sécurité des produits</a:t>
            </a:r>
            <a:r>
              <a:rPr lang="fr-FR" b="0" dirty="0"/>
              <a:t>.» (</a:t>
            </a:r>
            <a:r>
              <a:rPr lang="fr-FR" b="0" dirty="0" err="1"/>
              <a:t>Masbungi</a:t>
            </a:r>
            <a:r>
              <a:rPr lang="fr-FR" b="0" dirty="0"/>
              <a:t>, 1998 :3)</a:t>
            </a:r>
          </a:p>
        </p:txBody>
      </p:sp>
      <p:sp>
        <p:nvSpPr>
          <p:cNvPr id="4" name="Slide Number Placeholder 3"/>
          <p:cNvSpPr>
            <a:spLocks noGrp="1"/>
          </p:cNvSpPr>
          <p:nvPr>
            <p:ph type="sldNum" sz="quarter" idx="12"/>
          </p:nvPr>
        </p:nvSpPr>
        <p:spPr/>
        <p:txBody>
          <a:bodyPr/>
          <a:lstStyle/>
          <a:p>
            <a:fld id="{FC98124F-19C8-4193-B24E-A2F24F0329B1}" type="slidenum">
              <a:rPr lang="ar-SA" smtClean="0"/>
              <a:pPr/>
              <a:t>9</a:t>
            </a:fld>
            <a:endParaRPr lang="ar-SA"/>
          </a:p>
        </p:txBody>
      </p:sp>
    </p:spTree>
    <p:extLst>
      <p:ext uri="{BB962C8B-B14F-4D97-AF65-F5344CB8AC3E}">
        <p14:creationId xmlns:p14="http://schemas.microsoft.com/office/powerpoint/2010/main" val="27990124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8007</TotalTime>
  <Words>1264</Words>
  <Application>Microsoft Office PowerPoint</Application>
  <PresentationFormat>Grand écran</PresentationFormat>
  <Paragraphs>197</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Arial</vt:lpstr>
      <vt:lpstr>Calibri</vt:lpstr>
      <vt:lpstr>Calibri Light</vt:lpstr>
      <vt:lpstr>Wingdings</vt:lpstr>
      <vt:lpstr>Office Theme</vt:lpstr>
      <vt:lpstr>Présentation PowerPoint</vt:lpstr>
      <vt:lpstr>Le mémoire</vt:lpstr>
      <vt:lpstr>Objectifs du mémoire</vt:lpstr>
      <vt:lpstr>Structure du mémoire</vt:lpstr>
      <vt:lpstr>Résumé</vt:lpstr>
      <vt:lpstr>L’introduction générale</vt:lpstr>
      <vt:lpstr>Cadre méthodologique</vt:lpstr>
      <vt:lpstr>Citations et bibliographies</vt:lpstr>
      <vt:lpstr>Citation courte Vs longue</vt:lpstr>
      <vt:lpstr>Citations APA</vt:lpstr>
      <vt:lpstr>bibliographie</vt:lpstr>
      <vt:lpstr>Présentation PowerPoint</vt:lpstr>
      <vt:lpstr>Insertion semi-automatique  de citation</vt:lpstr>
      <vt:lpstr>Insertion automatique de citation</vt:lpstr>
      <vt:lpstr>Les normes de citation</vt:lpstr>
      <vt:lpstr>Règles de forme</vt:lpstr>
      <vt:lpstr>Structure de la présentation de la soutenance</vt:lpstr>
      <vt:lpstr>Eléments d’évaluation</vt:lpstr>
      <vt:lpstr>Maitrise du Word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Ecole Nationale Supérieure du Management Master: Management des Ressources Humaines Module: Evaluation et suivi du personnel S1 – 2016/2017</dc:title>
  <dc:creator>KamMez</dc:creator>
  <cp:lastModifiedBy>DG</cp:lastModifiedBy>
  <cp:revision>244</cp:revision>
  <dcterms:created xsi:type="dcterms:W3CDTF">2016-10-02T15:24:47Z</dcterms:created>
  <dcterms:modified xsi:type="dcterms:W3CDTF">2022-10-29T11:03:35Z</dcterms:modified>
</cp:coreProperties>
</file>