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52"/>
  </p:notesMasterIdLst>
  <p:sldIdLst>
    <p:sldId id="256" r:id="rId2"/>
    <p:sldId id="283" r:id="rId3"/>
    <p:sldId id="282" r:id="rId4"/>
    <p:sldId id="274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09" r:id="rId152"/>
    <p:sldId id="410" r:id="rId153"/>
    <p:sldId id="411" r:id="rId154"/>
    <p:sldId id="412" r:id="rId155"/>
    <p:sldId id="413" r:id="rId156"/>
    <p:sldId id="414" r:id="rId157"/>
    <p:sldId id="415" r:id="rId158"/>
    <p:sldId id="416" r:id="rId159"/>
    <p:sldId id="417" r:id="rId160"/>
    <p:sldId id="418" r:id="rId161"/>
    <p:sldId id="419" r:id="rId162"/>
    <p:sldId id="420" r:id="rId163"/>
    <p:sldId id="421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52" r:id="rId195"/>
    <p:sldId id="453" r:id="rId196"/>
    <p:sldId id="454" r:id="rId197"/>
    <p:sldId id="455" r:id="rId198"/>
    <p:sldId id="456" r:id="rId199"/>
    <p:sldId id="457" r:id="rId200"/>
    <p:sldId id="458" r:id="rId201"/>
    <p:sldId id="459" r:id="rId202"/>
    <p:sldId id="460" r:id="rId203"/>
    <p:sldId id="461" r:id="rId204"/>
    <p:sldId id="462" r:id="rId205"/>
    <p:sldId id="463" r:id="rId206"/>
    <p:sldId id="464" r:id="rId207"/>
    <p:sldId id="465" r:id="rId208"/>
    <p:sldId id="466" r:id="rId209"/>
    <p:sldId id="467" r:id="rId210"/>
    <p:sldId id="468" r:id="rId211"/>
    <p:sldId id="469" r:id="rId212"/>
    <p:sldId id="470" r:id="rId213"/>
    <p:sldId id="471" r:id="rId214"/>
    <p:sldId id="472" r:id="rId215"/>
    <p:sldId id="473" r:id="rId216"/>
    <p:sldId id="474" r:id="rId217"/>
    <p:sldId id="475" r:id="rId218"/>
    <p:sldId id="476" r:id="rId219"/>
    <p:sldId id="477" r:id="rId220"/>
    <p:sldId id="478" r:id="rId221"/>
    <p:sldId id="479" r:id="rId222"/>
    <p:sldId id="480" r:id="rId223"/>
    <p:sldId id="481" r:id="rId224"/>
    <p:sldId id="482" r:id="rId225"/>
    <p:sldId id="483" r:id="rId226"/>
    <p:sldId id="484" r:id="rId227"/>
    <p:sldId id="485" r:id="rId228"/>
    <p:sldId id="486" r:id="rId229"/>
    <p:sldId id="487" r:id="rId230"/>
    <p:sldId id="488" r:id="rId231"/>
    <p:sldId id="489" r:id="rId232"/>
    <p:sldId id="490" r:id="rId233"/>
    <p:sldId id="491" r:id="rId234"/>
    <p:sldId id="492" r:id="rId235"/>
    <p:sldId id="493" r:id="rId236"/>
    <p:sldId id="494" r:id="rId237"/>
    <p:sldId id="495" r:id="rId238"/>
    <p:sldId id="496" r:id="rId239"/>
    <p:sldId id="497" r:id="rId240"/>
    <p:sldId id="498" r:id="rId241"/>
    <p:sldId id="499" r:id="rId242"/>
    <p:sldId id="500" r:id="rId243"/>
    <p:sldId id="501" r:id="rId244"/>
    <p:sldId id="502" r:id="rId245"/>
    <p:sldId id="503" r:id="rId246"/>
    <p:sldId id="504" r:id="rId247"/>
    <p:sldId id="505" r:id="rId248"/>
    <p:sldId id="506" r:id="rId249"/>
    <p:sldId id="507" r:id="rId250"/>
    <p:sldId id="508" r:id="rId2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notesMaster" Target="notesMasters/notes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51AB-539A-4306-BCF0-C6CFBEC09FA2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0F49B-12DA-4D20-B5B0-8DD4066EC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69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8225-B27A-4186-A2DB-4E0FCE640610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1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8D45-BA5F-4AB8-9C5E-6BD395D48CB2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69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27BB-07C4-4F94-80B0-A27312319D71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41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C260-E847-4AE7-B9D1-093E3EBF3ADF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0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25A2-5DEE-42E1-A5DC-4802DF11E0AC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89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8655-3391-4EDF-9182-7E602AE29B66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85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2851-5E12-4329-8EEF-C0B685FCE13E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36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CF6-4AE2-4B94-8E06-4A845F0203EE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6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43F8-D304-44B5-A6CB-2647F1356927}" type="datetime1">
              <a:rPr lang="fr-FR" smtClean="0"/>
              <a:t>25/10/2022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92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1310" y="2158111"/>
            <a:ext cx="10009378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030" y="4265752"/>
            <a:ext cx="8901938" cy="121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5CCE-6907-46EB-8EA2-196C4F54D592}" type="datetime1">
              <a:rPr lang="fr-FR" smtClean="0"/>
              <a:t>25/10/2022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561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11ED-B05C-475B-B0CE-57B8307428FA}" type="datetime1">
              <a:rPr lang="fr-FR" smtClean="0"/>
              <a:t>25/10/2022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09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561-9725-47CE-892A-95C255716C61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40B5-C66A-470B-B10B-6CAC0991F4BC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9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8BF7-9580-4BF9-8013-2A05EAEB3CFA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55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1495-8049-482E-A0A9-BA57BC1EA83E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D71-E60C-496A-A655-2FC6767BA6A1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6E81-97CE-4CB7-9BE1-0E5C4952B505}" type="datetime1">
              <a:rPr lang="fr-FR" smtClean="0"/>
              <a:t>25/10/2022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56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188-6F7C-4972-AA22-2A16944515AC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2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3A71-C139-4F58-9A54-A3790A308325}" type="datetime1">
              <a:rPr lang="fr-FR" smtClean="0"/>
              <a:t>25/10/2022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1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FE2A-131A-4A09-9336-ED0763793EF1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B90DFE-C419-4A51-A2C2-C061FEB07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63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OUVRAGES%20FISCALITE%20INTERNATIONALE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9108-B65D-987E-9CFA-87924FF50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296" y="2719515"/>
            <a:ext cx="9144000" cy="1157541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Fiscalité Internationale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5962DC-E96C-CE52-7578-575C0D9E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44" y="109728"/>
            <a:ext cx="1524000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9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38313" y="1500188"/>
            <a:ext cx="583406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2800" b="1">
                <a:latin typeface="Perpetua" pitchFamily="18" charset="0"/>
              </a:rPr>
              <a:t> Les doubles impositions juridiques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773239" y="2214564"/>
            <a:ext cx="8645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3000"/>
              </a:spcAft>
              <a:defRPr/>
            </a:pPr>
            <a:r>
              <a:rPr lang="fr-FR" sz="2500" b="1" u="sng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1</a:t>
            </a:r>
            <a:r>
              <a:rPr lang="fr-FR" sz="2500" b="1" u="sng" baseline="30000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er</a:t>
            </a:r>
            <a:r>
              <a:rPr lang="fr-FR" sz="2500" b="1" u="sng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  cas</a:t>
            </a:r>
            <a:r>
              <a:rPr lang="fr-FR" sz="2500" b="1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: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une même personne </a:t>
            </a:r>
            <a:r>
              <a:rPr lang="fr-FR" sz="2500" b="1" dirty="0">
                <a:latin typeface="Perpetua" pitchFamily="18" charset="0"/>
              </a:rPr>
              <a:t>est considérée par deux Etats comme résidente de chacun d’eux (ex.: salarié expatrié).</a:t>
            </a:r>
          </a:p>
          <a:p>
            <a:pPr algn="just">
              <a:lnSpc>
                <a:spcPct val="150000"/>
              </a:lnSpc>
              <a:spcAft>
                <a:spcPts val="3000"/>
              </a:spcAft>
              <a:defRPr/>
            </a:pPr>
            <a:r>
              <a:rPr lang="fr-FR" sz="2500" b="1" u="sng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2</a:t>
            </a:r>
            <a:r>
              <a:rPr lang="fr-FR" sz="2500" b="1" u="sng" baseline="30000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ème </a:t>
            </a:r>
            <a:r>
              <a:rPr lang="fr-FR" sz="2500" b="1" u="sng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cas</a:t>
            </a:r>
            <a:r>
              <a:rPr lang="fr-FR" sz="2500" b="1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: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une personne résidente </a:t>
            </a:r>
            <a:r>
              <a:rPr lang="fr-FR" sz="2500" b="1" dirty="0">
                <a:latin typeface="Perpetua" pitchFamily="18" charset="0"/>
              </a:rPr>
              <a:t>d’un Etat perçoit des revenus provenant d’un autre Etat ( ou possède des biens situés dans un autre Etat).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183E70-0DCB-7C01-0AF4-9D87D66B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419" y="814527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307717"/>
            <a:ext cx="9145143" cy="34701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1444625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règle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énoncée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ci-dessus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comporte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toutefois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des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exceptions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56285" marR="208915" indent="-28702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immobiliers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gains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tirés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l'aliénation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immeubles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toujours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imposés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situation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immeubles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(ex: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art.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algéro-française).</a:t>
            </a:r>
            <a:endParaRPr sz="20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Quant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dits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passifs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(intérêts,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dividendes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redevances),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ils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parfois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soumis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l'État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prélèvement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fixé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plafonné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l'État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résidence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impose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alors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second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(dans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prévues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sa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législation)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élimine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accordant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crédit d'impôt.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8B9304-168D-F827-E932-C38E2BF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100</a:t>
            </a:fld>
            <a:endParaRPr lang="fr-FR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942" y="814527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REGLES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3310" y="2409570"/>
            <a:ext cx="9232265" cy="39530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1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100" spc="2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définition de</a:t>
            </a:r>
            <a:r>
              <a:rPr sz="2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l’établissement</a:t>
            </a:r>
            <a:r>
              <a:rPr sz="21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2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756285" marR="5080" indent="-287020" algn="just">
              <a:lnSpc>
                <a:spcPct val="100000"/>
              </a:lnSpc>
              <a:spcBef>
                <a:spcPts val="1010"/>
              </a:spcBef>
            </a:pPr>
            <a:r>
              <a:rPr sz="21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100" spc="-14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1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notion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d'établissement</a:t>
            </a:r>
            <a:r>
              <a:rPr sz="2100" b="1" u="sng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21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essentielle</a:t>
            </a:r>
            <a:r>
              <a:rPr sz="21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apprécier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des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activités</a:t>
            </a:r>
            <a:r>
              <a:rPr sz="21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industrielles</a:t>
            </a:r>
            <a:r>
              <a:rPr sz="21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commerciales</a:t>
            </a:r>
            <a:r>
              <a:rPr sz="21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exercées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celui</a:t>
            </a:r>
            <a:r>
              <a:rPr sz="21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morale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concernée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imposables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1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1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ou,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contraire,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d'exercice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ces 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activités.</a:t>
            </a:r>
            <a:endParaRPr sz="2100" dirty="0">
              <a:latin typeface="Arial"/>
              <a:cs typeface="Arial"/>
            </a:endParaRPr>
          </a:p>
          <a:p>
            <a:pPr marL="756285" marR="146050" indent="-287020" algn="just">
              <a:lnSpc>
                <a:spcPct val="100000"/>
              </a:lnSpc>
              <a:spcBef>
                <a:spcPts val="1000"/>
              </a:spcBef>
            </a:pPr>
            <a:r>
              <a:rPr sz="21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100" spc="-14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Chaque</a:t>
            </a:r>
            <a:r>
              <a:rPr sz="21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comporte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définition</a:t>
            </a:r>
            <a:r>
              <a:rPr sz="21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précise</a:t>
            </a:r>
            <a:r>
              <a:rPr sz="21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l'établissement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stable.</a:t>
            </a:r>
            <a:r>
              <a:rPr sz="21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Mais</a:t>
            </a:r>
            <a:r>
              <a:rPr sz="2100" b="1" u="sng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1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plupart</a:t>
            </a:r>
            <a:r>
              <a:rPr sz="21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1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définitions</a:t>
            </a:r>
            <a:r>
              <a:rPr sz="21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reposent</a:t>
            </a:r>
            <a:r>
              <a:rPr sz="21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sur</a:t>
            </a:r>
            <a:r>
              <a:rPr sz="21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certains</a:t>
            </a:r>
            <a:r>
              <a:rPr sz="21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spc="-10" dirty="0">
                <a:solidFill>
                  <a:srgbClr val="FF0000"/>
                </a:solidFill>
                <a:latin typeface="Arial"/>
                <a:cs typeface="Arial"/>
              </a:rPr>
              <a:t>principes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exposés</a:t>
            </a:r>
            <a:r>
              <a:rPr sz="21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1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u="sng" dirty="0">
                <a:solidFill>
                  <a:srgbClr val="FF0000"/>
                </a:solidFill>
                <a:latin typeface="Arial"/>
                <a:cs typeface="Arial"/>
              </a:rPr>
              <a:t>commentés</a:t>
            </a:r>
            <a:r>
              <a:rPr sz="21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ci-après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conformés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 modèles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1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nous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avons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déjà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cités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(ONU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OCDE):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966E9E-EBE6-32F4-AAF5-90436044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101</a:t>
            </a:fld>
            <a:endParaRPr lang="fr-F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17" y="655446"/>
            <a:ext cx="801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REGLES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5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032" y="2572511"/>
            <a:ext cx="11077702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78740" rIns="0" bIns="0" rtlCol="0">
            <a:spAutoFit/>
          </a:bodyPr>
          <a:lstStyle/>
          <a:p>
            <a:pPr marL="355600" marR="330835" indent="-342900">
              <a:lnSpc>
                <a:spcPct val="80000"/>
              </a:lnSpc>
              <a:spcBef>
                <a:spcPts val="62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règle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générale,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l'expression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FF0000"/>
                </a:solidFill>
                <a:latin typeface="Arial"/>
                <a:cs typeface="Arial"/>
              </a:rPr>
              <a:t>‘’établissement</a:t>
            </a:r>
            <a:r>
              <a:rPr sz="2200" b="1" u="sng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FF0000"/>
                </a:solidFill>
                <a:latin typeface="Arial"/>
                <a:cs typeface="Arial"/>
              </a:rPr>
              <a:t>stable’’</a:t>
            </a:r>
            <a:r>
              <a:rPr sz="2200" b="1" u="sng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désigne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installation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fixe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d'affaires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l'intermédiaire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laquelle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entreprise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exerce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partie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activité.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définition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repose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critères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suivants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756285" marR="5080" indent="-287020">
              <a:lnSpc>
                <a:spcPct val="8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existence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installation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d'affaires,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c'est-à-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dire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d'éléments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tels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locaux,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matériel,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l'outillage,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emplacement...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dont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disposition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  <a:p>
            <a:pPr marL="756285" marR="49530" indent="-287020">
              <a:lnSpc>
                <a:spcPts val="2110"/>
              </a:lnSpc>
              <a:spcBef>
                <a:spcPts val="985"/>
              </a:spcBef>
              <a:buClr>
                <a:srgbClr val="A42F0F"/>
              </a:buClr>
              <a:buFont typeface="Wingdings"/>
              <a:buChar char=""/>
              <a:tabLst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l'installation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d'affaires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doit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fixe,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établie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précis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certain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degré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permanence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façon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purement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temporaire.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l'appréciation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doit,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sûr,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faite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tenant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compte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caractéristiques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activités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cause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;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3E46B-8417-7472-01F7-018A198E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102</a:t>
            </a:fld>
            <a:endParaRPr lang="fr-F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674370"/>
            <a:ext cx="801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REGLES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5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740" y="2935351"/>
            <a:ext cx="10994899" cy="22948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installation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courte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durée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présenter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caractère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brièveté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existence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due,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exemple,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particularités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ses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activités;</a:t>
            </a:r>
            <a:endParaRPr sz="2800" dirty="0">
              <a:latin typeface="Arial"/>
              <a:cs typeface="Arial"/>
            </a:endParaRPr>
          </a:p>
          <a:p>
            <a:pPr marL="355600" marR="165735" indent="-342900" algn="just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l'installation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d'affaires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doit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avoir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propre,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implique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normalement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présence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place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personnels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l'entreprise.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674CC-82E7-2A67-4164-FED8AB1C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103</a:t>
            </a:fld>
            <a:endParaRPr lang="fr-F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655446"/>
            <a:ext cx="801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REGLES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5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840" y="2659761"/>
            <a:ext cx="11521439" cy="2854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l'absence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véritable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installation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fixe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d'affaires,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avoir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représentée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agent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contrats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nom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756285" marR="824865" indent="-28702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L'agent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 représente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doit être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agent dépendant.</a:t>
            </a:r>
            <a:endParaRPr sz="2400" dirty="0">
              <a:latin typeface="Arial"/>
              <a:cs typeface="Arial"/>
            </a:endParaRPr>
          </a:p>
          <a:p>
            <a:pPr marL="756285" marR="332105" indent="-28702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s'agit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d'une personne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employée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non,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 peut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être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 physique 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placée vis-à-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 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 état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dépendance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juridique et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économique.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FAF32A-12F0-4896-4513-8665247C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104</a:t>
            </a:fld>
            <a:endParaRPr lang="fr-F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17" y="650824"/>
            <a:ext cx="8016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REGLES</a:t>
            </a:r>
            <a:r>
              <a:rPr sz="24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RATTACHEMENT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TERRITORIAL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840" y="2030730"/>
            <a:ext cx="11521439" cy="4308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270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41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d'agent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dépendant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opposition,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juridique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économique,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agents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jouissant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d'un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statut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indépendant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exemple,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commissionnaires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courtiers,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lorsque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derniers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agissent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normal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activités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(mais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derniers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peuvent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alors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avoir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eux-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l'État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exercent).</a:t>
            </a:r>
            <a:endParaRPr sz="2600" dirty="0">
              <a:latin typeface="Arial"/>
              <a:cs typeface="Arial"/>
            </a:endParaRPr>
          </a:p>
          <a:p>
            <a:pPr marL="355600" marR="101600" indent="-342900" algn="just">
              <a:lnSpc>
                <a:spcPct val="150000"/>
              </a:lnSpc>
              <a:spcBef>
                <a:spcPts val="103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n'a pas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établissement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État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seul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qu'elle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traite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affaires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l'intermédiaire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tels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agents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indépendants.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368337-1745-CC5D-8296-D807B64FBB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105</a:t>
            </a:fld>
            <a:endParaRPr lang="fr-FR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694" y="655446"/>
            <a:ext cx="801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REGLES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10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488" y="2649093"/>
            <a:ext cx="10527665" cy="2726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L'agent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doit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habilité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traiter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contrats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l'entreprise, c'est-à-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dire 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négocier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éléments. Lorsque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cette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condition est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remplie, 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activités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l'agent 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caractère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d'établissement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sont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effectivement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signés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siège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l'entreprise.</a:t>
            </a:r>
            <a:endParaRPr sz="2400" dirty="0">
              <a:latin typeface="Arial"/>
              <a:cs typeface="Arial"/>
            </a:endParaRPr>
          </a:p>
          <a:p>
            <a:pPr marL="355600" marR="133985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présence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agent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(ou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plusieurs agents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exerçant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temps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successivement)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doit présenter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certaine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stabilité,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mission temporaire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stable.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45AD26-F968-ECBD-957B-1510569E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106</a:t>
            </a:fld>
            <a:endParaRPr lang="fr-FR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1119" y="814527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REGLES</a:t>
            </a:r>
            <a:r>
              <a:rPr sz="24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RATTACHEMENT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TERRITORIAL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717" y="2158111"/>
            <a:ext cx="9446260" cy="3139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73355" indent="-34290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L'agent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doit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exercer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domaines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caractéristiques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l'existence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stable,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lorsqu'il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installation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fixe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d'affaires.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revanche,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n'y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lorsque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l'agent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n'effectue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opérations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caractéristiques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l'existence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exemple,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achat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marchandises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l'entreprise.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AC8353-E935-0617-21D7-02A2CE4E24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107</a:t>
            </a:fld>
            <a:endParaRPr lang="fr-FR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745" y="859612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5" dirty="0"/>
              <a:t> </a:t>
            </a:r>
            <a:r>
              <a:rPr dirty="0"/>
              <a:t>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264" y="2033573"/>
            <a:ext cx="11777472" cy="33509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11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Exemples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d'établissements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stables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2400" spc="-1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Toutes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donnent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exemples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d'établissements</a:t>
            </a:r>
            <a:endParaRPr sz="24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s'agit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jamais 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listes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limitatives.</a:t>
            </a:r>
            <a:endParaRPr sz="2400" dirty="0">
              <a:latin typeface="Arial"/>
              <a:cs typeface="Arial"/>
            </a:endParaRPr>
          </a:p>
          <a:p>
            <a:pPr marL="756285" marR="24765" indent="-28702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exemples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 plus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courants sont les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suivants : 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siège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direction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(au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siège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direction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régionale,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direction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technique,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direction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commerciale,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exemple),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succursale,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bureau,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usine,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atelier,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mine,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puits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pétrole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gaz,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carrière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d'extraction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ressources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naturelles.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AF5E4B-CD12-B599-7098-28DCCE6D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108</a:t>
            </a:fld>
            <a:endParaRPr lang="fr-FR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394" y="941578"/>
            <a:ext cx="801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REGLES</a:t>
            </a:r>
            <a:r>
              <a:rPr sz="24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RATTACHEMENT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TERRITORIAL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904875" marR="5080" indent="-2286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chantiers</a:t>
            </a:r>
            <a:r>
              <a:rPr spc="-1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construction</a:t>
            </a:r>
            <a:r>
              <a:rPr spc="-25" dirty="0"/>
              <a:t> </a:t>
            </a:r>
            <a:r>
              <a:rPr dirty="0"/>
              <a:t>ou</a:t>
            </a:r>
            <a:r>
              <a:rPr spc="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montage</a:t>
            </a:r>
            <a:r>
              <a:rPr spc="-10" dirty="0"/>
              <a:t> </a:t>
            </a:r>
            <a:r>
              <a:rPr dirty="0"/>
              <a:t>sont </a:t>
            </a:r>
            <a:r>
              <a:rPr spc="-10" dirty="0"/>
              <a:t>considérés </a:t>
            </a:r>
            <a:r>
              <a:rPr dirty="0"/>
              <a:t>comme</a:t>
            </a:r>
            <a:r>
              <a:rPr spc="-35" dirty="0"/>
              <a:t> </a:t>
            </a:r>
            <a:r>
              <a:rPr dirty="0"/>
              <a:t>des</a:t>
            </a:r>
            <a:r>
              <a:rPr spc="-30" dirty="0"/>
              <a:t> </a:t>
            </a:r>
            <a:r>
              <a:rPr dirty="0"/>
              <a:t>établissements</a:t>
            </a:r>
            <a:r>
              <a:rPr spc="-35" dirty="0"/>
              <a:t> </a:t>
            </a:r>
            <a:r>
              <a:rPr dirty="0"/>
              <a:t>stables</a:t>
            </a:r>
            <a:r>
              <a:rPr spc="-40" dirty="0"/>
              <a:t> </a:t>
            </a:r>
            <a:r>
              <a:rPr dirty="0"/>
              <a:t>lorsqu'ils</a:t>
            </a:r>
            <a:r>
              <a:rPr spc="-30" dirty="0"/>
              <a:t> </a:t>
            </a:r>
            <a:r>
              <a:rPr dirty="0"/>
              <a:t>excédent</a:t>
            </a:r>
            <a:r>
              <a:rPr spc="-30" dirty="0"/>
              <a:t> </a:t>
            </a:r>
            <a:r>
              <a:rPr spc="-25" dirty="0"/>
              <a:t>une </a:t>
            </a:r>
            <a:r>
              <a:rPr dirty="0"/>
              <a:t>certaine</a:t>
            </a:r>
            <a:r>
              <a:rPr spc="-35" dirty="0"/>
              <a:t> </a:t>
            </a:r>
            <a:r>
              <a:rPr dirty="0"/>
              <a:t>durée,</a:t>
            </a:r>
            <a:r>
              <a:rPr spc="-15" dirty="0"/>
              <a:t> </a:t>
            </a:r>
            <a:r>
              <a:rPr dirty="0"/>
              <a:t>généralement</a:t>
            </a:r>
            <a:r>
              <a:rPr spc="-30" dirty="0"/>
              <a:t> </a:t>
            </a:r>
            <a:r>
              <a:rPr dirty="0"/>
              <a:t>précisée</a:t>
            </a:r>
            <a:r>
              <a:rPr spc="-40" dirty="0"/>
              <a:t> </a:t>
            </a:r>
            <a:r>
              <a:rPr dirty="0"/>
              <a:t>dans</a:t>
            </a:r>
            <a:r>
              <a:rPr spc="-30" dirty="0"/>
              <a:t> </a:t>
            </a:r>
            <a:r>
              <a:rPr dirty="0"/>
              <a:t>les</a:t>
            </a:r>
            <a:r>
              <a:rPr spc="-10" dirty="0"/>
              <a:t> conventions.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5394" y="3473577"/>
            <a:ext cx="930846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durée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retenue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industrialisés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26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rgbClr val="FF0000"/>
                </a:solidFill>
                <a:latin typeface="Arial"/>
                <a:cs typeface="Arial"/>
              </a:rPr>
              <a:t>mois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33B3AF-27FA-1B6B-E9FB-A49C6E7B64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109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38313" y="1500188"/>
            <a:ext cx="56705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Perpetua" pitchFamily="18" charset="0"/>
              </a:rPr>
              <a:t>La double imposition économique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773238" y="2214563"/>
            <a:ext cx="83232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500" b="1">
                <a:latin typeface="Perpetua" pitchFamily="18" charset="0"/>
              </a:rPr>
              <a:t>Situation dans laquelle </a:t>
            </a:r>
            <a:r>
              <a:rPr lang="fr-FR" sz="2500" b="1">
                <a:solidFill>
                  <a:srgbClr val="3366FF"/>
                </a:solidFill>
                <a:latin typeface="Perpetua" pitchFamily="18" charset="0"/>
              </a:rPr>
              <a:t>deux personnes différentes sont imposables </a:t>
            </a:r>
            <a:r>
              <a:rPr lang="fr-FR" sz="2500" b="1">
                <a:latin typeface="Perpetua" pitchFamily="18" charset="0"/>
              </a:rPr>
              <a:t>au titre d’un </a:t>
            </a:r>
            <a:r>
              <a:rPr lang="fr-FR" sz="2500" b="1">
                <a:solidFill>
                  <a:srgbClr val="3366FF"/>
                </a:solidFill>
                <a:latin typeface="Perpetua" pitchFamily="18" charset="0"/>
              </a:rPr>
              <a:t>même revenu </a:t>
            </a:r>
            <a:r>
              <a:rPr lang="fr-FR" sz="2500" b="1">
                <a:latin typeface="Perpetua" pitchFamily="18" charset="0"/>
              </a:rPr>
              <a:t>ou d’une </a:t>
            </a:r>
            <a:r>
              <a:rPr lang="fr-FR" sz="2500" b="1">
                <a:solidFill>
                  <a:srgbClr val="3366FF"/>
                </a:solidFill>
                <a:latin typeface="Perpetua" pitchFamily="18" charset="0"/>
              </a:rPr>
              <a:t>même fortune</a:t>
            </a:r>
            <a:r>
              <a:rPr lang="fr-FR" sz="2500" b="1">
                <a:latin typeface="Perpetua" pitchFamily="18" charset="0"/>
              </a:rPr>
              <a:t>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41352B-B67B-CBA3-53D7-8C14DB98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6819" y="655446"/>
            <a:ext cx="801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REGLES</a:t>
            </a:r>
            <a:r>
              <a:rPr spc="-3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10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6495" y="1756410"/>
            <a:ext cx="9373235" cy="340232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1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durée 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souvent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inférieure</a:t>
            </a:r>
            <a:r>
              <a:rPr sz="26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à 12</a:t>
            </a:r>
            <a:r>
              <a:rPr sz="26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mois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signées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développement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développés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(ex: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algéro-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française: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délai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3 </a:t>
            </a:r>
            <a:r>
              <a:rPr sz="2600" b="1" i="1" spc="-10" dirty="0">
                <a:solidFill>
                  <a:srgbClr val="FF0000"/>
                </a:solidFill>
                <a:latin typeface="Arial"/>
                <a:cs typeface="Arial"/>
              </a:rPr>
              <a:t>mois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  <a:p>
            <a:pPr marL="241300" marR="122555" indent="-228600">
              <a:lnSpc>
                <a:spcPct val="9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Chaque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chantier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traité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distinctement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lorsqu'il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forme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cohérent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plan commercial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géographique.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durée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chantier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doit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être décomptée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partir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date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laquelle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commencé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travailler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place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jusqu'à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l'achèvement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l'abandon.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99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1349E3-E71A-D223-DEF8-0E0FB783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110</a:t>
            </a:fld>
            <a:endParaRPr lang="fr-FR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117" y="650824"/>
            <a:ext cx="8016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33805" marR="437515" indent="-34353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Installations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fixes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d'affaires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qui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traitées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comme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établissements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stables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634489" marR="179705" indent="-287020">
              <a:lnSpc>
                <a:spcPct val="90000"/>
              </a:lnSpc>
              <a:spcBef>
                <a:spcPts val="96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/>
              <a:t>La</a:t>
            </a:r>
            <a:r>
              <a:rPr sz="2400" spc="-5" dirty="0"/>
              <a:t> </a:t>
            </a:r>
            <a:r>
              <a:rPr sz="2400" dirty="0"/>
              <a:t>plupart</a:t>
            </a:r>
            <a:r>
              <a:rPr sz="2400" spc="20" dirty="0"/>
              <a:t> </a:t>
            </a:r>
            <a:r>
              <a:rPr sz="2400" dirty="0"/>
              <a:t>des</a:t>
            </a:r>
            <a:r>
              <a:rPr sz="2400" spc="-10" dirty="0"/>
              <a:t> </a:t>
            </a:r>
            <a:r>
              <a:rPr sz="2400" dirty="0"/>
              <a:t>conventions</a:t>
            </a:r>
            <a:r>
              <a:rPr sz="2400" spc="20" dirty="0"/>
              <a:t> </a:t>
            </a:r>
            <a:r>
              <a:rPr sz="2400" dirty="0"/>
              <a:t>énumèrent</a:t>
            </a:r>
            <a:r>
              <a:rPr sz="2400" spc="-10" dirty="0"/>
              <a:t> </a:t>
            </a:r>
            <a:r>
              <a:rPr sz="2400" dirty="0"/>
              <a:t>un</a:t>
            </a:r>
            <a:r>
              <a:rPr sz="2400" spc="10" dirty="0"/>
              <a:t> </a:t>
            </a:r>
            <a:r>
              <a:rPr sz="2400" dirty="0"/>
              <a:t>certain</a:t>
            </a:r>
            <a:r>
              <a:rPr sz="2400" spc="-10" dirty="0"/>
              <a:t> nombre </a:t>
            </a:r>
            <a:r>
              <a:rPr sz="2400" dirty="0"/>
              <a:t>d'activités</a:t>
            </a:r>
            <a:r>
              <a:rPr sz="2400" spc="-15" dirty="0"/>
              <a:t> </a:t>
            </a:r>
            <a:r>
              <a:rPr sz="2400" dirty="0"/>
              <a:t>qui</a:t>
            </a:r>
            <a:r>
              <a:rPr sz="2400" spc="-10" dirty="0"/>
              <a:t> </a:t>
            </a:r>
            <a:r>
              <a:rPr sz="2400" dirty="0"/>
              <a:t>ne</a:t>
            </a:r>
            <a:r>
              <a:rPr sz="2400" spc="-15" dirty="0"/>
              <a:t> </a:t>
            </a:r>
            <a:r>
              <a:rPr sz="2400" dirty="0"/>
              <a:t>sont</a:t>
            </a:r>
            <a:r>
              <a:rPr sz="2400" spc="-10" dirty="0"/>
              <a:t> </a:t>
            </a:r>
            <a:r>
              <a:rPr sz="2400" dirty="0"/>
              <a:t>pas</a:t>
            </a:r>
            <a:r>
              <a:rPr sz="2400" spc="-15" dirty="0"/>
              <a:t> </a:t>
            </a:r>
            <a:r>
              <a:rPr sz="2400" dirty="0"/>
              <a:t>considérées</a:t>
            </a:r>
            <a:r>
              <a:rPr sz="2400" spc="10" dirty="0"/>
              <a:t> </a:t>
            </a:r>
            <a:r>
              <a:rPr sz="2400" dirty="0"/>
              <a:t>comme</a:t>
            </a:r>
            <a:r>
              <a:rPr sz="2400" spc="-15" dirty="0"/>
              <a:t> </a:t>
            </a:r>
            <a:r>
              <a:rPr sz="2400" spc="-25" dirty="0"/>
              <a:t>des </a:t>
            </a:r>
            <a:r>
              <a:rPr sz="2400" dirty="0"/>
              <a:t>établissements</a:t>
            </a:r>
            <a:r>
              <a:rPr sz="2400" spc="-15" dirty="0"/>
              <a:t> </a:t>
            </a:r>
            <a:r>
              <a:rPr sz="2400" dirty="0"/>
              <a:t>stables,</a:t>
            </a:r>
            <a:r>
              <a:rPr sz="2400" spc="-35" dirty="0"/>
              <a:t> </a:t>
            </a:r>
            <a:r>
              <a:rPr sz="2400" dirty="0"/>
              <a:t>même</a:t>
            </a:r>
            <a:r>
              <a:rPr sz="2400" spc="-30" dirty="0"/>
              <a:t> </a:t>
            </a:r>
            <a:r>
              <a:rPr sz="2400" dirty="0"/>
              <a:t>lorsqu'elles</a:t>
            </a:r>
            <a:r>
              <a:rPr sz="2400" spc="20" dirty="0"/>
              <a:t> </a:t>
            </a:r>
            <a:r>
              <a:rPr sz="2400" dirty="0"/>
              <a:t>sont</a:t>
            </a:r>
            <a:r>
              <a:rPr sz="2400" spc="-25" dirty="0"/>
              <a:t> </a:t>
            </a:r>
            <a:r>
              <a:rPr sz="2400" dirty="0"/>
              <a:t>exercées</a:t>
            </a:r>
            <a:r>
              <a:rPr sz="2400" spc="-5" dirty="0"/>
              <a:t> </a:t>
            </a:r>
            <a:r>
              <a:rPr sz="2400" spc="-20" dirty="0"/>
              <a:t>dans </a:t>
            </a:r>
            <a:r>
              <a:rPr sz="2400" dirty="0"/>
              <a:t>des</a:t>
            </a:r>
            <a:r>
              <a:rPr sz="2400" spc="-35" dirty="0"/>
              <a:t> </a:t>
            </a:r>
            <a:r>
              <a:rPr sz="2400" dirty="0"/>
              <a:t>installations</a:t>
            </a:r>
            <a:r>
              <a:rPr sz="2400" spc="5" dirty="0"/>
              <a:t> </a:t>
            </a:r>
            <a:r>
              <a:rPr sz="2400" dirty="0"/>
              <a:t>fixes</a:t>
            </a:r>
            <a:r>
              <a:rPr sz="2400" spc="-15" dirty="0"/>
              <a:t> </a:t>
            </a:r>
            <a:r>
              <a:rPr sz="2400" dirty="0"/>
              <a:t>ou</a:t>
            </a:r>
            <a:r>
              <a:rPr sz="2400" spc="-35" dirty="0"/>
              <a:t> </a:t>
            </a:r>
            <a:r>
              <a:rPr sz="2400" dirty="0"/>
              <a:t>par</a:t>
            </a:r>
            <a:r>
              <a:rPr sz="2400" spc="-20" dirty="0"/>
              <a:t> </a:t>
            </a:r>
            <a:r>
              <a:rPr sz="2400" dirty="0"/>
              <a:t>des</a:t>
            </a:r>
            <a:r>
              <a:rPr sz="2400" spc="-20" dirty="0"/>
              <a:t> </a:t>
            </a:r>
            <a:r>
              <a:rPr sz="2400" dirty="0"/>
              <a:t>représentants</a:t>
            </a:r>
            <a:r>
              <a:rPr sz="2400" spc="-25" dirty="0"/>
              <a:t> </a:t>
            </a:r>
            <a:r>
              <a:rPr sz="2400" dirty="0"/>
              <a:t>permanents</a:t>
            </a:r>
            <a:r>
              <a:rPr sz="2400" spc="-5" dirty="0"/>
              <a:t> </a:t>
            </a:r>
            <a:r>
              <a:rPr sz="2400" spc="-25" dirty="0"/>
              <a:t>de </a:t>
            </a:r>
            <a:r>
              <a:rPr sz="2400" spc="-10" dirty="0"/>
              <a:t>l'entreprise.</a:t>
            </a:r>
            <a:endParaRPr sz="2400">
              <a:latin typeface="Wingdings 3"/>
              <a:cs typeface="Wingdings 3"/>
            </a:endParaRPr>
          </a:p>
          <a:p>
            <a:pPr marL="1634489" marR="5080" indent="-287020">
              <a:lnSpc>
                <a:spcPts val="2590"/>
              </a:lnSpc>
              <a:spcBef>
                <a:spcPts val="103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b="1" u="sng" dirty="0"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Exemple</a:t>
            </a:r>
            <a:r>
              <a:rPr sz="2400" dirty="0"/>
              <a:t>:</a:t>
            </a:r>
            <a:r>
              <a:rPr sz="2400" spc="-20" dirty="0"/>
              <a:t> </a:t>
            </a:r>
            <a:r>
              <a:rPr sz="2400" dirty="0"/>
              <a:t>une</a:t>
            </a:r>
            <a:r>
              <a:rPr sz="2400" spc="-10" dirty="0"/>
              <a:t> </a:t>
            </a:r>
            <a:r>
              <a:rPr sz="2400" dirty="0"/>
              <a:t>personne</a:t>
            </a:r>
            <a:r>
              <a:rPr sz="2400" spc="-5" dirty="0"/>
              <a:t> </a:t>
            </a:r>
            <a:r>
              <a:rPr sz="2400" dirty="0"/>
              <a:t>morale</a:t>
            </a:r>
            <a:r>
              <a:rPr sz="2400" spc="-20" dirty="0"/>
              <a:t> </a:t>
            </a:r>
            <a:r>
              <a:rPr sz="2400" dirty="0"/>
              <a:t>n'a</a:t>
            </a:r>
            <a:r>
              <a:rPr sz="2400" spc="-15" dirty="0"/>
              <a:t> </a:t>
            </a:r>
            <a:r>
              <a:rPr sz="2400" dirty="0"/>
              <a:t>pas</a:t>
            </a:r>
            <a:r>
              <a:rPr sz="2400" spc="-25" dirty="0"/>
              <a:t> </a:t>
            </a:r>
            <a:r>
              <a:rPr sz="2400" dirty="0"/>
              <a:t>un</a:t>
            </a:r>
            <a:r>
              <a:rPr sz="2400" spc="-20" dirty="0"/>
              <a:t> </a:t>
            </a:r>
            <a:r>
              <a:rPr sz="2400" dirty="0"/>
              <a:t>établissement </a:t>
            </a:r>
            <a:r>
              <a:rPr sz="2400" spc="-10" dirty="0"/>
              <a:t>stable </a:t>
            </a:r>
            <a:r>
              <a:rPr sz="2400" dirty="0"/>
              <a:t>dans</a:t>
            </a:r>
            <a:r>
              <a:rPr sz="2400" spc="-20" dirty="0"/>
              <a:t> </a:t>
            </a:r>
            <a:r>
              <a:rPr sz="2400" dirty="0"/>
              <a:t>un</a:t>
            </a:r>
            <a:r>
              <a:rPr sz="2400" spc="-20" dirty="0"/>
              <a:t> </a:t>
            </a:r>
            <a:r>
              <a:rPr sz="2400" dirty="0"/>
              <a:t>pays</a:t>
            </a:r>
            <a:r>
              <a:rPr sz="2400" spc="-25" dirty="0"/>
              <a:t> </a:t>
            </a:r>
            <a:r>
              <a:rPr sz="2400" dirty="0"/>
              <a:t>donné, du</a:t>
            </a:r>
            <a:r>
              <a:rPr sz="2400" spc="-25" dirty="0"/>
              <a:t> </a:t>
            </a:r>
            <a:r>
              <a:rPr sz="2400" dirty="0"/>
              <a:t>seul</a:t>
            </a:r>
            <a:r>
              <a:rPr sz="2400" spc="-10" dirty="0"/>
              <a:t> </a:t>
            </a:r>
            <a:r>
              <a:rPr sz="2400" dirty="0"/>
              <a:t>fait</a:t>
            </a:r>
            <a:r>
              <a:rPr sz="2400" spc="-35" dirty="0"/>
              <a:t> </a:t>
            </a:r>
            <a:r>
              <a:rPr sz="2400" dirty="0"/>
              <a:t>qu'elle</a:t>
            </a:r>
            <a:r>
              <a:rPr sz="2400" spc="20" dirty="0"/>
              <a:t> </a:t>
            </a:r>
            <a:r>
              <a:rPr sz="2400" dirty="0"/>
              <a:t>y</a:t>
            </a:r>
            <a:r>
              <a:rPr sz="2400" spc="-25" dirty="0"/>
              <a:t> </a:t>
            </a:r>
            <a:r>
              <a:rPr sz="2400" dirty="0"/>
              <a:t>effectue</a:t>
            </a:r>
            <a:r>
              <a:rPr sz="2400" spc="-30" dirty="0"/>
              <a:t> </a:t>
            </a:r>
            <a:r>
              <a:rPr sz="2400" spc="-25" dirty="0"/>
              <a:t>des </a:t>
            </a:r>
            <a:r>
              <a:rPr sz="2400" dirty="0"/>
              <a:t>opérations</a:t>
            </a:r>
            <a:r>
              <a:rPr sz="2400" spc="-35" dirty="0"/>
              <a:t> </a:t>
            </a:r>
            <a:r>
              <a:rPr sz="2400" dirty="0"/>
              <a:t>par</a:t>
            </a:r>
            <a:r>
              <a:rPr sz="2400" spc="-35" dirty="0"/>
              <a:t> </a:t>
            </a:r>
            <a:r>
              <a:rPr sz="2400" dirty="0"/>
              <a:t>l'intermédiaire</a:t>
            </a:r>
            <a:r>
              <a:rPr sz="2400" spc="5" dirty="0"/>
              <a:t> </a:t>
            </a:r>
            <a:r>
              <a:rPr sz="2400" dirty="0"/>
              <a:t>d'un</a:t>
            </a:r>
            <a:r>
              <a:rPr sz="2400" spc="-35" dirty="0"/>
              <a:t> </a:t>
            </a:r>
            <a:r>
              <a:rPr sz="2400" dirty="0"/>
              <a:t>agent</a:t>
            </a:r>
            <a:r>
              <a:rPr sz="2400" spc="-20" dirty="0"/>
              <a:t> </a:t>
            </a:r>
            <a:r>
              <a:rPr sz="2400" spc="-10" dirty="0"/>
              <a:t>indépendant.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1ECFB-D86C-AD77-1BD3-4AC90564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111</a:t>
            </a:fld>
            <a:endParaRPr lang="fr-FR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042" y="814527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I-</a:t>
            </a:r>
            <a:r>
              <a:rPr spc="-5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6717" y="1748615"/>
            <a:ext cx="9454515" cy="3719829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40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sociétés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contrôlées</a:t>
            </a:r>
            <a:endParaRPr sz="2000">
              <a:latin typeface="Arial"/>
              <a:cs typeface="Arial"/>
            </a:endParaRPr>
          </a:p>
          <a:p>
            <a:pPr marL="355600" marR="20955" indent="-342900">
              <a:lnSpc>
                <a:spcPct val="100000"/>
              </a:lnSpc>
              <a:spcBef>
                <a:spcPts val="100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3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paragraphe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l'article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l'OCDE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(respectivement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paragraphe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Unies)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précise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fait,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résidente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Etat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contractant,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contrôler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d'être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contrôlée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résidente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l'autre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l'une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l'autre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sociétés l'établissement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l'autre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article.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disposition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vise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filiales,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qui,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commentaires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l'OCDE,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constituent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ipso</a:t>
            </a:r>
            <a:r>
              <a:rPr sz="2200" i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facto</a:t>
            </a:r>
            <a:r>
              <a:rPr sz="22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mère.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7BB20D-D5D1-2D12-662C-33C4FB2C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112</a:t>
            </a:fld>
            <a:endParaRPr lang="fr-FR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419" y="650824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8294" y="2024329"/>
            <a:ext cx="9279890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fois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l'existence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établie,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il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convient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déterminer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l'entreprise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attribuables.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L'objectif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l'article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l'OCDE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précisément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déterminer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attribuables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l'activité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l'intermédiaire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l'établissement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qu'elle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possède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l'autre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contractant.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5E9C0-AA8C-D61B-172D-4488DAC4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113</a:t>
            </a:fld>
            <a:endParaRPr lang="fr-FR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17" y="966038"/>
            <a:ext cx="8016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2083434"/>
            <a:ext cx="9266555" cy="344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guide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l'établissement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déterminés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manière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s'il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s'agissait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indépendante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siège.</a:t>
            </a:r>
            <a:endParaRPr sz="2400">
              <a:latin typeface="Arial"/>
              <a:cs typeface="Arial"/>
            </a:endParaRPr>
          </a:p>
          <a:p>
            <a:pPr marL="241300" marR="25400" indent="-2286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 sens,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 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l'OCDE,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repris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plupart 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conclues par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plupart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consacre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l'autonomie, sinon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juridique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où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s'agit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morale,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l'établissement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stable.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0BED52-80AD-5CB0-A8A3-986E6C01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114</a:t>
            </a:fld>
            <a:endParaRPr lang="fr-FR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942" y="777316"/>
            <a:ext cx="9337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CHAPITRE</a:t>
            </a:r>
            <a:r>
              <a:rPr sz="2800" spc="-80" dirty="0"/>
              <a:t> </a:t>
            </a:r>
            <a:r>
              <a:rPr sz="2800" dirty="0"/>
              <a:t>I-</a:t>
            </a:r>
            <a:r>
              <a:rPr sz="2800" spc="-80" dirty="0"/>
              <a:t> </a:t>
            </a:r>
            <a:r>
              <a:rPr sz="2800" dirty="0"/>
              <a:t>LES</a:t>
            </a:r>
            <a:r>
              <a:rPr sz="2800" spc="-85" dirty="0"/>
              <a:t> </a:t>
            </a:r>
            <a:r>
              <a:rPr sz="2800" dirty="0"/>
              <a:t>REGLES</a:t>
            </a:r>
            <a:r>
              <a:rPr sz="2800" spc="-95" dirty="0"/>
              <a:t> </a:t>
            </a:r>
            <a:r>
              <a:rPr sz="2800" dirty="0"/>
              <a:t>DE</a:t>
            </a:r>
            <a:r>
              <a:rPr sz="2800" spc="-90" dirty="0"/>
              <a:t> </a:t>
            </a:r>
            <a:r>
              <a:rPr sz="2800" spc="-10" dirty="0"/>
              <a:t>RATTACHEMENT</a:t>
            </a:r>
            <a:r>
              <a:rPr sz="2800" spc="-40" dirty="0"/>
              <a:t> </a:t>
            </a:r>
            <a:r>
              <a:rPr sz="2800" spc="-10" dirty="0"/>
              <a:t>TERRITORIAL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4264" rIns="0" bIns="0" rtlCol="0">
            <a:spAutoFit/>
          </a:bodyPr>
          <a:lstStyle/>
          <a:p>
            <a:pPr marL="1376680" marR="137795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principe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l'indépendance</a:t>
            </a: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l'établissement stable</a:t>
            </a:r>
          </a:p>
          <a:p>
            <a:pPr marL="1376680" marR="5080" indent="-342900">
              <a:lnSpc>
                <a:spcPct val="100000"/>
              </a:lnSpc>
              <a:spcBef>
                <a:spcPts val="994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Selon</a:t>
            </a:r>
            <a:r>
              <a:rPr spc="-15" dirty="0"/>
              <a:t> 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paragraphe</a:t>
            </a:r>
            <a:r>
              <a:rPr spc="-2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l'article</a:t>
            </a:r>
            <a:r>
              <a:rPr spc="-10" dirty="0"/>
              <a:t> </a:t>
            </a:r>
            <a:r>
              <a:rPr dirty="0"/>
              <a:t>7</a:t>
            </a:r>
            <a:r>
              <a:rPr spc="-10" dirty="0"/>
              <a:t> </a:t>
            </a:r>
            <a:r>
              <a:rPr dirty="0"/>
              <a:t>du</a:t>
            </a:r>
            <a:r>
              <a:rPr spc="-5" dirty="0"/>
              <a:t> </a:t>
            </a:r>
            <a:r>
              <a:rPr dirty="0"/>
              <a:t>modèle</a:t>
            </a:r>
            <a:r>
              <a:rPr spc="-20" dirty="0"/>
              <a:t> </a:t>
            </a:r>
            <a:r>
              <a:rPr dirty="0"/>
              <a:t>de </a:t>
            </a:r>
            <a:r>
              <a:rPr spc="-10" dirty="0"/>
              <a:t>convention </a:t>
            </a:r>
            <a:r>
              <a:rPr dirty="0"/>
              <a:t>fiscale</a:t>
            </a:r>
            <a:r>
              <a:rPr spc="-3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l'OCDE</a:t>
            </a:r>
            <a:r>
              <a:rPr spc="-15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Nations</a:t>
            </a:r>
            <a:r>
              <a:rPr spc="-20" dirty="0"/>
              <a:t> </a:t>
            </a:r>
            <a:r>
              <a:rPr dirty="0"/>
              <a:t>Unies,</a:t>
            </a:r>
            <a:r>
              <a:rPr spc="-25" dirty="0"/>
              <a:t> </a:t>
            </a:r>
            <a:r>
              <a:rPr dirty="0"/>
              <a:t>les</a:t>
            </a:r>
            <a:r>
              <a:rPr spc="-5" dirty="0"/>
              <a:t> </a:t>
            </a:r>
            <a:r>
              <a:rPr dirty="0"/>
              <a:t>bénéfices</a:t>
            </a:r>
            <a:r>
              <a:rPr spc="-25" dirty="0"/>
              <a:t> de </a:t>
            </a:r>
            <a:r>
              <a:rPr dirty="0"/>
              <a:t>l'établissement</a:t>
            </a:r>
            <a:r>
              <a:rPr spc="-30" dirty="0"/>
              <a:t> </a:t>
            </a:r>
            <a:r>
              <a:rPr dirty="0"/>
              <a:t>stable</a:t>
            </a:r>
            <a:r>
              <a:rPr spc="-25" dirty="0"/>
              <a:t> </a:t>
            </a:r>
            <a:r>
              <a:rPr dirty="0"/>
              <a:t>sont</a:t>
            </a:r>
            <a:r>
              <a:rPr spc="-10" dirty="0"/>
              <a:t> </a:t>
            </a:r>
            <a:r>
              <a:rPr dirty="0"/>
              <a:t>calculés</a:t>
            </a:r>
            <a:r>
              <a:rPr spc="-25" dirty="0"/>
              <a:t> </a:t>
            </a:r>
            <a:r>
              <a:rPr dirty="0"/>
              <a:t>comme</a:t>
            </a:r>
            <a:r>
              <a:rPr spc="-35" dirty="0"/>
              <a:t> </a:t>
            </a:r>
            <a:r>
              <a:rPr dirty="0"/>
              <a:t>si</a:t>
            </a:r>
            <a:r>
              <a:rPr spc="-20" dirty="0"/>
              <a:t> </a:t>
            </a:r>
            <a:r>
              <a:rPr spc="-10" dirty="0"/>
              <a:t>l'établissement </a:t>
            </a:r>
            <a:r>
              <a:rPr dirty="0"/>
              <a:t>stable</a:t>
            </a:r>
            <a:r>
              <a:rPr spc="-30" dirty="0"/>
              <a:t> </a:t>
            </a:r>
            <a:r>
              <a:rPr dirty="0"/>
              <a:t>était</a:t>
            </a:r>
            <a:r>
              <a:rPr spc="-25" dirty="0"/>
              <a:t> </a:t>
            </a:r>
            <a:r>
              <a:rPr dirty="0"/>
              <a:t>une</a:t>
            </a:r>
            <a:r>
              <a:rPr spc="-10" dirty="0"/>
              <a:t> </a:t>
            </a:r>
            <a:r>
              <a:rPr dirty="0"/>
              <a:t>entreprise</a:t>
            </a:r>
            <a:r>
              <a:rPr spc="-25" dirty="0"/>
              <a:t> </a:t>
            </a:r>
            <a:r>
              <a:rPr dirty="0"/>
              <a:t>distincte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celle</a:t>
            </a:r>
            <a:r>
              <a:rPr spc="-35" dirty="0"/>
              <a:t> </a:t>
            </a:r>
            <a:r>
              <a:rPr dirty="0"/>
              <a:t>dont</a:t>
            </a:r>
            <a:r>
              <a:rPr spc="-25" dirty="0"/>
              <a:t> </a:t>
            </a:r>
            <a:r>
              <a:rPr dirty="0"/>
              <a:t>il</a:t>
            </a:r>
            <a:r>
              <a:rPr spc="-15" dirty="0"/>
              <a:t> </a:t>
            </a:r>
            <a:r>
              <a:rPr spc="-10" dirty="0"/>
              <a:t>dépend, </a:t>
            </a:r>
            <a:r>
              <a:rPr dirty="0"/>
              <a:t>sous</a:t>
            </a:r>
            <a:r>
              <a:rPr spc="-15" dirty="0"/>
              <a:t> </a:t>
            </a:r>
            <a:r>
              <a:rPr dirty="0"/>
              <a:t>réserve</a:t>
            </a:r>
            <a:r>
              <a:rPr spc="-25" dirty="0"/>
              <a:t> </a:t>
            </a:r>
            <a:r>
              <a:rPr dirty="0"/>
              <a:t>des dispositions</a:t>
            </a:r>
            <a:r>
              <a:rPr spc="-35" dirty="0"/>
              <a:t> </a:t>
            </a:r>
            <a:r>
              <a:rPr dirty="0"/>
              <a:t>du paragraphe</a:t>
            </a:r>
            <a:r>
              <a:rPr spc="-15" dirty="0"/>
              <a:t> </a:t>
            </a:r>
            <a:r>
              <a:rPr dirty="0"/>
              <a:t>3</a:t>
            </a:r>
            <a:r>
              <a:rPr spc="-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ce</a:t>
            </a:r>
            <a:r>
              <a:rPr spc="-10" dirty="0"/>
              <a:t> </a:t>
            </a:r>
            <a:r>
              <a:rPr spc="-20" dirty="0"/>
              <a:t>même </a:t>
            </a:r>
            <a:r>
              <a:rPr spc="-10" dirty="0"/>
              <a:t>article.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26B2F-67AC-AE4C-B947-BF40A4F8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115</a:t>
            </a:fld>
            <a:endParaRPr lang="fr-FR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219" y="814527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9117" y="2159634"/>
            <a:ext cx="9329420" cy="381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principe,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pleine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concurrence,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imputer à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 sont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ceux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400" spc="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aurait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réalisé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traiter avec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siège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central,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avait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traité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entièrement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distincte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 du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marché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ordinaire.</a:t>
            </a:r>
            <a:endParaRPr sz="2400">
              <a:latin typeface="Arial"/>
              <a:cs typeface="Arial"/>
            </a:endParaRPr>
          </a:p>
          <a:p>
            <a:pPr marL="355600" marR="284480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principe,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appliqué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relations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siège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l'établissement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 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question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 particulièrement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l'article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(«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associées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»)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l'OCDE.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2B08E1-32FA-5EE5-BC35-0223754D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116</a:t>
            </a:fld>
            <a:endParaRPr lang="fr-FR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842264"/>
            <a:ext cx="801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REGLES</a:t>
            </a:r>
            <a:r>
              <a:rPr spc="-2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RATTACHEMENT</a:t>
            </a:r>
            <a:r>
              <a:rPr spc="10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3994" y="1943480"/>
            <a:ext cx="925322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3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S'agissant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revenus,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duquel l'établissement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implanté,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l'indépendance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fiscale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division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implique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que,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lorsqu'une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l'autre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vend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marchandises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exerce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activité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premier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l'intermédiaire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établissement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situé,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imposer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rémunération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imputable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seule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réelle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exercée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200" spc="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ventes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activités.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certaines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hypothèses,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exercée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vente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réalisée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faire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intervenir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conjointement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siège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établissement stable.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BC18BA-C0DC-EC74-8B8C-A82B6930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117</a:t>
            </a:fld>
            <a:endParaRPr lang="fr-FR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17" y="896873"/>
            <a:ext cx="801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REGLES</a:t>
            </a:r>
            <a:r>
              <a:rPr sz="24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RATTACHEMENT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TERRITORIAL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032648"/>
            <a:ext cx="9240520" cy="317881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frais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siège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756285" marR="114935" indent="-28702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frais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engagés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siège,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général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société-mère,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 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dépenses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concernent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filiale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l’établissement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situé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Etat.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  <a:tabLst>
                <a:tab pos="5808345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exemple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frais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recherche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intéressent</a:t>
            </a:r>
            <a:r>
              <a:rPr sz="2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l’établissement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	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question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but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d’améliorer</a:t>
            </a:r>
            <a:r>
              <a:rPr sz="2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techniques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qu’il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utilise.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7A70C-27A9-4FAF-7B92-692BA50B1A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118</a:t>
            </a:fld>
            <a:endParaRPr lang="fr-FR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042" y="859612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I-</a:t>
            </a:r>
            <a:r>
              <a:rPr spc="-5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4264" rIns="0" bIns="0" rtlCol="0">
            <a:spAutoFit/>
          </a:bodyPr>
          <a:lstStyle/>
          <a:p>
            <a:pPr marL="1538605" marR="58419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Cela</a:t>
            </a:r>
            <a:r>
              <a:rPr spc="-30" dirty="0"/>
              <a:t> </a:t>
            </a:r>
            <a:r>
              <a:rPr dirty="0"/>
              <a:t>parait</a:t>
            </a:r>
            <a:r>
              <a:rPr spc="-20" dirty="0"/>
              <a:t> </a:t>
            </a:r>
            <a:r>
              <a:rPr dirty="0"/>
              <a:t>à l’évidence</a:t>
            </a:r>
            <a:r>
              <a:rPr spc="-30" dirty="0"/>
              <a:t> </a:t>
            </a:r>
            <a:r>
              <a:rPr dirty="0"/>
              <a:t>normal</a:t>
            </a:r>
            <a:r>
              <a:rPr spc="-25" dirty="0"/>
              <a:t> </a:t>
            </a:r>
            <a:r>
              <a:rPr dirty="0"/>
              <a:t>ou</a:t>
            </a:r>
            <a:r>
              <a:rPr spc="-5" dirty="0"/>
              <a:t> </a:t>
            </a:r>
            <a:r>
              <a:rPr dirty="0"/>
              <a:t>logique</a:t>
            </a:r>
            <a:r>
              <a:rPr spc="-25" dirty="0"/>
              <a:t> </a:t>
            </a:r>
            <a:r>
              <a:rPr dirty="0"/>
              <a:t>sauf</a:t>
            </a:r>
            <a:r>
              <a:rPr spc="-10" dirty="0"/>
              <a:t> </a:t>
            </a:r>
            <a:r>
              <a:rPr dirty="0"/>
              <a:t>que </a:t>
            </a:r>
            <a:r>
              <a:rPr spc="-25" dirty="0"/>
              <a:t>des </a:t>
            </a:r>
            <a:r>
              <a:rPr dirty="0"/>
              <a:t>abus</a:t>
            </a:r>
            <a:r>
              <a:rPr spc="-20" dirty="0"/>
              <a:t> </a:t>
            </a:r>
            <a:r>
              <a:rPr dirty="0"/>
              <a:t>ont</a:t>
            </a:r>
            <a:r>
              <a:rPr spc="-5" dirty="0"/>
              <a:t> </a:t>
            </a:r>
            <a:r>
              <a:rPr dirty="0"/>
              <a:t>été</a:t>
            </a:r>
            <a:r>
              <a:rPr spc="-10" dirty="0"/>
              <a:t> </a:t>
            </a:r>
            <a:r>
              <a:rPr dirty="0"/>
              <a:t>constatés,</a:t>
            </a:r>
            <a:r>
              <a:rPr spc="-25" dirty="0"/>
              <a:t> </a:t>
            </a:r>
            <a:r>
              <a:rPr dirty="0"/>
              <a:t>ce</a:t>
            </a:r>
            <a:r>
              <a:rPr spc="-5" dirty="0"/>
              <a:t> </a:t>
            </a:r>
            <a:r>
              <a:rPr dirty="0"/>
              <a:t>qui</a:t>
            </a:r>
            <a:r>
              <a:rPr spc="-5" dirty="0"/>
              <a:t> </a:t>
            </a:r>
            <a:r>
              <a:rPr dirty="0"/>
              <a:t>d’ailleurs</a:t>
            </a:r>
            <a:r>
              <a:rPr spc="-30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conduit</a:t>
            </a:r>
            <a:r>
              <a:rPr spc="-25" dirty="0"/>
              <a:t> </a:t>
            </a:r>
            <a:r>
              <a:rPr spc="-10" dirty="0"/>
              <a:t>certains </a:t>
            </a:r>
            <a:r>
              <a:rPr dirty="0"/>
              <a:t>pays</a:t>
            </a:r>
            <a:r>
              <a:rPr spc="-4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développement</a:t>
            </a:r>
            <a:r>
              <a:rPr spc="-50" dirty="0"/>
              <a:t> </a:t>
            </a:r>
            <a:r>
              <a:rPr dirty="0"/>
              <a:t>et</a:t>
            </a:r>
            <a:r>
              <a:rPr spc="-15" dirty="0"/>
              <a:t> </a:t>
            </a:r>
            <a:r>
              <a:rPr dirty="0"/>
              <a:t>notamment</a:t>
            </a:r>
            <a:r>
              <a:rPr spc="-30" dirty="0"/>
              <a:t> </a:t>
            </a:r>
            <a:r>
              <a:rPr dirty="0"/>
              <a:t>africains</a:t>
            </a:r>
            <a:r>
              <a:rPr spc="-30" dirty="0"/>
              <a:t> </a:t>
            </a:r>
            <a:r>
              <a:rPr dirty="0"/>
              <a:t>à</a:t>
            </a:r>
            <a:r>
              <a:rPr spc="-15" dirty="0"/>
              <a:t> </a:t>
            </a:r>
            <a:r>
              <a:rPr spc="-10" dirty="0"/>
              <a:t>contester </a:t>
            </a:r>
            <a:r>
              <a:rPr dirty="0"/>
              <a:t>cette</a:t>
            </a:r>
            <a:r>
              <a:rPr spc="-20" dirty="0"/>
              <a:t> </a:t>
            </a:r>
            <a:r>
              <a:rPr dirty="0"/>
              <a:t>manière</a:t>
            </a:r>
            <a:r>
              <a:rPr spc="-20" dirty="0"/>
              <a:t> </a:t>
            </a:r>
            <a:r>
              <a:rPr spc="-10" dirty="0"/>
              <a:t>d’opérer.</a:t>
            </a:r>
          </a:p>
          <a:p>
            <a:pPr marL="1538605" marR="5080" indent="-342900">
              <a:lnSpc>
                <a:spcPct val="100000"/>
              </a:lnSpc>
              <a:spcBef>
                <a:spcPts val="994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En</a:t>
            </a:r>
            <a:r>
              <a:rPr spc="-150" dirty="0"/>
              <a:t> </a:t>
            </a:r>
            <a:r>
              <a:rPr dirty="0"/>
              <a:t>Algérie</a:t>
            </a:r>
            <a:r>
              <a:rPr spc="-5" dirty="0"/>
              <a:t> </a:t>
            </a:r>
            <a:r>
              <a:rPr dirty="0"/>
              <a:t>le</a:t>
            </a:r>
            <a:r>
              <a:rPr spc="-5" dirty="0"/>
              <a:t> </a:t>
            </a:r>
            <a:r>
              <a:rPr dirty="0"/>
              <a:t>législateur</a:t>
            </a:r>
            <a:r>
              <a:rPr spc="-2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tout simplement</a:t>
            </a:r>
            <a:r>
              <a:rPr spc="-15" dirty="0"/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limité</a:t>
            </a:r>
            <a:r>
              <a:rPr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taux</a:t>
            </a:r>
            <a:r>
              <a:rPr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déduction</a:t>
            </a:r>
            <a:r>
              <a:rPr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des</a:t>
            </a:r>
            <a:r>
              <a:rPr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frais</a:t>
            </a:r>
            <a:r>
              <a:rPr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siège</a:t>
            </a:r>
            <a:r>
              <a:rPr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à</a:t>
            </a:r>
            <a:r>
              <a:rPr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1% </a:t>
            </a:r>
            <a:r>
              <a:rPr dirty="0"/>
              <a:t>du</a:t>
            </a:r>
            <a:r>
              <a:rPr spc="-10" dirty="0"/>
              <a:t> </a:t>
            </a:r>
            <a:r>
              <a:rPr dirty="0"/>
              <a:t>chiffre </a:t>
            </a:r>
            <a:r>
              <a:rPr spc="-10" dirty="0"/>
              <a:t>d’affaires </a:t>
            </a:r>
            <a:r>
              <a:rPr dirty="0"/>
              <a:t>réalisé</a:t>
            </a:r>
            <a:r>
              <a:rPr spc="-25" dirty="0"/>
              <a:t> </a:t>
            </a:r>
            <a:r>
              <a:rPr dirty="0"/>
              <a:t>au</a:t>
            </a:r>
            <a:r>
              <a:rPr spc="-5" dirty="0"/>
              <a:t> </a:t>
            </a:r>
            <a:r>
              <a:rPr dirty="0"/>
              <a:t>cours</a:t>
            </a:r>
            <a:r>
              <a:rPr spc="-2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l’exercice</a:t>
            </a:r>
            <a:r>
              <a:rPr spc="-50" dirty="0"/>
              <a:t> 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afférent (art.141-1</a:t>
            </a:r>
            <a:r>
              <a:rPr spc="-10" dirty="0"/>
              <a:t> </a:t>
            </a:r>
            <a:r>
              <a:rPr spc="-25" dirty="0"/>
              <a:t>du </a:t>
            </a:r>
            <a:r>
              <a:rPr spc="-10" dirty="0"/>
              <a:t>CIDTA).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BF1F99-F056-BF4C-2727-C6C5DEBA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119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765300" y="2214563"/>
            <a:ext cx="86614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500" b="1" dirty="0">
                <a:latin typeface="Perpetua" pitchFamily="18" charset="0"/>
              </a:rPr>
              <a:t>Deux sociétés d’Etats différents (société mère  et filiale ou sociétés sœurs par exemple)se versent des revenus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imposés dans les deux Etats </a:t>
            </a:r>
            <a:r>
              <a:rPr lang="fr-FR" sz="2500" b="1" dirty="0">
                <a:latin typeface="Perpetua" pitchFamily="18" charset="0"/>
              </a:rPr>
              <a:t>lorsque:</a:t>
            </a:r>
          </a:p>
          <a:p>
            <a:pPr algn="just">
              <a:lnSpc>
                <a:spcPct val="90000"/>
              </a:lnSpc>
            </a:pPr>
            <a:endParaRPr lang="fr-FR" sz="2500" b="1" dirty="0">
              <a:latin typeface="Perpetua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sz="2800" b="1" dirty="0">
                <a:solidFill>
                  <a:srgbClr val="7030A0"/>
                </a:solidFill>
                <a:latin typeface="Perpetua" pitchFamily="18" charset="0"/>
              </a:rPr>
              <a:t>-</a:t>
            </a:r>
            <a:r>
              <a:rPr lang="fr-FR" sz="2500" b="1" dirty="0">
                <a:latin typeface="Perpetua" pitchFamily="18" charset="0"/>
              </a:rPr>
              <a:t> Le pays de la société versante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refuse la déduction </a:t>
            </a:r>
            <a:r>
              <a:rPr lang="fr-FR" sz="2500" b="1" dirty="0">
                <a:latin typeface="Perpetua" pitchFamily="18" charset="0"/>
              </a:rPr>
              <a:t>des  sommes payées , alors que;</a:t>
            </a:r>
          </a:p>
          <a:p>
            <a:pPr algn="just">
              <a:lnSpc>
                <a:spcPct val="90000"/>
              </a:lnSpc>
            </a:pPr>
            <a:endParaRPr lang="fr-FR" sz="2500" b="1" dirty="0">
              <a:latin typeface="Perpetua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sz="2800" b="1" dirty="0">
                <a:solidFill>
                  <a:srgbClr val="7030A0"/>
                </a:solidFill>
                <a:latin typeface="Perpetua" pitchFamily="18" charset="0"/>
              </a:rPr>
              <a:t>-</a:t>
            </a:r>
            <a:r>
              <a:rPr lang="fr-FR" sz="2500" b="1" dirty="0">
                <a:latin typeface="Perpetua" pitchFamily="18" charset="0"/>
              </a:rPr>
              <a:t> Le pays de la société bénéficiaire les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inclut dans la base d’imposition.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738313" y="1500189"/>
            <a:ext cx="7930504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Perpetua" pitchFamily="18" charset="0"/>
              </a:rPr>
              <a:t>La double imposition économique internationale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43DF83-5828-A4AD-9458-D0BB5EC0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170" y="807796"/>
            <a:ext cx="8016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5" dirty="0"/>
              <a:t> </a:t>
            </a:r>
            <a:r>
              <a:rPr dirty="0"/>
              <a:t>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REGLES</a:t>
            </a:r>
            <a:r>
              <a:rPr spc="-3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8170" y="1748330"/>
            <a:ext cx="8681720" cy="34550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§4.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notion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d’établissement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face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l’économie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numérique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L’économie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numérique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suppose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activités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virtuelles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deux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aspects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dématérialisation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l’internationalisation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remettent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cause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territorialité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vigueur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conventionnel.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Ceci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nature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s’opposer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notion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d’établissement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défini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dernier.</a:t>
            </a:r>
            <a:endParaRPr sz="2000">
              <a:latin typeface="Arial"/>
              <a:cs typeface="Arial"/>
            </a:endParaRPr>
          </a:p>
          <a:p>
            <a:pPr marL="355600" marR="31115" indent="-342900">
              <a:lnSpc>
                <a:spcPct val="100000"/>
              </a:lnSpc>
              <a:spcBef>
                <a:spcPts val="101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effet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difficile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localiser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manière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matérielle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commerce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électronique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généralement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déroule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ligne.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Ainsi la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notion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d’établissement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telle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définie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 5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convention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l’ONU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s’appliquer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matière.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D63A9C-CEB8-BE5D-38D1-A8BFFA1E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120</a:t>
            </a:fld>
            <a:endParaRPr lang="fr-FR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310" rIns="0" bIns="0" rtlCol="0">
            <a:spAutoFit/>
          </a:bodyPr>
          <a:lstStyle/>
          <a:p>
            <a:pPr marL="46482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LES</a:t>
            </a:r>
            <a:r>
              <a:rPr spc="5" dirty="0"/>
              <a:t> </a:t>
            </a:r>
            <a:r>
              <a:rPr dirty="0"/>
              <a:t>DIFFÉRENTS RÉGIMES</a:t>
            </a:r>
            <a:r>
              <a:rPr spc="10" dirty="0"/>
              <a:t> </a:t>
            </a:r>
            <a:r>
              <a:rPr dirty="0"/>
              <a:t>DE PARTAGE</a:t>
            </a:r>
            <a:r>
              <a:rPr spc="5" dirty="0"/>
              <a:t> </a:t>
            </a:r>
            <a:r>
              <a:rPr spc="-25" dirty="0"/>
              <a:t>DE </a:t>
            </a: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0795" y="2159634"/>
            <a:ext cx="9195435" cy="357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56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Attribution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droits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d’imposition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vertu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des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conventions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revenus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d’investissement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gains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en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capital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Revenus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biens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immobiliers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6 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Unies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qu’un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immobiliers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situés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pleinement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conformément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législation fiscale.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A74923-20B8-0074-E43E-6DFD6A83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121</a:t>
            </a:fld>
            <a:endParaRPr lang="fr-FR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3842" y="797763"/>
            <a:ext cx="7716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PARTAGE</a:t>
            </a:r>
            <a:r>
              <a:rPr spc="-20" dirty="0"/>
              <a:t>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1252855" marR="5080" indent="-228600">
              <a:lnSpc>
                <a:spcPct val="90000"/>
              </a:lnSpc>
              <a:spcBef>
                <a:spcPts val="41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/>
              <a:t>D’ailleurs</a:t>
            </a:r>
            <a:r>
              <a:rPr spc="-4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rédaction</a:t>
            </a:r>
            <a:r>
              <a:rPr spc="-2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cet</a:t>
            </a:r>
            <a:r>
              <a:rPr spc="-10" dirty="0"/>
              <a:t> </a:t>
            </a:r>
            <a:r>
              <a:rPr dirty="0"/>
              <a:t>article</a:t>
            </a:r>
            <a:r>
              <a:rPr spc="-10" dirty="0"/>
              <a:t> </a:t>
            </a:r>
            <a:r>
              <a:rPr dirty="0"/>
              <a:t>6</a:t>
            </a:r>
            <a:r>
              <a:rPr spc="-10" dirty="0"/>
              <a:t> </a:t>
            </a:r>
            <a:r>
              <a:rPr dirty="0"/>
              <a:t>dans</a:t>
            </a:r>
            <a:r>
              <a:rPr spc="-20" dirty="0"/>
              <a:t> </a:t>
            </a:r>
            <a:r>
              <a:rPr dirty="0"/>
              <a:t>les </a:t>
            </a:r>
            <a:r>
              <a:rPr spc="-10" dirty="0"/>
              <a:t>conventions </a:t>
            </a:r>
            <a:r>
              <a:rPr dirty="0"/>
              <a:t>bilatérales</a:t>
            </a:r>
            <a:r>
              <a:rPr spc="-20" dirty="0"/>
              <a:t> </a:t>
            </a:r>
            <a:r>
              <a:rPr dirty="0"/>
              <a:t>précise</a:t>
            </a:r>
            <a:r>
              <a:rPr spc="-40" dirty="0"/>
              <a:t> </a:t>
            </a:r>
            <a:r>
              <a:rPr dirty="0"/>
              <a:t>souvent</a:t>
            </a:r>
            <a:r>
              <a:rPr spc="-30" dirty="0"/>
              <a:t> </a:t>
            </a:r>
            <a:r>
              <a:rPr dirty="0"/>
              <a:t>que</a:t>
            </a:r>
            <a:r>
              <a:rPr spc="-15" dirty="0"/>
              <a:t> </a:t>
            </a:r>
            <a:r>
              <a:rPr dirty="0"/>
              <a:t>les</a:t>
            </a:r>
            <a:r>
              <a:rPr spc="-5" dirty="0"/>
              <a:t> </a:t>
            </a:r>
            <a:r>
              <a:rPr dirty="0"/>
              <a:t>revenus</a:t>
            </a:r>
            <a:r>
              <a:rPr spc="-35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10" dirty="0"/>
              <a:t>biens </a:t>
            </a:r>
            <a:r>
              <a:rPr dirty="0"/>
              <a:t>immobiliers</a:t>
            </a:r>
            <a:r>
              <a:rPr spc="-60" dirty="0"/>
              <a:t> </a:t>
            </a:r>
            <a:r>
              <a:rPr dirty="0"/>
              <a:t>sont</a:t>
            </a:r>
            <a:r>
              <a:rPr spc="-30" dirty="0"/>
              <a:t> </a:t>
            </a:r>
            <a:r>
              <a:rPr dirty="0"/>
              <a:t>imposables</a:t>
            </a:r>
            <a:r>
              <a:rPr spc="-50" dirty="0"/>
              <a:t> </a:t>
            </a:r>
            <a:r>
              <a:rPr dirty="0"/>
              <a:t>dans</a:t>
            </a:r>
            <a:r>
              <a:rPr spc="-20" dirty="0"/>
              <a:t> </a:t>
            </a:r>
            <a:r>
              <a:rPr dirty="0"/>
              <a:t>l’Etat</a:t>
            </a:r>
            <a:r>
              <a:rPr spc="-20" dirty="0"/>
              <a:t> </a:t>
            </a:r>
            <a:r>
              <a:rPr dirty="0"/>
              <a:t>contractant</a:t>
            </a:r>
            <a:r>
              <a:rPr spc="-20" dirty="0"/>
              <a:t> </a:t>
            </a:r>
            <a:r>
              <a:rPr dirty="0"/>
              <a:t>où</a:t>
            </a:r>
            <a:r>
              <a:rPr spc="-15" dirty="0"/>
              <a:t> </a:t>
            </a:r>
            <a:r>
              <a:rPr spc="-25" dirty="0"/>
              <a:t>ces </a:t>
            </a:r>
            <a:r>
              <a:rPr dirty="0"/>
              <a:t>biens</a:t>
            </a:r>
            <a:r>
              <a:rPr spc="-20" dirty="0"/>
              <a:t> </a:t>
            </a:r>
            <a:r>
              <a:rPr dirty="0"/>
              <a:t>sont situés</a:t>
            </a:r>
            <a:r>
              <a:rPr spc="-5" dirty="0"/>
              <a:t> </a:t>
            </a:r>
            <a:r>
              <a:rPr dirty="0"/>
              <a:t>(cf. art.</a:t>
            </a:r>
            <a:r>
              <a:rPr spc="5" dirty="0"/>
              <a:t> </a:t>
            </a:r>
            <a:r>
              <a:rPr dirty="0"/>
              <a:t>6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la convention</a:t>
            </a:r>
            <a:r>
              <a:rPr spc="10" dirty="0"/>
              <a:t> </a:t>
            </a:r>
            <a:r>
              <a:rPr spc="-10" dirty="0"/>
              <a:t>algero-francaise).</a:t>
            </a:r>
          </a:p>
          <a:p>
            <a:pPr marL="1252855" marR="87630" indent="-228600">
              <a:lnSpc>
                <a:spcPct val="90000"/>
              </a:lnSpc>
              <a:spcBef>
                <a:spcPts val="994"/>
              </a:spcBef>
            </a:pPr>
            <a:r>
              <a:rPr spc="-2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0" dirty="0"/>
              <a:t>Toutefois, </a:t>
            </a:r>
            <a:r>
              <a:rPr dirty="0"/>
              <a:t>le</a:t>
            </a:r>
            <a:r>
              <a:rPr spc="-15" dirty="0"/>
              <a:t> </a:t>
            </a:r>
            <a:r>
              <a:rPr dirty="0"/>
              <a:t>pays</a:t>
            </a:r>
            <a:r>
              <a:rPr spc="-3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résidence</a:t>
            </a:r>
            <a:r>
              <a:rPr spc="-35" dirty="0"/>
              <a:t> </a:t>
            </a:r>
            <a:r>
              <a:rPr dirty="0"/>
              <a:t>du</a:t>
            </a:r>
            <a:r>
              <a:rPr spc="-5" dirty="0"/>
              <a:t> </a:t>
            </a:r>
            <a:r>
              <a:rPr dirty="0"/>
              <a:t>récipiendaire</a:t>
            </a:r>
            <a:r>
              <a:rPr spc="-45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10" dirty="0"/>
              <a:t>revenus </a:t>
            </a:r>
            <a:r>
              <a:rPr dirty="0"/>
              <a:t>peut</a:t>
            </a:r>
            <a:r>
              <a:rPr spc="-40" dirty="0"/>
              <a:t> </a:t>
            </a:r>
            <a:r>
              <a:rPr dirty="0"/>
              <a:t>également</a:t>
            </a:r>
            <a:r>
              <a:rPr spc="-30" dirty="0"/>
              <a:t> </a:t>
            </a:r>
            <a:r>
              <a:rPr dirty="0"/>
              <a:t>imposer</a:t>
            </a:r>
            <a:r>
              <a:rPr spc="-35" dirty="0"/>
              <a:t> </a:t>
            </a:r>
            <a:r>
              <a:rPr dirty="0"/>
              <a:t>pleinement</a:t>
            </a:r>
            <a:r>
              <a:rPr spc="-45" dirty="0"/>
              <a:t> </a:t>
            </a:r>
            <a:r>
              <a:rPr dirty="0"/>
              <a:t>ces</a:t>
            </a:r>
            <a:r>
              <a:rPr spc="-20" dirty="0"/>
              <a:t> </a:t>
            </a:r>
            <a:r>
              <a:rPr dirty="0"/>
              <a:t>revenus,</a:t>
            </a:r>
            <a:r>
              <a:rPr spc="-30" dirty="0"/>
              <a:t> </a:t>
            </a:r>
            <a:r>
              <a:rPr dirty="0"/>
              <a:t>mais</a:t>
            </a:r>
            <a:r>
              <a:rPr spc="-25" dirty="0"/>
              <a:t> </a:t>
            </a:r>
            <a:r>
              <a:rPr spc="-20" dirty="0"/>
              <a:t>doit </a:t>
            </a:r>
            <a:r>
              <a:rPr dirty="0"/>
              <a:t>ensuite</a:t>
            </a:r>
            <a:r>
              <a:rPr spc="-35" dirty="0"/>
              <a:t> </a:t>
            </a:r>
            <a:r>
              <a:rPr dirty="0"/>
              <a:t>accorder</a:t>
            </a:r>
            <a:r>
              <a:rPr spc="-25" dirty="0"/>
              <a:t> </a:t>
            </a:r>
            <a:r>
              <a:rPr dirty="0"/>
              <a:t>un</a:t>
            </a:r>
            <a:r>
              <a:rPr spc="-5" dirty="0"/>
              <a:t> </a:t>
            </a:r>
            <a:r>
              <a:rPr dirty="0"/>
              <a:t>allègement</a:t>
            </a:r>
            <a:r>
              <a:rPr spc="-35" dirty="0"/>
              <a:t> </a:t>
            </a:r>
            <a:r>
              <a:rPr dirty="0"/>
              <a:t>au</a:t>
            </a:r>
            <a:r>
              <a:rPr spc="-5" dirty="0"/>
              <a:t> </a:t>
            </a:r>
            <a:r>
              <a:rPr dirty="0"/>
              <a:t>titre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l’impôt</a:t>
            </a:r>
            <a:r>
              <a:rPr spc="-30" dirty="0"/>
              <a:t> </a:t>
            </a:r>
            <a:r>
              <a:rPr dirty="0"/>
              <a:t>perçu</a:t>
            </a:r>
            <a:r>
              <a:rPr spc="-20" dirty="0"/>
              <a:t> dans 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pays</a:t>
            </a:r>
            <a:r>
              <a:rPr spc="-20" dirty="0"/>
              <a:t> </a:t>
            </a:r>
            <a:r>
              <a:rPr dirty="0"/>
              <a:t>de source,</a:t>
            </a:r>
            <a:r>
              <a:rPr spc="-25" dirty="0"/>
              <a:t> </a:t>
            </a:r>
            <a:r>
              <a:rPr dirty="0"/>
              <a:t>en vertu</a:t>
            </a:r>
            <a:r>
              <a:rPr spc="-10" dirty="0"/>
              <a:t> </a:t>
            </a:r>
            <a:r>
              <a:rPr dirty="0"/>
              <a:t>de l’article</a:t>
            </a:r>
            <a:r>
              <a:rPr spc="-25" dirty="0"/>
              <a:t> </a:t>
            </a:r>
            <a:r>
              <a:rPr dirty="0"/>
              <a:t>23 des</a:t>
            </a:r>
            <a:r>
              <a:rPr spc="25" dirty="0"/>
              <a:t> </a:t>
            </a:r>
            <a:r>
              <a:rPr dirty="0"/>
              <a:t>modèles</a:t>
            </a:r>
            <a:r>
              <a:rPr spc="-20" dirty="0"/>
              <a:t> </a:t>
            </a:r>
            <a:r>
              <a:rPr spc="-25" dirty="0"/>
              <a:t>de </a:t>
            </a:r>
            <a:r>
              <a:rPr spc="-10" dirty="0"/>
              <a:t>convention.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761F30-714B-5CDB-3E32-F4C8C24C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122</a:t>
            </a:fld>
            <a:endParaRPr lang="fr-FR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31470" marR="5080">
              <a:lnSpc>
                <a:spcPts val="2990"/>
              </a:lnSpc>
              <a:spcBef>
                <a:spcPts val="200"/>
              </a:spcBef>
            </a:pPr>
            <a:r>
              <a:rPr sz="2500" dirty="0"/>
              <a:t>CHAPITRE</a:t>
            </a:r>
            <a:r>
              <a:rPr sz="2500" spc="-75" dirty="0"/>
              <a:t> </a:t>
            </a:r>
            <a:r>
              <a:rPr sz="2500" dirty="0"/>
              <a:t>II-</a:t>
            </a:r>
            <a:r>
              <a:rPr sz="2500" spc="-85" dirty="0"/>
              <a:t> </a:t>
            </a:r>
            <a:r>
              <a:rPr sz="2500" dirty="0"/>
              <a:t>LES</a:t>
            </a:r>
            <a:r>
              <a:rPr sz="2500" spc="-90" dirty="0"/>
              <a:t> </a:t>
            </a:r>
            <a:r>
              <a:rPr sz="2500" dirty="0"/>
              <a:t>DIFFÉRENTS</a:t>
            </a:r>
            <a:r>
              <a:rPr sz="2500" spc="-90" dirty="0"/>
              <a:t> </a:t>
            </a:r>
            <a:r>
              <a:rPr sz="2500" dirty="0"/>
              <a:t>RÉGIMES</a:t>
            </a:r>
            <a:r>
              <a:rPr sz="2500" spc="-85" dirty="0"/>
              <a:t> </a:t>
            </a:r>
            <a:r>
              <a:rPr sz="2500" dirty="0"/>
              <a:t>DE</a:t>
            </a:r>
            <a:r>
              <a:rPr sz="2500" spc="-100" dirty="0"/>
              <a:t> </a:t>
            </a:r>
            <a:r>
              <a:rPr sz="2500" dirty="0"/>
              <a:t>PARTAGE</a:t>
            </a:r>
            <a:r>
              <a:rPr sz="2500" spc="-85" dirty="0"/>
              <a:t> </a:t>
            </a:r>
            <a:r>
              <a:rPr sz="2500" spc="-25" dirty="0"/>
              <a:t>DE </a:t>
            </a:r>
            <a:r>
              <a:rPr sz="2500" spc="-10" dirty="0"/>
              <a:t>L'IMPOSITION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879219" y="2078863"/>
            <a:ext cx="9536430" cy="3719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immobiliers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Unies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de l’OCDE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identique,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renvoie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l’expression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où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considérés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situés.</a:t>
            </a:r>
            <a:endParaRPr sz="2600">
              <a:latin typeface="Arial"/>
              <a:cs typeface="Arial"/>
            </a:endParaRPr>
          </a:p>
          <a:p>
            <a:pPr marL="241300" marR="33655" indent="-228600">
              <a:lnSpc>
                <a:spcPct val="8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comprend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immobiliers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bâtis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bâtis,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accessoires,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cheptel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exploitations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agricoles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forestières,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d’autres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compris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l’usufruit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biens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immobiliers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paiements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l’exploitation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ou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concession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l’exploitation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gisements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minéraux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navires,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bateaux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aéronefs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 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considérés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comme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immobiliers.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203E04-ADE2-89A6-4607-EABA1898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123</a:t>
            </a:fld>
            <a:endParaRPr lang="fr-FR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814527"/>
            <a:ext cx="77273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LES</a:t>
            </a:r>
            <a:r>
              <a:rPr spc="-5" dirty="0"/>
              <a:t> </a:t>
            </a:r>
            <a:r>
              <a:rPr dirty="0"/>
              <a:t>DIFFÉRENTS RÉGIMES DE PARTAGE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1619" y="2033143"/>
            <a:ext cx="9310370" cy="362457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dividendes</a:t>
            </a:r>
            <a:endParaRPr sz="2400">
              <a:latin typeface="Arial"/>
              <a:cs typeface="Arial"/>
            </a:endParaRPr>
          </a:p>
          <a:p>
            <a:pPr marL="355600" marR="10795" indent="-342900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l’article 10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Modèles 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Unies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dividendes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versés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une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résidente d’un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 pays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est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partagé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Ainsi,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dividendes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est-il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déterminé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limite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certain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pourcentage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montant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brut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dividendes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bénéficiaire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effectif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pays,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alors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dernier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autorisé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imposer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dividendes,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doit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accorder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allègement 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double imposition.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F36398-12E1-EF5E-4A0D-E7F21D4E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124</a:t>
            </a:fld>
            <a:endParaRPr lang="fr-FR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419" y="650824"/>
            <a:ext cx="77165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DIFFÉRENTS</a:t>
            </a:r>
            <a:r>
              <a:rPr spc="-20" dirty="0"/>
              <a:t> </a:t>
            </a:r>
            <a:r>
              <a:rPr dirty="0"/>
              <a:t>RÉGIMES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PARTAGE</a:t>
            </a:r>
            <a:r>
              <a:rPr spc="-20" dirty="0"/>
              <a:t>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4019" y="2118487"/>
            <a:ext cx="9209405" cy="340232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1018540" indent="-34290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Modèle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convention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Unies,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pourcentages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négociations bilatérales.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95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convient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noter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seuil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participation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requis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pour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pouvoir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bénéficier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faible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l’égard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participations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qualifiées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faible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Unies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l’OCDE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(respectivement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% et 25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 capital de la société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paie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dividendes).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BAABAA-268A-3D24-E40C-62DC8F77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125</a:t>
            </a:fld>
            <a:endParaRPr lang="fr-FR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17" y="538098"/>
            <a:ext cx="8646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CHAPITRE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II-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DIFFÉRENTS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RÉGIMES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PARTAGE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DE </a:t>
            </a:r>
            <a:r>
              <a:rPr spc="-10" dirty="0">
                <a:latin typeface="Arial"/>
                <a:cs typeface="Arial"/>
              </a:rPr>
              <a:t>L'IMPOSITION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4264" rIns="0" bIns="0" rtlCol="0">
            <a:spAutoFit/>
          </a:bodyPr>
          <a:lstStyle/>
          <a:p>
            <a:pPr marL="1633855" marR="5080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Dans</a:t>
            </a:r>
            <a:r>
              <a:rPr spc="-15" dirty="0"/>
              <a:t> </a:t>
            </a:r>
            <a:r>
              <a:rPr dirty="0"/>
              <a:t>le</a:t>
            </a:r>
            <a:r>
              <a:rPr spc="-5" dirty="0"/>
              <a:t> </a:t>
            </a:r>
            <a:r>
              <a:rPr dirty="0"/>
              <a:t>Modèle</a:t>
            </a:r>
            <a:r>
              <a:rPr spc="-2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convention</a:t>
            </a:r>
            <a:r>
              <a:rPr spc="-3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l’OCDE,</a:t>
            </a:r>
            <a:r>
              <a:rPr spc="-20" dirty="0"/>
              <a:t> </a:t>
            </a:r>
            <a:r>
              <a:rPr dirty="0"/>
              <a:t>l’impôt</a:t>
            </a:r>
            <a:r>
              <a:rPr spc="-25" dirty="0"/>
              <a:t> </a:t>
            </a:r>
            <a:r>
              <a:rPr dirty="0"/>
              <a:t>du</a:t>
            </a:r>
            <a:r>
              <a:rPr spc="5" dirty="0"/>
              <a:t> </a:t>
            </a:r>
            <a:r>
              <a:rPr spc="-20" dirty="0"/>
              <a:t>pays </a:t>
            </a:r>
            <a:r>
              <a:rPr dirty="0"/>
              <a:t>de source</a:t>
            </a:r>
            <a:r>
              <a:rPr spc="-15" dirty="0"/>
              <a:t> </a:t>
            </a:r>
            <a:r>
              <a:rPr dirty="0"/>
              <a:t>est</a:t>
            </a:r>
            <a:r>
              <a:rPr spc="-10" dirty="0"/>
              <a:t> </a:t>
            </a:r>
            <a:r>
              <a:rPr dirty="0"/>
              <a:t>limité</a:t>
            </a:r>
            <a:r>
              <a:rPr spc="-25" dirty="0"/>
              <a:t> </a:t>
            </a:r>
            <a:r>
              <a:rPr dirty="0"/>
              <a:t>à un</a:t>
            </a:r>
            <a:r>
              <a:rPr spc="5" dirty="0"/>
              <a:t> </a:t>
            </a:r>
            <a:r>
              <a:rPr dirty="0"/>
              <a:t>maximum</a:t>
            </a:r>
            <a:r>
              <a:rPr spc="-50" dirty="0"/>
              <a:t> </a:t>
            </a:r>
            <a:r>
              <a:rPr dirty="0"/>
              <a:t>de</a:t>
            </a:r>
            <a:r>
              <a:rPr spc="40" dirty="0"/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/>
              <a:t>du montant</a:t>
            </a:r>
            <a:r>
              <a:rPr spc="-10" dirty="0"/>
              <a:t> </a:t>
            </a:r>
            <a:r>
              <a:rPr spc="-20" dirty="0"/>
              <a:t>brut </a:t>
            </a:r>
            <a:r>
              <a:rPr dirty="0"/>
              <a:t>des</a:t>
            </a:r>
            <a:r>
              <a:rPr spc="-40" dirty="0"/>
              <a:t> </a:t>
            </a:r>
            <a:r>
              <a:rPr dirty="0"/>
              <a:t>dividendes</a:t>
            </a:r>
            <a:r>
              <a:rPr spc="-50" dirty="0"/>
              <a:t> </a:t>
            </a:r>
            <a:r>
              <a:rPr dirty="0"/>
              <a:t>à</a:t>
            </a:r>
            <a:r>
              <a:rPr spc="-20" dirty="0"/>
              <a:t> </a:t>
            </a:r>
            <a:r>
              <a:rPr dirty="0"/>
              <a:t>l’égard</a:t>
            </a:r>
            <a:r>
              <a:rPr spc="-40" dirty="0"/>
              <a:t> </a:t>
            </a:r>
            <a:r>
              <a:rPr dirty="0"/>
              <a:t>des</a:t>
            </a:r>
            <a:r>
              <a:rPr spc="-35" dirty="0"/>
              <a:t> </a:t>
            </a:r>
            <a:r>
              <a:rPr dirty="0"/>
              <a:t>participations</a:t>
            </a:r>
            <a:r>
              <a:rPr spc="-35" dirty="0"/>
              <a:t> </a:t>
            </a:r>
            <a:r>
              <a:rPr dirty="0"/>
              <a:t>qualifiées</a:t>
            </a:r>
            <a:r>
              <a:rPr spc="-35" dirty="0"/>
              <a:t> </a:t>
            </a:r>
            <a:r>
              <a:rPr dirty="0"/>
              <a:t>et</a:t>
            </a:r>
            <a:r>
              <a:rPr spc="-25" dirty="0"/>
              <a:t> de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/>
              <a:t>du montant</a:t>
            </a:r>
            <a:r>
              <a:rPr spc="-20" dirty="0"/>
              <a:t> </a:t>
            </a:r>
            <a:r>
              <a:rPr dirty="0"/>
              <a:t>brut</a:t>
            </a:r>
            <a:r>
              <a:rPr spc="-5" dirty="0"/>
              <a:t> </a:t>
            </a:r>
            <a:r>
              <a:rPr dirty="0"/>
              <a:t>à</a:t>
            </a:r>
            <a:r>
              <a:rPr spc="-5" dirty="0"/>
              <a:t> </a:t>
            </a:r>
            <a:r>
              <a:rPr dirty="0"/>
              <a:t>l’égard</a:t>
            </a:r>
            <a:r>
              <a:rPr spc="-20" dirty="0"/>
              <a:t> </a:t>
            </a:r>
            <a:r>
              <a:rPr dirty="0"/>
              <a:t>des</a:t>
            </a:r>
            <a:r>
              <a:rPr spc="-10" dirty="0"/>
              <a:t> </a:t>
            </a:r>
            <a:r>
              <a:rPr dirty="0"/>
              <a:t>participations</a:t>
            </a:r>
            <a:r>
              <a:rPr spc="-25" dirty="0"/>
              <a:t> de </a:t>
            </a:r>
            <a:r>
              <a:rPr spc="-10" dirty="0"/>
              <a:t>portefeuille.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E9731B-FABD-45BF-FD79-F43F81AF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126</a:t>
            </a:fld>
            <a:endParaRPr lang="fr-FR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650824"/>
            <a:ext cx="772731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LES DIFFÉRENTS</a:t>
            </a:r>
            <a:r>
              <a:rPr spc="-5" dirty="0"/>
              <a:t> </a:t>
            </a:r>
            <a:r>
              <a:rPr dirty="0"/>
              <a:t>RÉGIMES</a:t>
            </a:r>
            <a:r>
              <a:rPr spc="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PARTAGE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3519" y="1929511"/>
            <a:ext cx="9319260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Enfin,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vertu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convention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Unies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n’y 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limitation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dividendes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versés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imputables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stable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résidente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pays,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 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source.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pareils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cas,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pays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autorisé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imposer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pleinement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dividendes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l’établissement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vertu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7.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5D03D-CF2C-AF73-7C51-AC45812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127</a:t>
            </a:fld>
            <a:endParaRPr lang="fr-FR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310" rIns="0" bIns="0" rtlCol="0">
            <a:spAutoFit/>
          </a:bodyPr>
          <a:lstStyle/>
          <a:p>
            <a:pPr marL="50292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LES</a:t>
            </a:r>
            <a:r>
              <a:rPr spc="5" dirty="0"/>
              <a:t> </a:t>
            </a:r>
            <a:r>
              <a:rPr dirty="0"/>
              <a:t>DIFFÉRENTS RÉGIMES</a:t>
            </a:r>
            <a:r>
              <a:rPr spc="10" dirty="0"/>
              <a:t> </a:t>
            </a:r>
            <a:r>
              <a:rPr dirty="0"/>
              <a:t>DE PARTAGE</a:t>
            </a:r>
            <a:r>
              <a:rPr spc="5" dirty="0"/>
              <a:t> </a:t>
            </a:r>
            <a:r>
              <a:rPr spc="-25" dirty="0"/>
              <a:t>DE </a:t>
            </a: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0570" y="1909317"/>
            <a:ext cx="8724900" cy="3937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§3.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intérêts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Conformément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(1)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(2)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Unies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droit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d’imposition 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provenant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payés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est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partagé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premier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percevoir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limité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certain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pourcentage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montant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brut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si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bénéficiaire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effectif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tandis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dernier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doit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accorder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allègement 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double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imposition.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C2021B-5639-A7D2-8370-647CD71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128</a:t>
            </a:fld>
            <a:endParaRPr lang="fr-FR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650824"/>
            <a:ext cx="772731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LES</a:t>
            </a:r>
            <a:r>
              <a:rPr spc="-5" dirty="0"/>
              <a:t> </a:t>
            </a:r>
            <a:r>
              <a:rPr dirty="0"/>
              <a:t>DIFFÉRENTS RÉGIMES DE PARTAGE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4264" rIns="0" bIns="0" rtlCol="0">
            <a:spAutoFit/>
          </a:bodyPr>
          <a:lstStyle/>
          <a:p>
            <a:pPr marL="1481455" marR="231775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Dans</a:t>
            </a:r>
            <a:r>
              <a:rPr spc="-20" dirty="0"/>
              <a:t> </a:t>
            </a:r>
            <a:r>
              <a:rPr dirty="0"/>
              <a:t>le modèle</a:t>
            </a:r>
            <a:r>
              <a:rPr spc="-1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l’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OCDE</a:t>
            </a:r>
            <a:r>
              <a:rPr dirty="0"/>
              <a:t>,</a:t>
            </a:r>
            <a:r>
              <a:rPr spc="-25" dirty="0"/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l’impôt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est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limité</a:t>
            </a:r>
            <a:r>
              <a:rPr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25" dirty="0"/>
              <a:t>du </a:t>
            </a:r>
            <a:r>
              <a:rPr dirty="0"/>
              <a:t>montant</a:t>
            </a:r>
            <a:r>
              <a:rPr spc="-20" dirty="0"/>
              <a:t> </a:t>
            </a:r>
            <a:r>
              <a:rPr dirty="0"/>
              <a:t>brut</a:t>
            </a:r>
            <a:r>
              <a:rPr spc="-5" dirty="0"/>
              <a:t> </a:t>
            </a:r>
            <a:r>
              <a:rPr dirty="0"/>
              <a:t>des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intérêts</a:t>
            </a:r>
            <a:r>
              <a:rPr dirty="0"/>
              <a:t>,</a:t>
            </a:r>
            <a:r>
              <a:rPr spc="-15" dirty="0"/>
              <a:t> </a:t>
            </a:r>
            <a:r>
              <a:rPr dirty="0"/>
              <a:t>alors</a:t>
            </a:r>
            <a:r>
              <a:rPr spc="-20" dirty="0"/>
              <a:t> </a:t>
            </a:r>
            <a:r>
              <a:rPr dirty="0"/>
              <a:t>que</a:t>
            </a:r>
            <a:r>
              <a:rPr spc="-5" dirty="0"/>
              <a:t> </a:t>
            </a:r>
            <a:r>
              <a:rPr dirty="0"/>
              <a:t>dans</a:t>
            </a:r>
            <a:r>
              <a:rPr spc="-20" dirty="0"/>
              <a:t> </a:t>
            </a:r>
            <a:r>
              <a:rPr dirty="0"/>
              <a:t>le</a:t>
            </a:r>
            <a:r>
              <a:rPr spc="5" dirty="0"/>
              <a:t> </a:t>
            </a:r>
            <a:r>
              <a:rPr dirty="0"/>
              <a:t>modèle</a:t>
            </a:r>
            <a:r>
              <a:rPr spc="-15" dirty="0"/>
              <a:t> </a:t>
            </a:r>
            <a:r>
              <a:rPr spc="-25" dirty="0"/>
              <a:t>des </a:t>
            </a:r>
            <a:r>
              <a:rPr dirty="0"/>
              <a:t>Nations</a:t>
            </a:r>
            <a:r>
              <a:rPr spc="-15" dirty="0"/>
              <a:t> </a:t>
            </a:r>
            <a:r>
              <a:rPr dirty="0"/>
              <a:t>Unies</a:t>
            </a:r>
            <a:r>
              <a:rPr spc="-20" dirty="0"/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pourcentage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est à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définir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lors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des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négociations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bilatérales</a:t>
            </a:r>
            <a:r>
              <a:rPr spc="-10" dirty="0"/>
              <a:t>.</a:t>
            </a:r>
          </a:p>
          <a:p>
            <a:pPr marL="1481455" marR="5080" indent="-342900">
              <a:lnSpc>
                <a:spcPct val="100000"/>
              </a:lnSpc>
              <a:spcBef>
                <a:spcPts val="994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Selon</a:t>
            </a:r>
            <a:r>
              <a:rPr spc="-45" dirty="0"/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/>
              <a:t>des</a:t>
            </a:r>
            <a:r>
              <a:rPr spc="-40" dirty="0"/>
              <a:t> </a:t>
            </a:r>
            <a:r>
              <a:rPr dirty="0"/>
              <a:t>modèles</a:t>
            </a:r>
            <a:r>
              <a:rPr spc="-4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convention,</a:t>
            </a:r>
            <a:r>
              <a:rPr spc="-4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intérêts </a:t>
            </a:r>
            <a:r>
              <a:rPr dirty="0"/>
              <a:t>sont,</a:t>
            </a:r>
            <a:r>
              <a:rPr spc="-20" dirty="0"/>
              <a:t> </a:t>
            </a:r>
            <a:r>
              <a:rPr dirty="0"/>
              <a:t>aux</a:t>
            </a:r>
            <a:r>
              <a:rPr spc="-10" dirty="0"/>
              <a:t> </a:t>
            </a:r>
            <a:r>
              <a:rPr dirty="0"/>
              <a:t>fins</a:t>
            </a:r>
            <a:r>
              <a:rPr spc="-10" dirty="0"/>
              <a:t> </a:t>
            </a:r>
            <a:r>
              <a:rPr dirty="0"/>
              <a:t>conventionnelles,</a:t>
            </a:r>
            <a:r>
              <a:rPr spc="-45" dirty="0"/>
              <a:t> </a:t>
            </a:r>
            <a:r>
              <a:rPr dirty="0"/>
              <a:t>considérés</a:t>
            </a:r>
            <a:r>
              <a:rPr spc="-40" dirty="0"/>
              <a:t> </a:t>
            </a:r>
            <a:r>
              <a:rPr spc="-10" dirty="0"/>
              <a:t>comme </a:t>
            </a:r>
            <a:r>
              <a:rPr dirty="0"/>
              <a:t>provenant</a:t>
            </a:r>
            <a:r>
              <a:rPr spc="-30" dirty="0"/>
              <a:t> </a:t>
            </a:r>
            <a:r>
              <a:rPr dirty="0"/>
              <a:t>d’un pays</a:t>
            </a:r>
            <a:r>
              <a:rPr spc="-15" dirty="0"/>
              <a:t> </a:t>
            </a:r>
            <a:r>
              <a:rPr dirty="0"/>
              <a:t>s’ils</a:t>
            </a:r>
            <a:r>
              <a:rPr spc="-35" dirty="0"/>
              <a:t> </a:t>
            </a:r>
            <a:r>
              <a:rPr dirty="0"/>
              <a:t>sont</a:t>
            </a:r>
            <a:r>
              <a:rPr spc="-5" dirty="0"/>
              <a:t> </a:t>
            </a:r>
            <a:r>
              <a:rPr dirty="0"/>
              <a:t>payés</a:t>
            </a:r>
            <a:r>
              <a:rPr spc="-15" dirty="0"/>
              <a:t> </a:t>
            </a:r>
            <a:r>
              <a:rPr dirty="0"/>
              <a:t>par</a:t>
            </a:r>
            <a:r>
              <a:rPr spc="-10" dirty="0"/>
              <a:t> </a:t>
            </a:r>
            <a:r>
              <a:rPr dirty="0"/>
              <a:t>un</a:t>
            </a:r>
            <a:r>
              <a:rPr spc="-5" dirty="0"/>
              <a:t> </a:t>
            </a:r>
            <a:r>
              <a:rPr dirty="0"/>
              <a:t>résident</a:t>
            </a:r>
            <a:r>
              <a:rPr spc="-20" dirty="0"/>
              <a:t> </a:t>
            </a:r>
            <a:r>
              <a:rPr dirty="0"/>
              <a:t>de </a:t>
            </a:r>
            <a:r>
              <a:rPr spc="-25" dirty="0"/>
              <a:t>ce </a:t>
            </a:r>
            <a:r>
              <a:rPr dirty="0"/>
              <a:t>pays,</a:t>
            </a:r>
            <a:r>
              <a:rPr spc="-30" dirty="0"/>
              <a:t> </a:t>
            </a:r>
            <a:r>
              <a:rPr dirty="0"/>
              <a:t>ou s’ils</a:t>
            </a:r>
            <a:r>
              <a:rPr spc="-20" dirty="0"/>
              <a:t> </a:t>
            </a:r>
            <a:r>
              <a:rPr dirty="0"/>
              <a:t>sont</a:t>
            </a:r>
            <a:r>
              <a:rPr spc="-10" dirty="0"/>
              <a:t> </a:t>
            </a:r>
            <a:r>
              <a:rPr dirty="0"/>
              <a:t>supportés</a:t>
            </a:r>
            <a:r>
              <a:rPr spc="-30" dirty="0"/>
              <a:t> </a:t>
            </a:r>
            <a:r>
              <a:rPr dirty="0"/>
              <a:t>par</a:t>
            </a:r>
            <a:r>
              <a:rPr spc="-5" dirty="0"/>
              <a:t> </a:t>
            </a:r>
            <a:r>
              <a:rPr dirty="0"/>
              <a:t>un établissement</a:t>
            </a:r>
            <a:r>
              <a:rPr spc="-45" dirty="0"/>
              <a:t> </a:t>
            </a:r>
            <a:r>
              <a:rPr spc="-10" dirty="0"/>
              <a:t>stable </a:t>
            </a:r>
            <a:r>
              <a:rPr dirty="0"/>
              <a:t>dont</a:t>
            </a:r>
            <a:r>
              <a:rPr spc="-25" dirty="0"/>
              <a:t> </a:t>
            </a:r>
            <a:r>
              <a:rPr dirty="0"/>
              <a:t>dispose</a:t>
            </a:r>
            <a:r>
              <a:rPr spc="-20" dirty="0"/>
              <a:t> </a:t>
            </a:r>
            <a:r>
              <a:rPr dirty="0"/>
              <a:t>dans</a:t>
            </a:r>
            <a:r>
              <a:rPr spc="-25" dirty="0"/>
              <a:t> </a:t>
            </a:r>
            <a:r>
              <a:rPr dirty="0"/>
              <a:t>ce</a:t>
            </a:r>
            <a:r>
              <a:rPr spc="-10" dirty="0"/>
              <a:t> </a:t>
            </a:r>
            <a:r>
              <a:rPr dirty="0"/>
              <a:t>pays</a:t>
            </a:r>
            <a:r>
              <a:rPr spc="-30" dirty="0"/>
              <a:t> </a:t>
            </a:r>
            <a:r>
              <a:rPr dirty="0"/>
              <a:t>un</a:t>
            </a:r>
            <a:r>
              <a:rPr spc="-10" dirty="0"/>
              <a:t> </a:t>
            </a:r>
            <a:r>
              <a:rPr dirty="0"/>
              <a:t>résident</a:t>
            </a:r>
            <a:r>
              <a:rPr spc="-1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l’autre</a:t>
            </a:r>
            <a:r>
              <a:rPr spc="15" dirty="0"/>
              <a:t> </a:t>
            </a:r>
            <a:r>
              <a:rPr spc="-10" dirty="0"/>
              <a:t>pays.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FA1BA5-EA0E-9EE7-355D-411DD392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129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862139" y="2214564"/>
            <a:ext cx="84677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2500" b="1" u="sng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Exemple 1</a:t>
            </a:r>
            <a:r>
              <a:rPr lang="fr-FR" sz="2500" b="1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:</a:t>
            </a:r>
          </a:p>
          <a:p>
            <a:pPr algn="just">
              <a:defRPr/>
            </a:pPr>
            <a:endParaRPr lang="fr-FR" sz="1600" b="1" dirty="0">
              <a:solidFill>
                <a:srgbClr val="F91C05"/>
              </a:solidFill>
              <a:latin typeface="Perpetua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sz="2500" b="1" dirty="0">
                <a:latin typeface="Perpetua" pitchFamily="18" charset="0"/>
              </a:rPr>
              <a:t>Une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société algérienne </a:t>
            </a:r>
            <a:r>
              <a:rPr lang="fr-FR" sz="2500" b="1" dirty="0">
                <a:latin typeface="Perpetua" pitchFamily="18" charset="0"/>
              </a:rPr>
              <a:t>filiale d’une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société américaine </a:t>
            </a:r>
            <a:r>
              <a:rPr lang="fr-FR" sz="2500" b="1" dirty="0">
                <a:latin typeface="Perpetua" pitchFamily="18" charset="0"/>
              </a:rPr>
              <a:t>verse des redevances pour l’utilisation d’un brevet concédé par la société américaine. 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2500" b="1" dirty="0">
                <a:latin typeface="Perpetua" pitchFamily="18" charset="0"/>
              </a:rPr>
              <a:t>Les redevances sont calculées par l’application d’un pourcentage de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5%</a:t>
            </a:r>
            <a:r>
              <a:rPr lang="fr-FR" sz="25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du CA </a:t>
            </a:r>
            <a:r>
              <a:rPr lang="fr-FR" sz="2500" b="1" dirty="0">
                <a:latin typeface="Perpetua" pitchFamily="18" charset="0"/>
              </a:rPr>
              <a:t>réalisé par la société algérienne au titre de l’exploitation en Algérie de ce brevet.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738313" y="1500189"/>
            <a:ext cx="7930504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Perpetua" pitchFamily="18" charset="0"/>
              </a:rPr>
              <a:t>La double imposition économique internationale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80D4FB1-8204-ADE7-8035-715B2895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595" y="754202"/>
            <a:ext cx="7716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PARTAGE</a:t>
            </a:r>
            <a:r>
              <a:rPr spc="-20" dirty="0"/>
              <a:t>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4595" y="2159634"/>
            <a:ext cx="9079230" cy="393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Ainsi,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dividendes,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 source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d’intérêts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est-il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défini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400">
              <a:latin typeface="Arial"/>
              <a:cs typeface="Arial"/>
            </a:endParaRPr>
          </a:p>
          <a:p>
            <a:pPr marL="355600" marR="158115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Enfin,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vertu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(4)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deux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modèles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n’y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aucune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limitation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source,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payés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imputables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 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source.</a:t>
            </a:r>
            <a:endParaRPr sz="2400">
              <a:latin typeface="Arial"/>
              <a:cs typeface="Arial"/>
            </a:endParaRPr>
          </a:p>
          <a:p>
            <a:pPr marL="355600" marR="159385" indent="-3429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pareils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cas,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 est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autorisé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imposer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pleinement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l’établissement stable.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C26859-F27A-0F44-0811-3A642FE8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130</a:t>
            </a:fld>
            <a:endParaRPr lang="fr-FR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6495" y="650824"/>
            <a:ext cx="77165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II-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DIFFÉRENTS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RÉGIMES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PARTAGE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L'IMPOSITION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6495" y="1774120"/>
            <a:ext cx="9356090" cy="36925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§4.</a:t>
            </a:r>
            <a:r>
              <a:rPr sz="2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redevances</a:t>
            </a:r>
            <a:endParaRPr sz="28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existe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différences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fondamentales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8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Unies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modèle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concernant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font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pose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problèmes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concerne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l’administration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articles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d’autres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types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évoqués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ci-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dessus.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00201-075D-6B9D-FB37-EEAF26E40C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131</a:t>
            </a:fld>
            <a:endParaRPr lang="fr-FR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795" y="573481"/>
            <a:ext cx="7716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PARTAGE</a:t>
            </a:r>
            <a:r>
              <a:rPr spc="-20" dirty="0"/>
              <a:t>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5152" rIns="0" bIns="0" rtlCol="0">
            <a:spAutoFit/>
          </a:bodyPr>
          <a:lstStyle/>
          <a:p>
            <a:pPr marL="154813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spc="-50" dirty="0"/>
              <a:t>Tout</a:t>
            </a:r>
            <a:r>
              <a:rPr sz="2400" spc="-30" dirty="0"/>
              <a:t> </a:t>
            </a:r>
            <a:r>
              <a:rPr sz="2400" dirty="0"/>
              <a:t>d’abord, en</a:t>
            </a:r>
            <a:r>
              <a:rPr sz="2400" spc="-25" dirty="0"/>
              <a:t> </a:t>
            </a:r>
            <a:r>
              <a:rPr sz="2400" dirty="0"/>
              <a:t>vertu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15" dirty="0"/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(1)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/>
              <a:t>du</a:t>
            </a:r>
            <a:r>
              <a:rPr sz="2400" spc="-20" dirty="0"/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modèle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l’OCDE</a:t>
            </a:r>
            <a:r>
              <a:rPr sz="2400" spc="-10" dirty="0"/>
              <a:t>, </a:t>
            </a:r>
            <a:r>
              <a:rPr sz="2400" dirty="0"/>
              <a:t>les</a:t>
            </a:r>
            <a:r>
              <a:rPr sz="2400" spc="-40" dirty="0"/>
              <a:t> </a:t>
            </a:r>
            <a:r>
              <a:rPr sz="2400" dirty="0"/>
              <a:t>droits</a:t>
            </a:r>
            <a:r>
              <a:rPr sz="2400" spc="-30" dirty="0"/>
              <a:t> </a:t>
            </a:r>
            <a:r>
              <a:rPr sz="2400" dirty="0"/>
              <a:t>d’imposition</a:t>
            </a:r>
            <a:r>
              <a:rPr sz="2400" spc="5" dirty="0"/>
              <a:t> </a:t>
            </a:r>
            <a:r>
              <a:rPr sz="2400" dirty="0"/>
              <a:t>sur</a:t>
            </a:r>
            <a:r>
              <a:rPr sz="2400" spc="-35" dirty="0"/>
              <a:t> </a:t>
            </a:r>
            <a:r>
              <a:rPr sz="2400" dirty="0"/>
              <a:t>les</a:t>
            </a:r>
            <a:r>
              <a:rPr sz="2400" spc="-20" dirty="0"/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redevances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/>
              <a:t>provenant</a:t>
            </a:r>
            <a:r>
              <a:rPr sz="2400" spc="-20" dirty="0"/>
              <a:t> </a:t>
            </a:r>
            <a:r>
              <a:rPr sz="2400" dirty="0"/>
              <a:t>d’un</a:t>
            </a:r>
            <a:r>
              <a:rPr sz="2400" spc="-30" dirty="0"/>
              <a:t> </a:t>
            </a:r>
            <a:r>
              <a:rPr sz="2400" spc="-20" dirty="0"/>
              <a:t>pays </a:t>
            </a:r>
            <a:r>
              <a:rPr sz="2400" dirty="0"/>
              <a:t>partie</a:t>
            </a:r>
            <a:r>
              <a:rPr sz="2400" spc="-25" dirty="0"/>
              <a:t> </a:t>
            </a:r>
            <a:r>
              <a:rPr sz="2400" dirty="0"/>
              <a:t>à</a:t>
            </a:r>
            <a:r>
              <a:rPr sz="2400" spc="-15" dirty="0"/>
              <a:t> </a:t>
            </a:r>
            <a:r>
              <a:rPr sz="2400" dirty="0"/>
              <a:t>une</a:t>
            </a:r>
            <a:r>
              <a:rPr sz="2400" spc="-10" dirty="0"/>
              <a:t> </a:t>
            </a:r>
            <a:r>
              <a:rPr sz="2400" dirty="0"/>
              <a:t>convention</a:t>
            </a:r>
            <a:r>
              <a:rPr sz="2400" spc="-10" dirty="0"/>
              <a:t> </a:t>
            </a:r>
            <a:r>
              <a:rPr sz="2400" dirty="0"/>
              <a:t>et</a:t>
            </a:r>
            <a:r>
              <a:rPr sz="2400" spc="-25" dirty="0"/>
              <a:t> </a:t>
            </a:r>
            <a:r>
              <a:rPr sz="2400" dirty="0"/>
              <a:t>payées à</a:t>
            </a:r>
            <a:r>
              <a:rPr sz="2400" spc="-15" dirty="0"/>
              <a:t> </a:t>
            </a:r>
            <a:r>
              <a:rPr sz="2400" dirty="0"/>
              <a:t>un</a:t>
            </a:r>
            <a:r>
              <a:rPr sz="2400" spc="-15" dirty="0"/>
              <a:t> </a:t>
            </a:r>
            <a:r>
              <a:rPr sz="2400" dirty="0"/>
              <a:t>résident</a:t>
            </a:r>
            <a:r>
              <a:rPr sz="2400" spc="-5" dirty="0"/>
              <a:t> </a:t>
            </a:r>
            <a:r>
              <a:rPr sz="2400" dirty="0"/>
              <a:t>de</a:t>
            </a:r>
            <a:r>
              <a:rPr sz="2400" spc="-25" dirty="0"/>
              <a:t> </a:t>
            </a:r>
            <a:r>
              <a:rPr sz="2400" dirty="0"/>
              <a:t>l’autre </a:t>
            </a:r>
            <a:r>
              <a:rPr sz="2400" spc="-10" dirty="0"/>
              <a:t>pays, </a:t>
            </a:r>
            <a:r>
              <a:rPr sz="2400" dirty="0"/>
              <a:t>qui</a:t>
            </a:r>
            <a:r>
              <a:rPr sz="2400" spc="-35" dirty="0"/>
              <a:t> </a:t>
            </a:r>
            <a:r>
              <a:rPr sz="2400" dirty="0"/>
              <a:t>est</a:t>
            </a:r>
            <a:r>
              <a:rPr sz="2400" spc="-25" dirty="0"/>
              <a:t> </a:t>
            </a:r>
            <a:r>
              <a:rPr sz="2400" dirty="0"/>
              <a:t>le</a:t>
            </a:r>
            <a:r>
              <a:rPr sz="2400" spc="-25" dirty="0"/>
              <a:t> </a:t>
            </a:r>
            <a:r>
              <a:rPr sz="2400" dirty="0"/>
              <a:t>bénéficiaire</a:t>
            </a:r>
            <a:r>
              <a:rPr sz="2400" spc="20" dirty="0"/>
              <a:t> </a:t>
            </a:r>
            <a:r>
              <a:rPr sz="2400" dirty="0"/>
              <a:t>effectif</a:t>
            </a:r>
            <a:r>
              <a:rPr sz="2400" spc="-30" dirty="0"/>
              <a:t> </a:t>
            </a:r>
            <a:r>
              <a:rPr sz="2400" dirty="0"/>
              <a:t>du</a:t>
            </a:r>
            <a:r>
              <a:rPr sz="2400" spc="-25" dirty="0"/>
              <a:t> </a:t>
            </a:r>
            <a:r>
              <a:rPr sz="2400" dirty="0"/>
              <a:t>revenu,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exclusivement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attribués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pays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résidence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récipiendaire</a:t>
            </a:r>
            <a:r>
              <a:rPr sz="2400" spc="-10" dirty="0"/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321685-BE2B-DCC9-32F3-A5FC23EB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132</a:t>
            </a:fld>
            <a:endParaRPr lang="fr-FR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310" rIns="0" bIns="0" rtlCol="0">
            <a:spAutoFit/>
          </a:bodyPr>
          <a:lstStyle/>
          <a:p>
            <a:pPr marL="53149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PARTAGE</a:t>
            </a:r>
            <a:r>
              <a:rPr spc="-15" dirty="0"/>
              <a:t> </a:t>
            </a:r>
            <a:r>
              <a:rPr spc="-25" dirty="0"/>
              <a:t>DE </a:t>
            </a: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4595" y="2158111"/>
            <a:ext cx="9316720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Par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contre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(1)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(2)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modèle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Nations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Unies,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partagés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récipiendaire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taux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maximal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autorisé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perçu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montant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brut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redevances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lors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négociations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fiscales.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(ce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cas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algero-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française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cf.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art.12).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AE538D-AB26-98D0-0298-DBBACE5E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133</a:t>
            </a:fld>
            <a:endParaRPr lang="fr-FR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067" rIns="0" bIns="0" rtlCol="0">
            <a:spAutoFit/>
          </a:bodyPr>
          <a:lstStyle/>
          <a:p>
            <a:pPr marL="40767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DIFFÉRENTS</a:t>
            </a:r>
            <a:r>
              <a:rPr spc="-20" dirty="0"/>
              <a:t> </a:t>
            </a:r>
            <a:r>
              <a:rPr dirty="0"/>
              <a:t>RÉGIMES</a:t>
            </a:r>
            <a:r>
              <a:rPr spc="-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PARTAGE</a:t>
            </a:r>
            <a:r>
              <a:rPr spc="-15" dirty="0"/>
              <a:t> </a:t>
            </a:r>
            <a:r>
              <a:rPr spc="-25" dirty="0"/>
              <a:t>DE </a:t>
            </a: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0917" y="1919427"/>
            <a:ext cx="8672830" cy="3324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9235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redevances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considérées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provenir,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fins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conventionnelles,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elles sont payées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 supportées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 dont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dispose,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pays,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partie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convention.</a:t>
            </a:r>
            <a:endParaRPr sz="26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mme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cas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intérêts, l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ys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ur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 r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-i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détermin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pa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tio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EA656C-B238-2D51-B737-94837E4C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134</a:t>
            </a:fld>
            <a:endParaRPr lang="fr-FR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52" rIns="0" bIns="0" rtlCol="0">
            <a:spAutoFit/>
          </a:bodyPr>
          <a:lstStyle/>
          <a:p>
            <a:pPr marL="38862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PARTAGE</a:t>
            </a:r>
            <a:r>
              <a:rPr spc="-15" dirty="0"/>
              <a:t> </a:t>
            </a:r>
            <a:r>
              <a:rPr spc="-25" dirty="0"/>
              <a:t>DE </a:t>
            </a: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817" y="2158111"/>
            <a:ext cx="9394825" cy="3323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Enfin,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 vertu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l’article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(3)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déjà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cités,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n’y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limitation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redevances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payées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imputables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résidente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source.</a:t>
            </a:r>
            <a:endParaRPr sz="2600">
              <a:latin typeface="Arial"/>
              <a:cs typeface="Arial"/>
            </a:endParaRPr>
          </a:p>
          <a:p>
            <a:pPr marL="355600" marR="465455" indent="-342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pareils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autorisé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imposer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pleinement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redevances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l’établissement</a:t>
            </a:r>
            <a:r>
              <a:rPr sz="26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stable.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958A4-A985-9D2C-4310-9C828592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135</a:t>
            </a:fld>
            <a:endParaRPr lang="fr-FR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4817" y="655446"/>
            <a:ext cx="7716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DIFFÉRENTS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RÉGIMES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PARTAGE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DE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L'IMPOSITION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1017" y="2032648"/>
            <a:ext cx="9020175" cy="35750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§5. Les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gains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capital</a:t>
            </a:r>
            <a:endParaRPr sz="2600">
              <a:latin typeface="Arial"/>
              <a:cs typeface="Arial"/>
            </a:endParaRPr>
          </a:p>
          <a:p>
            <a:pPr marL="756285" marR="306705" indent="-287020">
              <a:lnSpc>
                <a:spcPct val="100000"/>
              </a:lnSpc>
              <a:spcBef>
                <a:spcPts val="994"/>
              </a:spcBef>
            </a:pPr>
            <a:r>
              <a:rPr sz="2600" spc="-1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prévu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Unies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contient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plusieurs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caractéristiques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particulières.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n’existe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aucune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gains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capital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raison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grande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diversité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gains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législations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nationales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pays.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6E47C3-DE36-9A80-6006-14AB608D03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136</a:t>
            </a:fld>
            <a:endParaRPr lang="fr-FR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310" rIns="0" bIns="0" rtlCol="0">
            <a:spAutoFit/>
          </a:bodyPr>
          <a:lstStyle/>
          <a:p>
            <a:pPr marL="63627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PARTAGE</a:t>
            </a:r>
            <a:r>
              <a:rPr spc="-15" dirty="0"/>
              <a:t> </a:t>
            </a:r>
            <a:r>
              <a:rPr spc="-25" dirty="0"/>
              <a:t>DE </a:t>
            </a: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9117" y="2158111"/>
            <a:ext cx="9203055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gains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capital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liés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types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d’actifs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visés.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existe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grandes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différences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susmentionnés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l’attribution 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droits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concernant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gains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vente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d’actions.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certains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gains,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l’attribution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partagée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;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pareils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cas,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cependant,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n’y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aucune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limitation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l’imposition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source.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276F3F-9733-DEEF-3991-2F7D4721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137</a:t>
            </a:fld>
            <a:endParaRPr lang="fr-FR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294" y="655446"/>
            <a:ext cx="7716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DIFFÉRENTS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RÉGIMES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PARTAGE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DE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L'IMPOSITION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294" y="2005711"/>
            <a:ext cx="8573135" cy="2927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4635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autres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gains,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exclusif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attribué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résidence.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 ces gains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 généralement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perçus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sur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montant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net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conséquent,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plupart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temps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détermination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donner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d’autres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problèmes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mise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application.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CD013-4DE3-E587-9B11-B8E2F4FC7F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138</a:t>
            </a:fld>
            <a:endParaRPr lang="fr-FR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52" rIns="0" bIns="0" rtlCol="0">
            <a:spAutoFit/>
          </a:bodyPr>
          <a:lstStyle/>
          <a:p>
            <a:pPr marL="49339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1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PARTAGE</a:t>
            </a:r>
            <a:r>
              <a:rPr spc="-15" dirty="0"/>
              <a:t> </a:t>
            </a:r>
            <a:r>
              <a:rPr spc="-25" dirty="0"/>
              <a:t>DE </a:t>
            </a:r>
            <a:r>
              <a:rPr spc="-10" dirty="0"/>
              <a:t>L'IMPOSITION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4264" rIns="0" bIns="0" rtlCol="0">
            <a:spAutoFit/>
          </a:bodyPr>
          <a:lstStyle/>
          <a:p>
            <a:pPr marL="1319530" marR="5080" indent="-2286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gains</a:t>
            </a:r>
            <a:r>
              <a:rPr spc="-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capital</a:t>
            </a:r>
            <a:r>
              <a:rPr spc="-25" dirty="0"/>
              <a:t> </a:t>
            </a:r>
            <a:r>
              <a:rPr dirty="0"/>
              <a:t>peuvent</a:t>
            </a:r>
            <a:r>
              <a:rPr spc="-25" dirty="0"/>
              <a:t> </a:t>
            </a:r>
            <a:r>
              <a:rPr dirty="0"/>
              <a:t>donc</a:t>
            </a:r>
            <a:r>
              <a:rPr spc="-20" dirty="0"/>
              <a:t> </a:t>
            </a:r>
            <a:r>
              <a:rPr dirty="0"/>
              <a:t>inclure</a:t>
            </a:r>
            <a:r>
              <a:rPr spc="-25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gains</a:t>
            </a:r>
            <a:r>
              <a:rPr spc="-20" dirty="0"/>
              <a:t> </a:t>
            </a:r>
            <a:r>
              <a:rPr dirty="0"/>
              <a:t>tirés</a:t>
            </a:r>
            <a:r>
              <a:rPr spc="-5" dirty="0"/>
              <a:t> </a:t>
            </a:r>
            <a:r>
              <a:rPr spc="-25" dirty="0"/>
              <a:t>de </a:t>
            </a:r>
            <a:r>
              <a:rPr dirty="0"/>
              <a:t>l’aliénation</a:t>
            </a:r>
            <a:r>
              <a:rPr spc="-30" dirty="0"/>
              <a:t> </a:t>
            </a:r>
            <a:r>
              <a:rPr dirty="0"/>
              <a:t>ou</a:t>
            </a:r>
            <a:r>
              <a:rPr spc="-5" dirty="0"/>
              <a:t> </a:t>
            </a:r>
            <a:r>
              <a:rPr dirty="0"/>
              <a:t>d’autres</a:t>
            </a:r>
            <a:r>
              <a:rPr spc="-25" dirty="0"/>
              <a:t> </a:t>
            </a:r>
            <a:r>
              <a:rPr dirty="0"/>
              <a:t>transferts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propriété,</a:t>
            </a:r>
            <a:r>
              <a:rPr spc="-10" dirty="0"/>
              <a:t> </a:t>
            </a:r>
            <a:r>
              <a:rPr dirty="0"/>
              <a:t>comme</a:t>
            </a:r>
            <a:r>
              <a:rPr spc="-40" dirty="0"/>
              <a:t> </a:t>
            </a:r>
            <a:r>
              <a:rPr dirty="0"/>
              <a:t>en</a:t>
            </a:r>
            <a:r>
              <a:rPr spc="-5" dirty="0"/>
              <a:t> </a:t>
            </a:r>
            <a:r>
              <a:rPr spc="-25" dirty="0"/>
              <a:t>cas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donation</a:t>
            </a:r>
            <a:r>
              <a:rPr spc="-10" dirty="0"/>
              <a:t> </a:t>
            </a:r>
            <a:r>
              <a:rPr dirty="0"/>
              <a:t>ou</a:t>
            </a:r>
            <a:r>
              <a:rPr spc="-1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décès,</a:t>
            </a:r>
            <a:r>
              <a:rPr spc="-20" dirty="0"/>
              <a:t> </a:t>
            </a:r>
            <a:r>
              <a:rPr dirty="0"/>
              <a:t>mais</a:t>
            </a:r>
            <a:r>
              <a:rPr spc="-20" dirty="0"/>
              <a:t> </a:t>
            </a:r>
            <a:r>
              <a:rPr dirty="0"/>
              <a:t>aussi</a:t>
            </a:r>
            <a:r>
              <a:rPr spc="-35" dirty="0"/>
              <a:t> </a:t>
            </a:r>
            <a:r>
              <a:rPr dirty="0"/>
              <a:t>dans</a:t>
            </a:r>
            <a:r>
              <a:rPr spc="-10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spc="-25" dirty="0"/>
              <a:t>cas </a:t>
            </a:r>
            <a:r>
              <a:rPr dirty="0"/>
              <a:t>d’émigration</a:t>
            </a:r>
            <a:r>
              <a:rPr spc="-35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propriétaire</a:t>
            </a:r>
            <a:r>
              <a:rPr spc="-35" dirty="0"/>
              <a:t> </a:t>
            </a:r>
            <a:r>
              <a:rPr dirty="0"/>
              <a:t>ou</a:t>
            </a:r>
            <a:r>
              <a:rPr spc="-15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dirty="0"/>
              <a:t>actifs,</a:t>
            </a:r>
            <a:r>
              <a:rPr spc="-20" dirty="0"/>
              <a:t> </a:t>
            </a:r>
            <a:r>
              <a:rPr dirty="0"/>
              <a:t>et,</a:t>
            </a:r>
            <a:r>
              <a:rPr spc="-25" dirty="0"/>
              <a:t> </a:t>
            </a:r>
            <a:r>
              <a:rPr dirty="0"/>
              <a:t>dans</a:t>
            </a:r>
            <a:r>
              <a:rPr spc="-30" dirty="0"/>
              <a:t> </a:t>
            </a:r>
            <a:r>
              <a:rPr spc="-10" dirty="0"/>
              <a:t>certains </a:t>
            </a:r>
            <a:r>
              <a:rPr dirty="0"/>
              <a:t>pays,</a:t>
            </a:r>
            <a:r>
              <a:rPr spc="-40" dirty="0"/>
              <a:t> </a:t>
            </a:r>
            <a:r>
              <a:rPr dirty="0"/>
              <a:t>également</a:t>
            </a:r>
            <a:r>
              <a:rPr spc="-30" dirty="0"/>
              <a:t> </a:t>
            </a:r>
            <a:r>
              <a:rPr dirty="0"/>
              <a:t>en cas</a:t>
            </a:r>
            <a:r>
              <a:rPr spc="-15" dirty="0"/>
              <a:t> </a:t>
            </a:r>
            <a:r>
              <a:rPr dirty="0"/>
              <a:t>de réévaluations</a:t>
            </a:r>
            <a:r>
              <a:rPr spc="-30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valeurs comptables.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73953D-1460-6897-114F-146C420F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139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862139" y="2214564"/>
            <a:ext cx="84677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rgbClr val="3366FF"/>
              </a:buClr>
              <a:buFont typeface="Wingdings" pitchFamily="2" charset="2"/>
              <a:buChar char="v"/>
            </a:pPr>
            <a:r>
              <a:rPr lang="fr-FR" sz="2500" b="1" dirty="0">
                <a:latin typeface="Perpetua" pitchFamily="18" charset="0"/>
              </a:rPr>
              <a:t> Le vérificateur estime ainsi que le taux des redevances est excessif et que cette situation est source d’un transfert de bénéfices de l’Algérie vers les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USA</a:t>
            </a:r>
            <a:r>
              <a:rPr lang="fr-FR" sz="2500" b="1" dirty="0">
                <a:latin typeface="Perpetua" pitchFamily="18" charset="0"/>
              </a:rPr>
              <a:t>, le redressement en Algérie génère une double imposition économique dés lors que les redevances excessives </a:t>
            </a:r>
            <a:r>
              <a:rPr lang="fr-FR" sz="2500" b="1" dirty="0">
                <a:solidFill>
                  <a:srgbClr val="3366FF"/>
                </a:solidFill>
                <a:latin typeface="Perpetua" pitchFamily="18" charset="0"/>
              </a:rPr>
              <a:t>(4%)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738313" y="1500189"/>
            <a:ext cx="7930504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Perpetua" pitchFamily="18" charset="0"/>
              </a:rPr>
              <a:t>La double imposition économique internationale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2E0A2C-3DF6-4521-6819-B398488A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917" y="610565"/>
            <a:ext cx="771715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II-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DIFFÉRENTS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RÉGIMES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PARTAGE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L'IMPOSITION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2917" y="2158111"/>
            <a:ext cx="9288145" cy="305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17424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professions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diverses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autres rémunérations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professions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indépendantes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règle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générale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selon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nous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avons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vus,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provenant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profession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libérale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caractère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indépendant,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imposables</a:t>
            </a:r>
            <a:endParaRPr sz="2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l’Etat de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résidence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84688-CDA8-1D7F-1F27-17E1834D0A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140</a:t>
            </a:fld>
            <a:endParaRPr lang="fr-FR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650824"/>
            <a:ext cx="77165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PARTAGE</a:t>
            </a:r>
            <a:r>
              <a:rPr spc="-20" dirty="0"/>
              <a:t>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2695" y="2158111"/>
            <a:ext cx="9063990" cy="3786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8430" indent="-3429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300" spc="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FF0000"/>
                </a:solidFill>
                <a:latin typeface="Arial"/>
                <a:cs typeface="Arial"/>
              </a:rPr>
              <a:t>Toutefois</a:t>
            </a:r>
            <a:r>
              <a:rPr sz="23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ces</a:t>
            </a:r>
            <a:r>
              <a:rPr sz="23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revenus</a:t>
            </a:r>
            <a:r>
              <a:rPr sz="23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peuvent</a:t>
            </a:r>
            <a:r>
              <a:rPr sz="23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être</a:t>
            </a:r>
            <a:r>
              <a:rPr sz="23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imposés</a:t>
            </a:r>
            <a:r>
              <a:rPr sz="23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23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l’autre</a:t>
            </a:r>
            <a:r>
              <a:rPr sz="23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Arial"/>
                <a:cs typeface="Arial"/>
              </a:rPr>
              <a:t>Etat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marL="756285" marR="132715" indent="-287020">
              <a:lnSpc>
                <a:spcPct val="100000"/>
              </a:lnSpc>
              <a:spcBef>
                <a:spcPts val="1005"/>
              </a:spcBef>
            </a:pPr>
            <a:r>
              <a:rPr sz="2300" spc="6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300" spc="65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façon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habituelle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installation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fixe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Etat;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seule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fraction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revenu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imputable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fixe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sera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imposée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Etat;</a:t>
            </a:r>
            <a:endParaRPr sz="23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</a:pPr>
            <a:r>
              <a:rPr sz="2300" spc="6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300" spc="65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séjour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s’étend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période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périodes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totale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égale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supérieure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183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jours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pendant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l’année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considérée;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seule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fraction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revenu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imputable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tirée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activités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exercées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imposable.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EC0603-D625-C060-A641-11897926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141</a:t>
            </a:fld>
            <a:endParaRPr lang="fr-FR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2475" y="655446"/>
            <a:ext cx="7716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DIFFÉRENTS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RÉGIMES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PARTAGE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DE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L'IMPOSITION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2475" y="1917928"/>
            <a:ext cx="9126220" cy="3575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professions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dépendantes</a:t>
            </a:r>
            <a:endParaRPr sz="2600">
              <a:latin typeface="Arial"/>
              <a:cs typeface="Arial"/>
            </a:endParaRPr>
          </a:p>
          <a:p>
            <a:pPr marL="698500" marR="5080" indent="-2286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Ici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revenus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qualifiés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salaires,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traitements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autres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rémunérations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assimilées,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résidence.</a:t>
            </a:r>
            <a:endParaRPr sz="2600">
              <a:latin typeface="Arial"/>
              <a:cs typeface="Arial"/>
            </a:endParaRPr>
          </a:p>
          <a:p>
            <a:pPr marL="698500" marR="83820" indent="-228600" algn="just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Sauf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l’emploi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exercé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cas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rémunérations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s’agit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cet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Etat.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E5C7B7-D9B6-70D8-7261-3EC0997D29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142</a:t>
            </a:fld>
            <a:endParaRPr lang="fr-FR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650824"/>
            <a:ext cx="771715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DIFFÉRENTS</a:t>
            </a:r>
            <a:r>
              <a:rPr spc="-25" dirty="0"/>
              <a:t> </a:t>
            </a:r>
            <a:r>
              <a:rPr dirty="0"/>
              <a:t>RÉGIMES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PARTAGE</a:t>
            </a:r>
            <a:r>
              <a:rPr spc="-20" dirty="0"/>
              <a:t> </a:t>
            </a:r>
            <a:r>
              <a:rPr spc="-25" dirty="0"/>
              <a:t>DE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L'IMPOSITION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2159634"/>
            <a:ext cx="9277985" cy="369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5945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Toutefois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rémunérations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imposables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premier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Etat,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c-à-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l’Etat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résidence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56285" marR="258445" indent="-28702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bénéficiaire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séjourne moins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183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jours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total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pendant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l’année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considérée;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rémunérations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payées par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employeur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Etat;</a:t>
            </a:r>
            <a:endParaRPr sz="2400">
              <a:latin typeface="Arial"/>
              <a:cs typeface="Arial"/>
            </a:endParaRPr>
          </a:p>
          <a:p>
            <a:pPr marL="756285" marR="172720" indent="-28702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charge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rémunérations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supportée par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fixe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l’employeur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dans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Etat.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9B552F-5306-E9FD-2370-E5594FA3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143</a:t>
            </a:fld>
            <a:endParaRPr lang="fr-FR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814527"/>
            <a:ext cx="6729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III-</a:t>
            </a:r>
            <a:r>
              <a:rPr spc="-5" dirty="0"/>
              <a:t> </a:t>
            </a:r>
            <a:r>
              <a:rPr dirty="0"/>
              <a:t>LE</a:t>
            </a:r>
            <a:r>
              <a:rPr spc="-20" dirty="0"/>
              <a:t> </a:t>
            </a:r>
            <a:r>
              <a:rPr dirty="0"/>
              <a:t>DROIT</a:t>
            </a:r>
            <a:r>
              <a:rPr spc="-20" dirty="0"/>
              <a:t> </a:t>
            </a:r>
            <a:r>
              <a:rPr dirty="0"/>
              <a:t>EXCLUSIF</a:t>
            </a:r>
            <a:r>
              <a:rPr spc="-5" dirty="0"/>
              <a:t> </a:t>
            </a:r>
            <a:r>
              <a:rPr spc="-10" dirty="0"/>
              <a:t>D’IMPOSITION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8294" y="2159634"/>
            <a:ext cx="9211310" cy="357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revenus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imputables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rattachables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un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établissement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base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fixe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convient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rappeler,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nous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l’avons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déjà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vu,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générés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l’activité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 établissement stable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fixe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 cette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été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exercée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généré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revenus.</a:t>
            </a:r>
            <a:endParaRPr sz="2400">
              <a:latin typeface="Arial"/>
              <a:cs typeface="Arial"/>
            </a:endParaRPr>
          </a:p>
          <a:p>
            <a:pPr marL="756285" marR="327025" indent="-28702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Autrement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c’est l‘Etat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va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établissement stable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installation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fixe ou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base fixe.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65D45C-BD6C-1E71-97CA-10ABD9CF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144</a:t>
            </a:fld>
            <a:endParaRPr lang="fr-FR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951103"/>
            <a:ext cx="672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III-</a:t>
            </a:r>
            <a:r>
              <a:rPr spc="5" dirty="0"/>
              <a:t> </a:t>
            </a:r>
            <a:r>
              <a:rPr dirty="0"/>
              <a:t>LE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dirty="0"/>
              <a:t>EXCLUSIF </a:t>
            </a:r>
            <a:r>
              <a:rPr spc="-10" dirty="0"/>
              <a:t>D’IMPOSITION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8294" y="2033143"/>
            <a:ext cx="8972550" cy="407085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autres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revenus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jetons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présence,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tantièmes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autres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rétributions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similaires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(art.16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modèles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conventions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4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NU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OCDE)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8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rémunérations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perçues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personne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physique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morale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contractant,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qualité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membre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conseil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d’administration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surveillance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État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contractant.</a:t>
            </a:r>
            <a:endParaRPr sz="2400" dirty="0">
              <a:latin typeface="Arial"/>
              <a:cs typeface="Arial"/>
            </a:endParaRPr>
          </a:p>
          <a:p>
            <a:pPr marL="756285" marR="20955" indent="-287020">
              <a:lnSpc>
                <a:spcPct val="80000"/>
              </a:lnSpc>
              <a:spcBef>
                <a:spcPts val="100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L’imposition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rémunérations 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réalisée 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où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trouve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 société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 paie,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savoir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 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source.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3204D-5B3D-5A6D-6A86-305C4791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145</a:t>
            </a:fld>
            <a:endParaRPr lang="fr-FR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0517" y="880109"/>
            <a:ext cx="672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III- LE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EXCLUSIF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D’IMPOSITION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0517" y="2118487"/>
            <a:ext cx="9526270" cy="352932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290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6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Artistes et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sportifs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(art.17 des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modèles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conventions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NU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&amp;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OCDE)</a:t>
            </a:r>
            <a:endParaRPr sz="2600">
              <a:latin typeface="Arial"/>
              <a:cs typeface="Arial"/>
            </a:endParaRPr>
          </a:p>
          <a:p>
            <a:pPr marL="756285" marR="12065" indent="-287020">
              <a:lnSpc>
                <a:spcPct val="90000"/>
              </a:lnSpc>
              <a:spcBef>
                <a:spcPts val="95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stipulé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artistes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sportifs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résidents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l’autre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exercent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activités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cette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qualité,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celles-ci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aient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caractère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d’activité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d’entreprise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d’activité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salariée.</a:t>
            </a:r>
            <a:endParaRPr sz="2600">
              <a:latin typeface="Arial"/>
              <a:cs typeface="Arial"/>
            </a:endParaRPr>
          </a:p>
          <a:p>
            <a:pPr marL="756285" marR="1184910" indent="-287020">
              <a:lnSpc>
                <a:spcPts val="2810"/>
              </a:lnSpc>
              <a:spcBef>
                <a:spcPts val="104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d’autres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termes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l’imposition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où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l’activité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exercée,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cad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source.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9F74DC-9E5F-C2B4-815B-DCF711B610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146</a:t>
            </a:fld>
            <a:endParaRPr lang="fr-FR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784301"/>
            <a:ext cx="6738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III-</a:t>
            </a:r>
            <a:r>
              <a:rPr spc="5" dirty="0"/>
              <a:t> </a:t>
            </a:r>
            <a:r>
              <a:rPr dirty="0"/>
              <a:t>LE DROIT</a:t>
            </a:r>
            <a:r>
              <a:rPr spc="-5" dirty="0"/>
              <a:t> </a:t>
            </a:r>
            <a:r>
              <a:rPr dirty="0"/>
              <a:t>EXCLUSIF</a:t>
            </a:r>
            <a:r>
              <a:rPr spc="5" dirty="0"/>
              <a:t> </a:t>
            </a:r>
            <a:r>
              <a:rPr spc="-10" dirty="0"/>
              <a:t>D’IMPOSITION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794" y="1839392"/>
            <a:ext cx="8604885" cy="35210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§3.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Pensions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prestations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sécurité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sociale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75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A.</a:t>
            </a:r>
            <a:r>
              <a:rPr sz="2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Pensions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privées</a:t>
            </a:r>
            <a:endParaRPr sz="2200">
              <a:latin typeface="Arial"/>
              <a:cs typeface="Arial"/>
            </a:endParaRPr>
          </a:p>
          <a:p>
            <a:pPr marL="355600" marR="405130" indent="-342900">
              <a:lnSpc>
                <a:spcPct val="80000"/>
              </a:lnSpc>
              <a:spcBef>
                <a:spcPts val="994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4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l’ONU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(article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18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première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variante),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18</a:t>
            </a:r>
            <a:r>
              <a:rPr sz="2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exclusif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d’imposer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pensions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autres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rémunérations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similaires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dévolu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l’Etat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résidence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994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3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Toutefois,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s’écarte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texte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qu’il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donne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Arial"/>
                <a:cs typeface="Arial"/>
              </a:rPr>
              <a:t>pays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source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exclusif</a:t>
            </a:r>
            <a:r>
              <a:rPr sz="2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quand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versements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effectués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caisse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publique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partie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régime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sécurité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sociale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État,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l’une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ses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subdivisions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politiques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collectivités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locales.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21970-6796-0B6A-8F3F-7B5CAD8E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147</a:t>
            </a:fld>
            <a:endParaRPr lang="fr-FR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475" y="814527"/>
            <a:ext cx="6731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III-</a:t>
            </a:r>
            <a:r>
              <a:rPr spc="-5" dirty="0"/>
              <a:t> 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DROIT</a:t>
            </a:r>
            <a:r>
              <a:rPr spc="-25" dirty="0"/>
              <a:t> </a:t>
            </a:r>
            <a:r>
              <a:rPr dirty="0"/>
              <a:t>EXCLUSIF</a:t>
            </a:r>
            <a:r>
              <a:rPr spc="-5" dirty="0"/>
              <a:t> </a:t>
            </a:r>
            <a:r>
              <a:rPr spc="-10" dirty="0"/>
              <a:t>D’IMPOSITION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9058" y="1938273"/>
            <a:ext cx="9279255" cy="350647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81000" marR="263525" indent="-342900">
              <a:lnSpc>
                <a:spcPct val="90000"/>
              </a:lnSpc>
              <a:spcBef>
                <a:spcPts val="359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4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18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2175" baseline="24904" dirty="0">
                <a:solidFill>
                  <a:srgbClr val="404040"/>
                </a:solidFill>
                <a:latin typeface="Arial"/>
                <a:cs typeface="Arial"/>
              </a:rPr>
              <a:t>ème</a:t>
            </a:r>
            <a:r>
              <a:rPr sz="2175" spc="240" baseline="2490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variante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l’ONU,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l’Etat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imposer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pensions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autres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rémunérations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analogues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23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23 B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(relatifs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l’élimination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imposition)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détermineront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exemptera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permettra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déduire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propre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paiement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question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payé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source.</a:t>
            </a:r>
            <a:endParaRPr sz="2200">
              <a:latin typeface="Arial"/>
              <a:cs typeface="Arial"/>
            </a:endParaRPr>
          </a:p>
          <a:p>
            <a:pPr marL="381000" marR="30480" indent="-342900">
              <a:lnSpc>
                <a:spcPct val="90000"/>
              </a:lnSpc>
              <a:spcBef>
                <a:spcPts val="100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18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permet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exclusivement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disposer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quand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versements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effectués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d’une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caisse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publique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partie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régime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sécurité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sociale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État,</a:t>
            </a:r>
            <a:r>
              <a:rPr sz="2200" spc="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l’une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subdivisions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politiques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collectivités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locales.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199694-404C-EFE8-78F0-D2945D93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148</a:t>
            </a:fld>
            <a:endParaRPr lang="fr-FR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3019" y="767588"/>
            <a:ext cx="672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III- LE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EXCLUSIF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D’IMPOSITION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3019" y="1917928"/>
            <a:ext cx="9422765" cy="3575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B.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Pensions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publiques</a:t>
            </a:r>
            <a:endParaRPr sz="2600">
              <a:latin typeface="Arial"/>
              <a:cs typeface="Arial"/>
            </a:endParaRPr>
          </a:p>
          <a:p>
            <a:pPr marL="756285" marR="11430" indent="-28702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vertu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l’art.19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(ONU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OCDE)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exclusif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rémunérations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échoit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l’État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qui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paie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mêmes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pensions,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va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qu’il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aura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23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relatif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l’élimination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double imposition.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5AD22-FD02-6551-5EBA-7321A71626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149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862139" y="2214564"/>
            <a:ext cx="846772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3000"/>
              </a:spcAft>
            </a:pPr>
            <a:r>
              <a:rPr lang="fr-FR" sz="2500" b="1">
                <a:latin typeface="Perpetua" pitchFamily="18" charset="0"/>
              </a:rPr>
              <a:t>Sont rejetées des charges déductibles en Algérie, ce qui signifie qu’un IBS doit être  payé sur ce qui est considéré en fait comme une distribution de bénéfices; et</a:t>
            </a:r>
          </a:p>
          <a:p>
            <a:pPr algn="just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v"/>
            </a:pPr>
            <a:r>
              <a:rPr lang="fr-FR" sz="2500" b="1">
                <a:latin typeface="Perpetua" pitchFamily="18" charset="0"/>
              </a:rPr>
              <a:t>Ont été soumises à l’impôt sur les sociétés aux Etats-Unis puisque, pour la société comme pour l’administration américaine, ces sommes sont des produits d’exploitation à inclure dans les résultats imposables.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738314" y="1500189"/>
            <a:ext cx="8392169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Perpetua" pitchFamily="18" charset="0"/>
              </a:rPr>
              <a:t>La double imposition économique internationale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2F37B4-3C52-676B-0578-B68C2797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952" y="814527"/>
            <a:ext cx="6738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III-</a:t>
            </a:r>
            <a:r>
              <a:rPr spc="5" dirty="0"/>
              <a:t> </a:t>
            </a:r>
            <a:r>
              <a:rPr dirty="0"/>
              <a:t>LE DROIT</a:t>
            </a:r>
            <a:r>
              <a:rPr spc="-5" dirty="0"/>
              <a:t> </a:t>
            </a:r>
            <a:r>
              <a:rPr dirty="0"/>
              <a:t>EXCLUSIF</a:t>
            </a:r>
            <a:r>
              <a:rPr spc="10" dirty="0"/>
              <a:t> </a:t>
            </a:r>
            <a:r>
              <a:rPr spc="-10" dirty="0"/>
              <a:t>D’IMPOSITION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9017" y="1890572"/>
            <a:ext cx="8564245" cy="369760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§4.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Etudiants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stagiaires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règle énoncée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 ONU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OCDE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concerne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certains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versements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reçus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étudiants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stagiaires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couvrir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leurs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frais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d’entretien,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d’études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formation.</a:t>
            </a:r>
            <a:endParaRPr sz="2400">
              <a:latin typeface="Arial"/>
              <a:cs typeface="Arial"/>
            </a:endParaRPr>
          </a:p>
          <a:p>
            <a:pPr marL="756285" marR="54610" indent="-287020">
              <a:lnSpc>
                <a:spcPct val="100000"/>
              </a:lnSpc>
              <a:spcBef>
                <a:spcPts val="1005"/>
              </a:spcBef>
            </a:pPr>
            <a:r>
              <a:rPr sz="2400" spc="-1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Toutes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sommes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nature provenant 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sources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situées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dehors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l’étudiant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stagiaire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intéressé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présent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exonérées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d’impôt dans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cet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État.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AAF8D-297B-9038-0508-CBC3E438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150</a:t>
            </a:fld>
            <a:endParaRPr lang="fr-FR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605104"/>
            <a:ext cx="6738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III-</a:t>
            </a:r>
            <a:r>
              <a:rPr spc="5" dirty="0"/>
              <a:t> </a:t>
            </a:r>
            <a:r>
              <a:rPr dirty="0"/>
              <a:t>LE DROIT</a:t>
            </a:r>
            <a:r>
              <a:rPr spc="-5" dirty="0"/>
              <a:t> </a:t>
            </a:r>
            <a:r>
              <a:rPr dirty="0"/>
              <a:t>EXCLUSIF</a:t>
            </a:r>
            <a:r>
              <a:rPr spc="10" dirty="0"/>
              <a:t> </a:t>
            </a:r>
            <a:r>
              <a:rPr spc="-10" dirty="0"/>
              <a:t>D’IMPOSITION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2817" y="1837690"/>
            <a:ext cx="8679180" cy="355155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§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5.</a:t>
            </a:r>
            <a:r>
              <a:rPr sz="18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Autres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revenus</a:t>
            </a:r>
            <a:endParaRPr sz="1800">
              <a:latin typeface="Arial"/>
              <a:cs typeface="Arial"/>
            </a:endParaRPr>
          </a:p>
          <a:p>
            <a:pPr marL="756285" marR="942975" indent="-287020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catégorie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traitée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ONU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OCDE.</a:t>
            </a:r>
            <a:endParaRPr sz="18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vise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seulement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relevant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catégories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sont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expressément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traitées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articles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précédents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(par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exemple,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pension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alimentaire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gains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provenant de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loterie),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ceux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proviennent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sources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n’y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expressément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mentionnées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(par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exemple,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loyer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payé par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l’usage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d’un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immobilier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situé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tiers).</a:t>
            </a:r>
            <a:endParaRPr sz="1800">
              <a:latin typeface="Arial"/>
              <a:cs typeface="Arial"/>
            </a:endParaRPr>
          </a:p>
          <a:p>
            <a:pPr marL="756285" marR="45085" indent="-287020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vertu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susvisé,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attribué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exclusivement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l’État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 la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résidence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EAB52-B0FA-64B1-9C96-2EBC4720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151</a:t>
            </a:fld>
            <a:endParaRPr lang="fr-FR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817" y="687451"/>
            <a:ext cx="672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III- LE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dirty="0"/>
              <a:t>EXCLUSIF </a:t>
            </a:r>
            <a:r>
              <a:rPr spc="-10" dirty="0"/>
              <a:t>D’IMPOSITION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817" y="2031009"/>
            <a:ext cx="9420225" cy="37617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§6.</a:t>
            </a:r>
            <a:r>
              <a:rPr sz="2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Fortune</a:t>
            </a:r>
            <a:endParaRPr sz="22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référence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22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ONU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OCDE,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fortune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provenant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immobiliers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possède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situés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Etat.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Autrement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là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situés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biens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immobiliers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question.</a:t>
            </a:r>
            <a:endParaRPr sz="2200">
              <a:latin typeface="Arial"/>
              <a:cs typeface="Arial"/>
            </a:endParaRPr>
          </a:p>
          <a:p>
            <a:pPr marL="756285" marR="1156335" indent="-287020">
              <a:lnSpc>
                <a:spcPct val="100000"/>
              </a:lnSpc>
              <a:spcBef>
                <a:spcPts val="100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immobiliers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affectés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exploitation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industrielle,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commerciale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agricole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l’exercice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profession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indépendante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considération.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62A4C-99D0-1201-E24A-1042FBF0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152</a:t>
            </a:fld>
            <a:endParaRPr lang="fr-FR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2417" y="814527"/>
            <a:ext cx="6729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III-</a:t>
            </a:r>
            <a:r>
              <a:rPr spc="-5" dirty="0"/>
              <a:t> </a:t>
            </a:r>
            <a:r>
              <a:rPr dirty="0"/>
              <a:t>LE</a:t>
            </a:r>
            <a:r>
              <a:rPr spc="-25" dirty="0"/>
              <a:t> </a:t>
            </a:r>
            <a:r>
              <a:rPr dirty="0"/>
              <a:t>DROIT</a:t>
            </a:r>
            <a:r>
              <a:rPr spc="-20" dirty="0"/>
              <a:t> </a:t>
            </a:r>
            <a:r>
              <a:rPr dirty="0"/>
              <a:t>EXCLUSIF</a:t>
            </a:r>
            <a:r>
              <a:rPr spc="-10" dirty="0"/>
              <a:t> D’IMPOSITION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3519" y="2158111"/>
            <a:ext cx="937768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fortune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constituée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partie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l’actif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exploitant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navires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aéronefs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trafic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mobiliers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utilisés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l’exploitation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navires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aéronefs,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imposable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situé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siège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direction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effective.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F1206-48D3-F0C0-F573-3463C0FF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153</a:t>
            </a:fld>
            <a:endParaRPr lang="fr-FR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594" y="812038"/>
            <a:ext cx="630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IV- L’ASSITANCE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ADMINISTRATIVE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594" y="2048552"/>
            <a:ext cx="9156700" cy="377507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procédure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amiable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7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700" spc="-3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7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procédure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amiable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destinée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756285" marR="5080" indent="-287020">
              <a:lnSpc>
                <a:spcPts val="2590"/>
              </a:lnSpc>
              <a:spcBef>
                <a:spcPts val="105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régler les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questions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relatives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l’interprétation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l’application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convention;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offrir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États concernés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169670" indent="-243204">
              <a:lnSpc>
                <a:spcPts val="2735"/>
              </a:lnSpc>
              <a:spcBef>
                <a:spcPts val="705"/>
              </a:spcBef>
              <a:buClr>
                <a:srgbClr val="A42F0F"/>
              </a:buClr>
              <a:buSzPct val="95833"/>
              <a:buFont typeface="Wingdings"/>
              <a:buChar char=""/>
              <a:tabLst>
                <a:tab pos="117030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instance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devant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laquelle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pourraient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contester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des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735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impositions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seraient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conformes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convention;</a:t>
            </a:r>
            <a:endParaRPr sz="2400">
              <a:latin typeface="Arial"/>
              <a:cs typeface="Arial"/>
            </a:endParaRPr>
          </a:p>
          <a:p>
            <a:pPr marL="1155700" marR="501650" indent="-228600">
              <a:lnSpc>
                <a:spcPts val="2590"/>
              </a:lnSpc>
              <a:spcBef>
                <a:spcPts val="1040"/>
              </a:spcBef>
              <a:buClr>
                <a:srgbClr val="A42F0F"/>
              </a:buClr>
              <a:buSzPct val="95833"/>
              <a:buFont typeface="Wingdings"/>
              <a:buChar char=""/>
              <a:tabLst>
                <a:tab pos="117030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mécanisme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utilisable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éliminer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doubles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impositions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prévus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convention.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C033E-6F7D-4374-9190-CD789FE5D9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154</a:t>
            </a:fld>
            <a:endParaRPr lang="fr-FR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377" y="655446"/>
            <a:ext cx="630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IV- L’ASSITANCE</a:t>
            </a:r>
            <a:r>
              <a:rPr spc="10" dirty="0"/>
              <a:t> </a:t>
            </a:r>
            <a:r>
              <a:rPr spc="-10" dirty="0"/>
              <a:t>ADMINISTRATIVE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2033752"/>
            <a:ext cx="9211310" cy="34550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L’échange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renseignements</a:t>
            </a:r>
            <a:endParaRPr sz="20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26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énonce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lesquelles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pourront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échangés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afin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faciliter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meilleures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possibles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correcte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d’aider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contractants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faire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respecter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législation fiscale.</a:t>
            </a:r>
            <a:endParaRPr sz="2000">
              <a:latin typeface="Arial"/>
              <a:cs typeface="Arial"/>
            </a:endParaRPr>
          </a:p>
          <a:p>
            <a:pPr marL="756285" marR="8255" indent="-28702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échangés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signataires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convention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respecter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certain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nombre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principes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tels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exemple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secret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informations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données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l’un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inversement.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987C82-ECF6-F307-312C-18F4A0E6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155</a:t>
            </a:fld>
            <a:endParaRPr lang="fr-FR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2695" y="761746"/>
            <a:ext cx="630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IV-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L’ASSITANCE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ADMINISTRATIVE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695" y="2158111"/>
            <a:ext cx="874522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b="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’échange</a:t>
            </a:r>
            <a:r>
              <a:rPr sz="2600" b="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600" b="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600" b="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obligation</a:t>
            </a:r>
            <a:r>
              <a:rPr sz="2600" b="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prendre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600" b="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soient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contraires</a:t>
            </a:r>
            <a:r>
              <a:rPr sz="2600" b="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b="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spc="-25" dirty="0">
                <a:solidFill>
                  <a:srgbClr val="404040"/>
                </a:solidFill>
                <a:latin typeface="Arial"/>
                <a:cs typeface="Arial"/>
              </a:rPr>
              <a:t>sa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législation</a:t>
            </a:r>
            <a:r>
              <a:rPr sz="2600" b="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b="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600" b="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pratique</a:t>
            </a:r>
            <a:r>
              <a:rPr sz="2600" b="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administrative.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2695" y="3473577"/>
            <a:ext cx="9283700" cy="173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8326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échange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 doit pas révéler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secret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commercial,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industriel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autre.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446405" algn="l"/>
              </a:tabLst>
            </a:pPr>
            <a:r>
              <a:rPr sz="26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42F0F"/>
                </a:solidFill>
                <a:latin typeface="Times New Roman"/>
                <a:cs typeface="Times New Roman"/>
              </a:rPr>
              <a:t>		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L’échange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demande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d’office.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2675F0-DE49-EB38-2A15-C0B17102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156</a:t>
            </a:fld>
            <a:endParaRPr lang="fr-FR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2094" y="650824"/>
            <a:ext cx="6310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IV-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L’ASSITANCE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ADMINISTRATIVE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9700" marR="5080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Aujourd’hui</a:t>
            </a:r>
            <a:r>
              <a:rPr spc="-3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changements</a:t>
            </a:r>
            <a:r>
              <a:rPr spc="-30" dirty="0"/>
              <a:t> </a:t>
            </a:r>
            <a:r>
              <a:rPr dirty="0"/>
              <a:t>ont</a:t>
            </a:r>
            <a:r>
              <a:rPr spc="-20" dirty="0"/>
              <a:t> </a:t>
            </a:r>
            <a:r>
              <a:rPr dirty="0"/>
              <a:t>été</a:t>
            </a:r>
            <a:r>
              <a:rPr spc="5" dirty="0"/>
              <a:t> </a:t>
            </a:r>
            <a:r>
              <a:rPr dirty="0"/>
              <a:t>apportés</a:t>
            </a:r>
            <a:r>
              <a:rPr spc="-20" dirty="0"/>
              <a:t> </a:t>
            </a:r>
            <a:r>
              <a:rPr spc="-10" dirty="0"/>
              <a:t>notamment </a:t>
            </a:r>
            <a:r>
              <a:rPr dirty="0"/>
              <a:t>par</a:t>
            </a:r>
            <a:r>
              <a:rPr spc="-5" dirty="0"/>
              <a:t> </a:t>
            </a:r>
            <a:r>
              <a:rPr dirty="0"/>
              <a:t>l’OCDE</a:t>
            </a:r>
            <a:r>
              <a:rPr spc="-20" dirty="0"/>
              <a:t> </a:t>
            </a:r>
            <a:r>
              <a:rPr dirty="0"/>
              <a:t>qui a</a:t>
            </a:r>
            <a:r>
              <a:rPr spc="15" dirty="0"/>
              <a:t> </a:t>
            </a:r>
            <a:r>
              <a:rPr dirty="0"/>
              <a:t>institué</a:t>
            </a:r>
            <a:r>
              <a:rPr spc="-10" dirty="0"/>
              <a:t> </a:t>
            </a:r>
            <a:r>
              <a:rPr dirty="0"/>
              <a:t>un</a:t>
            </a:r>
            <a:r>
              <a:rPr spc="15" dirty="0"/>
              <a:t> </a:t>
            </a:r>
            <a:r>
              <a:rPr dirty="0"/>
              <a:t>échange</a:t>
            </a:r>
            <a:r>
              <a:rPr spc="-55" dirty="0"/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automatique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25" dirty="0"/>
              <a:t>de </a:t>
            </a:r>
            <a:r>
              <a:rPr dirty="0"/>
              <a:t>renseignements,</a:t>
            </a:r>
            <a:r>
              <a:rPr spc="-50" dirty="0"/>
              <a:t> </a:t>
            </a:r>
            <a:r>
              <a:rPr dirty="0"/>
              <a:t>qui</a:t>
            </a:r>
            <a:r>
              <a:rPr spc="-15" dirty="0"/>
              <a:t> </a:t>
            </a:r>
            <a:r>
              <a:rPr dirty="0"/>
              <a:t>est</a:t>
            </a:r>
            <a:r>
              <a:rPr spc="-10" dirty="0"/>
              <a:t> </a:t>
            </a:r>
            <a:r>
              <a:rPr dirty="0"/>
              <a:t>appelé</a:t>
            </a:r>
            <a:r>
              <a:rPr spc="-30" dirty="0"/>
              <a:t> </a:t>
            </a:r>
            <a:r>
              <a:rPr dirty="0"/>
              <a:t>par</a:t>
            </a:r>
            <a:r>
              <a:rPr spc="-15" dirty="0"/>
              <a:t> </a:t>
            </a:r>
            <a:r>
              <a:rPr dirty="0"/>
              <a:t>certains</a:t>
            </a:r>
            <a:r>
              <a:rPr spc="-10" dirty="0"/>
              <a:t> </a:t>
            </a:r>
            <a:r>
              <a:rPr spc="-20" dirty="0"/>
              <a:t>pays</a:t>
            </a:r>
          </a:p>
          <a:p>
            <a:pPr marL="1409700" marR="688975">
              <a:lnSpc>
                <a:spcPct val="100000"/>
              </a:lnSpc>
            </a:pP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« </a:t>
            </a:r>
            <a:r>
              <a:rPr b="1" i="1" dirty="0">
                <a:solidFill>
                  <a:srgbClr val="FF0000"/>
                </a:solidFill>
                <a:latin typeface="Arial"/>
                <a:cs typeface="Arial"/>
              </a:rPr>
              <a:t>échange</a:t>
            </a:r>
            <a:r>
              <a:rPr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FF0000"/>
                </a:solidFill>
                <a:latin typeface="Arial"/>
                <a:cs typeface="Arial"/>
              </a:rPr>
              <a:t>renseignements</a:t>
            </a:r>
            <a:r>
              <a:rPr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b="1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FF0000"/>
                </a:solidFill>
                <a:latin typeface="Arial"/>
                <a:cs typeface="Arial"/>
              </a:rPr>
              <a:t>routine</a:t>
            </a:r>
            <a:r>
              <a:rPr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0" dirty="0"/>
              <a:t>(</a:t>
            </a:r>
            <a:r>
              <a:rPr i="1" spc="-10" dirty="0">
                <a:latin typeface="Arial"/>
                <a:cs typeface="Arial"/>
              </a:rPr>
              <a:t>routine exchange</a:t>
            </a:r>
            <a:r>
              <a:rPr spc="-10" dirty="0"/>
              <a:t>).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5980" marR="5080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Il</a:t>
            </a:r>
            <a:r>
              <a:rPr spc="-15" dirty="0"/>
              <a:t> </a:t>
            </a:r>
            <a:r>
              <a:rPr dirty="0"/>
              <a:t>s’agit</a:t>
            </a:r>
            <a:r>
              <a:rPr spc="-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transmission</a:t>
            </a:r>
            <a:r>
              <a:rPr spc="-15" dirty="0"/>
              <a:t> </a:t>
            </a:r>
            <a:r>
              <a:rPr dirty="0"/>
              <a:t>systématique</a:t>
            </a:r>
            <a:r>
              <a:rPr spc="-50" dirty="0"/>
              <a:t> </a:t>
            </a:r>
            <a:r>
              <a:rPr dirty="0"/>
              <a:t>et</a:t>
            </a:r>
            <a:r>
              <a:rPr spc="-10" dirty="0"/>
              <a:t> </a:t>
            </a:r>
            <a:r>
              <a:rPr dirty="0"/>
              <a:t>régulière</a:t>
            </a:r>
            <a:r>
              <a:rPr spc="-15" dirty="0"/>
              <a:t> </a:t>
            </a:r>
            <a:r>
              <a:rPr spc="-25" dirty="0"/>
              <a:t>de </a:t>
            </a:r>
            <a:r>
              <a:rPr dirty="0"/>
              <a:t>l’ensemble</a:t>
            </a:r>
            <a:r>
              <a:rPr spc="-45" dirty="0"/>
              <a:t> </a:t>
            </a:r>
            <a:r>
              <a:rPr dirty="0"/>
              <a:t>des</a:t>
            </a:r>
            <a:r>
              <a:rPr spc="-25" dirty="0"/>
              <a:t> </a:t>
            </a:r>
            <a:r>
              <a:rPr dirty="0"/>
              <a:t>renseignements</a:t>
            </a:r>
            <a:r>
              <a:rPr spc="-20" dirty="0"/>
              <a:t> </a:t>
            </a:r>
            <a:r>
              <a:rPr dirty="0"/>
              <a:t>concernant</a:t>
            </a:r>
            <a:r>
              <a:rPr spc="-30" dirty="0"/>
              <a:t> </a:t>
            </a:r>
            <a:r>
              <a:rPr spc="-25" dirty="0"/>
              <a:t>des </a:t>
            </a:r>
            <a:r>
              <a:rPr spc="-10" dirty="0"/>
              <a:t>contribuables.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9BC7AF-08E3-0EAC-BE02-B6F792A3C1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157</a:t>
            </a:fld>
            <a:endParaRPr lang="fr-FR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17" y="650824"/>
            <a:ext cx="6310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20" dirty="0"/>
              <a:t> </a:t>
            </a:r>
            <a:r>
              <a:rPr dirty="0"/>
              <a:t>IV-</a:t>
            </a:r>
            <a:r>
              <a:rPr spc="-20" dirty="0"/>
              <a:t> </a:t>
            </a:r>
            <a:r>
              <a:rPr dirty="0"/>
              <a:t>L’ASSITANCE</a:t>
            </a:r>
            <a:r>
              <a:rPr spc="-15" dirty="0"/>
              <a:t> </a:t>
            </a:r>
            <a:r>
              <a:rPr spc="-10" dirty="0"/>
              <a:t>ADMINISTRATIVE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6717" y="2086483"/>
            <a:ext cx="9485630" cy="32785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communiqués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l’Etat 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 l’Etat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source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concernent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catégories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(par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exemple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dividendes,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intérêts,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redevances,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traitements,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pensions,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etc…).</a:t>
            </a:r>
            <a:endParaRPr sz="2400">
              <a:latin typeface="Arial"/>
              <a:cs typeface="Arial"/>
            </a:endParaRPr>
          </a:p>
          <a:p>
            <a:pPr marL="355600" marR="154940" indent="-342900">
              <a:lnSpc>
                <a:spcPct val="8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procédure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 être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utilisée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transmettre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d’autres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renseignements utiles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changements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résidence,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achat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vente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immobiliers,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remboursements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TVA,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etc…</a:t>
            </a:r>
            <a:endParaRPr sz="2400">
              <a:latin typeface="Arial"/>
              <a:cs typeface="Arial"/>
            </a:endParaRPr>
          </a:p>
          <a:p>
            <a:pPr marL="355600" marR="137795" indent="-342900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autorités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ensuite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possibilité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contrôler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documents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fiscaux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afin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vérifier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contribuables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résidents 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déclaré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étrangère.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7E0EA3-655A-4CD5-A3C1-F1814799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158</a:t>
            </a:fld>
            <a:endParaRPr lang="fr-FR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475" y="767588"/>
            <a:ext cx="630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IV-</a:t>
            </a:r>
            <a:r>
              <a:rPr spc="-5" dirty="0"/>
              <a:t> </a:t>
            </a:r>
            <a:r>
              <a:rPr dirty="0"/>
              <a:t>L’ASSITANCE</a:t>
            </a:r>
            <a:r>
              <a:rPr spc="10" dirty="0"/>
              <a:t> </a:t>
            </a:r>
            <a:r>
              <a:rPr spc="-10" dirty="0"/>
              <a:t>ADMINISTRATIVE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2970" y="1891411"/>
            <a:ext cx="8514080" cy="2927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3505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outre,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concernant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l’acquisition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d’actifs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significatifs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peuvent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utilisés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évaluer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situation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nette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afin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déterminer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montant du revenu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déclaré tient compte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transaction.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nombre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impliqués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l’échange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automatique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cesse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d’augmenter.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CC168A-A459-20E0-155C-601C0E8E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159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53441" y="2049464"/>
            <a:ext cx="9476424" cy="44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2500" b="1" u="sng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Exemple 2</a:t>
            </a:r>
            <a:r>
              <a:rPr lang="fr-FR" sz="2500" b="1" dirty="0">
                <a:solidFill>
                  <a:schemeClr val="accent1">
                    <a:lumMod val="25000"/>
                  </a:schemeClr>
                </a:solidFill>
                <a:latin typeface="Perpetua" pitchFamily="18" charset="0"/>
              </a:rPr>
              <a:t>:</a:t>
            </a:r>
            <a:endParaRPr lang="fr-FR" sz="1600" b="1" dirty="0">
              <a:solidFill>
                <a:srgbClr val="F91C05"/>
              </a:solidFill>
              <a:latin typeface="Perpetua" pitchFamily="18" charset="0"/>
            </a:endParaRPr>
          </a:p>
          <a:p>
            <a:pPr algn="just">
              <a:spcAft>
                <a:spcPts val="2400"/>
              </a:spcAft>
              <a:defRPr/>
            </a:pPr>
            <a:r>
              <a:rPr lang="fr-FR" sz="2500" b="1" dirty="0">
                <a:latin typeface="Perpetua" pitchFamily="18" charset="0"/>
              </a:rPr>
              <a:t>Une société algérienne de fabrication et de commercialisation de produits de consommation courante dispose d’une filiale en Tunisie qui commercialise les mêmes produits sur le marché tunisien.</a:t>
            </a:r>
          </a:p>
          <a:p>
            <a:pPr algn="just">
              <a:spcAft>
                <a:spcPts val="2400"/>
              </a:spcAft>
              <a:defRPr/>
            </a:pPr>
            <a:r>
              <a:rPr lang="fr-FR" sz="2800" b="1" dirty="0">
                <a:solidFill>
                  <a:srgbClr val="3366FF"/>
                </a:solidFill>
                <a:latin typeface="Perpetua" pitchFamily="18" charset="0"/>
              </a:rPr>
              <a:t>- </a:t>
            </a:r>
            <a:r>
              <a:rPr lang="fr-FR" sz="2500" b="1" dirty="0">
                <a:latin typeface="Perpetua" pitchFamily="18" charset="0"/>
              </a:rPr>
              <a:t>Il y’a des dépenses de publicité, en Algérie et en Tunisie;</a:t>
            </a:r>
          </a:p>
          <a:p>
            <a:pPr algn="just">
              <a:spcAft>
                <a:spcPts val="2400"/>
              </a:spcAft>
              <a:defRPr/>
            </a:pPr>
            <a:r>
              <a:rPr lang="fr-FR" sz="2800" dirty="0">
                <a:solidFill>
                  <a:srgbClr val="3366FF"/>
                </a:solidFill>
                <a:latin typeface="Perpetua" pitchFamily="18" charset="0"/>
              </a:rPr>
              <a:t>- </a:t>
            </a:r>
            <a:r>
              <a:rPr lang="fr-FR" sz="2500" b="1" dirty="0">
                <a:latin typeface="Perpetua" pitchFamily="18" charset="0"/>
              </a:rPr>
              <a:t>Un  vérificateur tunisien/ dépenses sont excessives;</a:t>
            </a:r>
          </a:p>
          <a:p>
            <a:pPr algn="just">
              <a:spcAft>
                <a:spcPts val="2400"/>
              </a:spcAft>
              <a:defRPr/>
            </a:pPr>
            <a:r>
              <a:rPr lang="fr-FR" sz="2800" b="1" dirty="0">
                <a:solidFill>
                  <a:srgbClr val="3366FF"/>
                </a:solidFill>
                <a:latin typeface="Perpetua" pitchFamily="18" charset="0"/>
              </a:rPr>
              <a:t>- </a:t>
            </a:r>
            <a:r>
              <a:rPr lang="fr-FR" sz="2500" b="1" dirty="0">
                <a:latin typeface="Perpetua" pitchFamily="18" charset="0"/>
              </a:rPr>
              <a:t>Selon les services fiscaux tunisiens ces dépenses incombent à la société mère algérienne.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50505" y="1172719"/>
            <a:ext cx="7930504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Perpetua" pitchFamily="18" charset="0"/>
              </a:rPr>
              <a:t>La double imposition économique internationale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ABC2B2-CFF8-600A-17BB-805D3E47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2475" y="697738"/>
            <a:ext cx="630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IV- L’ASSITANCE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ADMINISTRATIVE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2475" y="2032228"/>
            <a:ext cx="9383395" cy="361505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L’assistance</a:t>
            </a:r>
            <a:r>
              <a:rPr sz="2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mutuelle</a:t>
            </a:r>
            <a:r>
              <a:rPr sz="2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recouvrement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90000"/>
              </a:lnSpc>
              <a:spcBef>
                <a:spcPts val="1000"/>
              </a:spcBef>
              <a:tabLst>
                <a:tab pos="7096759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aujourd’hui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mondialisation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rend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tâche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autorités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difficile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déterminer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l’impôt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dû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contribuables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ainsi</a:t>
            </a:r>
            <a:r>
              <a:rPr sz="26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26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spc="-20" dirty="0">
                <a:solidFill>
                  <a:srgbClr val="FF0000"/>
                </a:solidFill>
                <a:latin typeface="Arial"/>
                <a:cs typeface="Arial"/>
              </a:rPr>
              <a:t>pour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	la</a:t>
            </a:r>
            <a:r>
              <a:rPr sz="26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collecte </a:t>
            </a:r>
            <a:r>
              <a:rPr sz="2600" b="1" i="1" spc="-2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  <a:p>
            <a:pPr marL="756285">
              <a:lnSpc>
                <a:spcPts val="2810"/>
              </a:lnSpc>
            </a:pPr>
            <a:r>
              <a:rPr sz="2600" b="1" i="1" spc="-10" dirty="0">
                <a:solidFill>
                  <a:srgbClr val="FF0000"/>
                </a:solidFill>
                <a:latin typeface="Arial"/>
                <a:cs typeface="Arial"/>
              </a:rPr>
              <a:t>l’impôt.</a:t>
            </a:r>
            <a:endParaRPr sz="2600">
              <a:latin typeface="Arial"/>
              <a:cs typeface="Arial"/>
            </a:endParaRPr>
          </a:p>
          <a:p>
            <a:pPr marL="756285" marR="152400" indent="-287020">
              <a:lnSpc>
                <a:spcPct val="90000"/>
              </a:lnSpc>
              <a:spcBef>
                <a:spcPts val="994"/>
              </a:spcBef>
              <a:tabLst>
                <a:tab pos="6771640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contribuables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peuvent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avoir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partout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monde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autorités fiscales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généralement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 mesure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d’engager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recouvrement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l’extérieur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frontières.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83F1B0-D73B-969C-89F2-CB225734FC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160</a:t>
            </a:fld>
            <a:endParaRPr lang="fr-FR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17" y="650824"/>
            <a:ext cx="6310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20" dirty="0"/>
              <a:t> </a:t>
            </a:r>
            <a:r>
              <a:rPr dirty="0"/>
              <a:t>IV-</a:t>
            </a:r>
            <a:r>
              <a:rPr spc="-20" dirty="0"/>
              <a:t> </a:t>
            </a:r>
            <a:r>
              <a:rPr dirty="0"/>
              <a:t>L’ASSITANCE</a:t>
            </a:r>
            <a:r>
              <a:rPr spc="-15" dirty="0"/>
              <a:t> </a:t>
            </a:r>
            <a:r>
              <a:rPr spc="-10" dirty="0"/>
              <a:t>ADMINISTRATIVE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2158111"/>
            <a:ext cx="935736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pourquoi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contractants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d’une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tendant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éviter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introduisent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clause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(art.27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convention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(art.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28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convention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algero-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française)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laquelle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ils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expriment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désir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se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prêter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mutuellement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assistance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recouvrement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créances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907C7-80D2-45E3-8C93-6D3F5B86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161</a:t>
            </a:fld>
            <a:endParaRPr lang="fr-FR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917" y="650824"/>
            <a:ext cx="6310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20" dirty="0"/>
              <a:t> </a:t>
            </a:r>
            <a:r>
              <a:rPr dirty="0"/>
              <a:t>IV-</a:t>
            </a:r>
            <a:r>
              <a:rPr spc="-20" dirty="0"/>
              <a:t> </a:t>
            </a:r>
            <a:r>
              <a:rPr dirty="0"/>
              <a:t>L’ASSITANCE</a:t>
            </a:r>
            <a:r>
              <a:rPr spc="-15" dirty="0"/>
              <a:t> </a:t>
            </a:r>
            <a:r>
              <a:rPr spc="-10" dirty="0"/>
              <a:t>ADMINISTRATIVE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3317" y="1861185"/>
            <a:ext cx="8676005" cy="36328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1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terme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26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créance</a:t>
            </a:r>
            <a:r>
              <a:rPr sz="26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6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»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tel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qu’il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utilisé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27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question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désigne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somme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titre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d’impôts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nature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dénomination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perçus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compte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États contractants,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subdivisions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politiques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collectivités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locales,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où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l’imposition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correspondante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contraire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cette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 à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tout autre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instrument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auquel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États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contractants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parties,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intérêts,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pénalités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administratives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coûts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recouvrement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conservation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afférents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impôts.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25F9AD-1B3C-C08E-1242-EBA9A70A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162</a:t>
            </a:fld>
            <a:endParaRPr lang="fr-FR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162" y="471930"/>
            <a:ext cx="11108310" cy="1120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Partie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III-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L’EVASION,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L’OPTIMISATION</a:t>
            </a:r>
            <a:r>
              <a:rPr spc="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&amp; LA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FRAUDE </a:t>
            </a:r>
            <a:r>
              <a:rPr spc="-10" dirty="0">
                <a:solidFill>
                  <a:srgbClr val="FF0000"/>
                </a:solidFill>
              </a:rPr>
              <a:t>FISCALES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802" y="2053336"/>
            <a:ext cx="10912094" cy="38315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Chapitre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I-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L'évasion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Définition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l’évasion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strict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terme,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l'évasion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désigne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l'action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consistant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éviter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réduire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l'impôt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assujettissant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patrimoine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différent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celui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auxquels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devraient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soumis.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4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L'évasion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concerne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particuliers.</a:t>
            </a:r>
            <a:endParaRPr sz="2000" dirty="0">
              <a:latin typeface="Arial"/>
              <a:cs typeface="Arial"/>
            </a:endParaRPr>
          </a:p>
          <a:p>
            <a:pPr marL="756285" marR="54864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large,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l'évasion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consiste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utiliser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légalement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différents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moyens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diminuer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charge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826135" algn="l"/>
              </a:tabLst>
            </a:pPr>
            <a:r>
              <a:rPr sz="20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L'évasion</a:t>
            </a:r>
            <a:r>
              <a:rPr sz="20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0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distingue</a:t>
            </a:r>
            <a:r>
              <a:rPr sz="20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fraude</a:t>
            </a:r>
            <a:r>
              <a:rPr sz="20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0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technique</a:t>
            </a:r>
            <a:endParaRPr sz="20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illégale.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17A5D6-F696-FBB2-DB1D-0B2A945B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163</a:t>
            </a:fld>
            <a:endParaRPr lang="fr-FR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894" y="650824"/>
            <a:ext cx="4581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L’EVASION</a:t>
            </a:r>
            <a:r>
              <a:rPr spc="-15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457" y="1717939"/>
            <a:ext cx="11185906" cy="35932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4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Autre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définition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évasion</a:t>
            </a:r>
            <a:r>
              <a:rPr sz="24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évitement</a:t>
            </a:r>
            <a:r>
              <a:rPr sz="24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l’évitement</a:t>
            </a:r>
            <a:r>
              <a:rPr sz="2400" b="1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légal</a:t>
            </a:r>
            <a:endParaRPr sz="2400" dirty="0">
              <a:latin typeface="Arial"/>
              <a:cs typeface="Arial"/>
            </a:endParaRPr>
          </a:p>
          <a:p>
            <a:pPr marL="355600" marR="211454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illégal</a:t>
            </a:r>
            <a:r>
              <a:rPr sz="2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l'impôt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utilisant 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failles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système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d'un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déplaçant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partie d'un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patrimoine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d'une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vers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(souvent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paradis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citoyen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concerné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s'expatrie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lui-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(ce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serait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alors</a:t>
            </a:r>
            <a:endParaRPr sz="24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expatriation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).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L'évasion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techniquement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définie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l'ensemble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comportements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réduire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montant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prélèvements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doit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normalement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s'acquitter.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8EEE0-662B-0B6C-16BA-F2E68058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164</a:t>
            </a:fld>
            <a:endParaRPr lang="fr-FR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3842" y="681609"/>
            <a:ext cx="4576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I- L’EVASION</a:t>
            </a:r>
            <a:r>
              <a:rPr spc="-20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224" y="2211323"/>
            <a:ext cx="11545824" cy="35932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 2.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 ambiguïtés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l’évasion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400" dirty="0">
              <a:latin typeface="Arial"/>
              <a:cs typeface="Arial"/>
            </a:endParaRPr>
          </a:p>
          <a:p>
            <a:pPr marL="756285" marR="64135" indent="-287020" algn="just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contient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ambiguïté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 être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rapprochée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fraude</a:t>
            </a:r>
            <a:r>
              <a:rPr sz="24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4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»,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parfois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appelée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 «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évasion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4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»,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d'origine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utilisée,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l'évasion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généralement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légale,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contrairement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endParaRPr sz="2400" dirty="0">
              <a:latin typeface="Arial"/>
              <a:cs typeface="Arial"/>
            </a:endParaRPr>
          </a:p>
          <a:p>
            <a:pPr marL="756285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fraude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définition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illégale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l'évasion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alors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synonyme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d’évitement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l’impôt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(y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compris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restant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son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exemple par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l'exploitation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niches</a:t>
            </a:r>
            <a:r>
              <a:rPr sz="24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fiscales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),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l'optimisation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ou,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américain,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tax</a:t>
            </a:r>
            <a:r>
              <a:rPr sz="24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avoidance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3E747-F554-5D64-88E9-2B0EABFA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165</a:t>
            </a:fld>
            <a:endParaRPr lang="fr-FR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5919" y="767588"/>
            <a:ext cx="542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II-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L’OPTIMISATION</a:t>
            </a:r>
            <a:r>
              <a:rPr sz="24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695" y="1765503"/>
            <a:ext cx="70421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Définition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l’optimisation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6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993" y="2529586"/>
            <a:ext cx="10949050" cy="3173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>
            <a:spAutoFit/>
          </a:bodyPr>
          <a:lstStyle/>
          <a:p>
            <a:pPr marL="299085" marR="388620" indent="-28702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L'optimisation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moyen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entreprise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réduire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charge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va donc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permettre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mieux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gérer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l’entreprise.</a:t>
            </a:r>
            <a:endParaRPr sz="2600" dirty="0">
              <a:latin typeface="Arial"/>
              <a:cs typeface="Arial"/>
            </a:endParaRPr>
          </a:p>
          <a:p>
            <a:pPr marL="299085" marR="1037590" indent="-287020">
              <a:lnSpc>
                <a:spcPts val="2810"/>
              </a:lnSpc>
              <a:spcBef>
                <a:spcPts val="99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aura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objectif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d'appliquer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pertinemment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règles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 mettre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infraction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lois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vigueur.</a:t>
            </a:r>
            <a:endParaRPr sz="2600" dirty="0">
              <a:latin typeface="Arial"/>
              <a:cs typeface="Arial"/>
            </a:endParaRPr>
          </a:p>
          <a:p>
            <a:pPr marL="299085" marR="5080" indent="-287020">
              <a:lnSpc>
                <a:spcPts val="2810"/>
              </a:lnSpc>
              <a:spcBef>
                <a:spcPts val="10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L'optimisation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concerne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morales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physiques.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B6D2E0-FD0A-B602-AC54-4FD6DCE8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166</a:t>
            </a:fld>
            <a:endParaRPr lang="fr-FR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650824"/>
            <a:ext cx="5422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II- L’OPTIMISATION</a:t>
            </a:r>
            <a:r>
              <a:rPr spc="10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145" y="2458339"/>
            <a:ext cx="10473182" cy="3668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Optimisation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L’entreprise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appel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experts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professionnels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matière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élaborer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meilleure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stratégie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patrimoniale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afin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payer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moins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possible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d’impôts.</a:t>
            </a:r>
            <a:endParaRPr sz="2600" dirty="0">
              <a:latin typeface="Arial"/>
              <a:cs typeface="Arial"/>
            </a:endParaRPr>
          </a:p>
          <a:p>
            <a:pPr marL="355600" marR="38735" indent="-342900" algn="just">
              <a:lnSpc>
                <a:spcPct val="15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professionnels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avocats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fiscalistes,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auditeurs,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experts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comptables,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analystes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financiers,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conseillers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gestion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patrimoine.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2611F7-91BD-329F-0E29-3B6DDF3A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167</a:t>
            </a:fld>
            <a:endParaRPr lang="fr-FR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031" y="133604"/>
            <a:ext cx="542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L’OPTIMISATION</a:t>
            </a:r>
            <a:r>
              <a:rPr spc="20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01846" y="1592553"/>
            <a:ext cx="11356170" cy="4814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38582" rIns="0" bIns="0" rtlCol="0">
            <a:spAutoFit/>
          </a:bodyPr>
          <a:lstStyle/>
          <a:p>
            <a:pPr marL="1308100" marR="5080" indent="0" algn="just">
              <a:lnSpc>
                <a:spcPct val="150000"/>
              </a:lnSpc>
              <a:spcBef>
                <a:spcPts val="105"/>
              </a:spcBef>
              <a:buNone/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Optimisation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800" dirty="0"/>
              <a:t>Ces</a:t>
            </a:r>
            <a:r>
              <a:rPr sz="2800" spc="-15" dirty="0"/>
              <a:t> </a:t>
            </a:r>
            <a:r>
              <a:rPr sz="2800" dirty="0"/>
              <a:t>spécialistes</a:t>
            </a:r>
            <a:r>
              <a:rPr sz="2800" spc="-35" dirty="0"/>
              <a:t> </a:t>
            </a:r>
            <a:r>
              <a:rPr sz="2800" dirty="0"/>
              <a:t>mettent</a:t>
            </a:r>
            <a:r>
              <a:rPr sz="2800" spc="-5" dirty="0"/>
              <a:t> </a:t>
            </a:r>
            <a:r>
              <a:rPr sz="2800" dirty="0"/>
              <a:t>en</a:t>
            </a:r>
            <a:r>
              <a:rPr sz="2800" spc="5" dirty="0"/>
              <a:t> </a:t>
            </a:r>
            <a:r>
              <a:rPr sz="2800" spc="-10" dirty="0"/>
              <a:t>place </a:t>
            </a:r>
            <a:r>
              <a:rPr sz="2800" dirty="0"/>
              <a:t>une</a:t>
            </a:r>
            <a:r>
              <a:rPr sz="2800" spc="-20" dirty="0"/>
              <a:t> </a:t>
            </a:r>
            <a:r>
              <a:rPr sz="2800" dirty="0"/>
              <a:t>gestion</a:t>
            </a:r>
            <a:r>
              <a:rPr sz="2800" spc="-20" dirty="0"/>
              <a:t> </a:t>
            </a:r>
            <a:r>
              <a:rPr sz="2800" dirty="0"/>
              <a:t>personnalisée</a:t>
            </a:r>
            <a:r>
              <a:rPr sz="2800" spc="-35" dirty="0"/>
              <a:t> </a:t>
            </a:r>
            <a:r>
              <a:rPr sz="2800" dirty="0"/>
              <a:t>du</a:t>
            </a:r>
            <a:r>
              <a:rPr sz="2800" spc="-10" dirty="0"/>
              <a:t> </a:t>
            </a:r>
            <a:r>
              <a:rPr sz="2800" dirty="0"/>
              <a:t>patrimoine</a:t>
            </a:r>
            <a:r>
              <a:rPr sz="2800" spc="-25" dirty="0"/>
              <a:t> </a:t>
            </a:r>
            <a:r>
              <a:rPr sz="2800" dirty="0"/>
              <a:t>de</a:t>
            </a:r>
            <a:r>
              <a:rPr sz="2800" spc="-10" dirty="0"/>
              <a:t> l’entreprise </a:t>
            </a:r>
            <a:r>
              <a:rPr sz="2800" dirty="0"/>
              <a:t>dans</a:t>
            </a:r>
            <a:r>
              <a:rPr sz="2800" spc="-20" dirty="0"/>
              <a:t> </a:t>
            </a:r>
            <a:r>
              <a:rPr sz="2800" dirty="0"/>
              <a:t>un</a:t>
            </a:r>
            <a:r>
              <a:rPr sz="2800" spc="-5" dirty="0"/>
              <a:t> </a:t>
            </a:r>
            <a:r>
              <a:rPr sz="2800" dirty="0"/>
              <a:t>cadre</a:t>
            </a:r>
            <a:r>
              <a:rPr sz="2800" spc="-25" dirty="0"/>
              <a:t> </a:t>
            </a:r>
            <a:r>
              <a:rPr sz="2800" dirty="0"/>
              <a:t>juridique</a:t>
            </a:r>
            <a:r>
              <a:rPr sz="2800" spc="-10" dirty="0"/>
              <a:t> </a:t>
            </a:r>
            <a:r>
              <a:rPr sz="2800" dirty="0"/>
              <a:t>et</a:t>
            </a:r>
            <a:r>
              <a:rPr sz="2800" spc="-10" dirty="0"/>
              <a:t> </a:t>
            </a:r>
            <a:r>
              <a:rPr sz="2800" dirty="0"/>
              <a:t>fiscal</a:t>
            </a:r>
            <a:r>
              <a:rPr sz="2800" spc="-10" dirty="0"/>
              <a:t> </a:t>
            </a:r>
            <a:r>
              <a:rPr sz="2800" dirty="0"/>
              <a:t>correspondant</a:t>
            </a:r>
            <a:r>
              <a:rPr sz="2800" spc="-50" dirty="0"/>
              <a:t> </a:t>
            </a:r>
            <a:r>
              <a:rPr sz="2800" spc="-25" dirty="0"/>
              <a:t>aux </a:t>
            </a:r>
            <a:r>
              <a:rPr sz="2800" dirty="0"/>
              <a:t>objectifs</a:t>
            </a:r>
            <a:r>
              <a:rPr sz="2800" spc="-30" dirty="0"/>
              <a:t> </a:t>
            </a:r>
            <a:r>
              <a:rPr sz="2800" dirty="0"/>
              <a:t>et aux</a:t>
            </a:r>
            <a:r>
              <a:rPr sz="2800" spc="-20" dirty="0"/>
              <a:t> </a:t>
            </a:r>
            <a:r>
              <a:rPr sz="2800" dirty="0"/>
              <a:t>besoins</a:t>
            </a:r>
            <a:r>
              <a:rPr sz="2800" spc="-15" dirty="0"/>
              <a:t> </a:t>
            </a:r>
            <a:r>
              <a:rPr sz="2800" dirty="0"/>
              <a:t>que</a:t>
            </a:r>
            <a:r>
              <a:rPr sz="2800" spc="-10" dirty="0"/>
              <a:t> </a:t>
            </a:r>
            <a:r>
              <a:rPr sz="2800" dirty="0"/>
              <a:t>se</a:t>
            </a:r>
            <a:r>
              <a:rPr sz="2800" spc="-15" dirty="0"/>
              <a:t> </a:t>
            </a:r>
            <a:r>
              <a:rPr sz="2800" dirty="0"/>
              <a:t>fixe</a:t>
            </a:r>
            <a:r>
              <a:rPr sz="2800" spc="-5" dirty="0"/>
              <a:t> </a:t>
            </a:r>
            <a:r>
              <a:rPr sz="2800" spc="-10" dirty="0"/>
              <a:t>précisément l’entreprise.</a:t>
            </a:r>
          </a:p>
          <a:p>
            <a:pPr marL="1308100" marR="3048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spc="-2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800" dirty="0"/>
              <a:t>Ils</a:t>
            </a:r>
            <a:r>
              <a:rPr sz="2800" spc="-25" dirty="0"/>
              <a:t> </a:t>
            </a:r>
            <a:r>
              <a:rPr sz="2800" dirty="0"/>
              <a:t>peuvent</a:t>
            </a:r>
            <a:r>
              <a:rPr sz="2800" spc="-25" dirty="0"/>
              <a:t> </a:t>
            </a:r>
            <a:r>
              <a:rPr sz="2800" dirty="0"/>
              <a:t>aussi</a:t>
            </a:r>
            <a:r>
              <a:rPr sz="2800" spc="-30" dirty="0"/>
              <a:t> </a:t>
            </a:r>
            <a:r>
              <a:rPr sz="2800" dirty="0"/>
              <a:t>proposer</a:t>
            </a:r>
            <a:r>
              <a:rPr sz="2800" spc="-30" dirty="0"/>
              <a:t> </a:t>
            </a:r>
            <a:r>
              <a:rPr sz="2800" dirty="0"/>
              <a:t>à</a:t>
            </a:r>
            <a:r>
              <a:rPr sz="2800" spc="-15" dirty="0"/>
              <a:t> </a:t>
            </a:r>
            <a:r>
              <a:rPr sz="2800" dirty="0"/>
              <a:t>l’entreprise</a:t>
            </a:r>
            <a:r>
              <a:rPr sz="2800" spc="-25" dirty="0"/>
              <a:t> </a:t>
            </a:r>
            <a:r>
              <a:rPr sz="2800" dirty="0"/>
              <a:t>d'établir</a:t>
            </a:r>
            <a:r>
              <a:rPr sz="2800" spc="-15" dirty="0"/>
              <a:t> </a:t>
            </a:r>
            <a:r>
              <a:rPr sz="2800" dirty="0"/>
              <a:t>un</a:t>
            </a:r>
            <a:r>
              <a:rPr sz="2800" spc="15" dirty="0"/>
              <a:t> </a:t>
            </a:r>
            <a:r>
              <a:rPr sz="2800" spc="-10" dirty="0"/>
              <a:t>bilan </a:t>
            </a:r>
            <a:r>
              <a:rPr sz="2800" dirty="0"/>
              <a:t>patrimonial</a:t>
            </a:r>
            <a:r>
              <a:rPr sz="2800" spc="-35" dirty="0"/>
              <a:t> </a:t>
            </a:r>
            <a:r>
              <a:rPr sz="2800" dirty="0"/>
              <a:t>pour</a:t>
            </a:r>
            <a:r>
              <a:rPr sz="2800" spc="-15" dirty="0"/>
              <a:t> </a:t>
            </a:r>
            <a:r>
              <a:rPr sz="2800" dirty="0"/>
              <a:t>appréhender</a:t>
            </a:r>
            <a:r>
              <a:rPr sz="2800" spc="-35" dirty="0"/>
              <a:t> </a:t>
            </a:r>
            <a:r>
              <a:rPr sz="2800" dirty="0"/>
              <a:t>les</a:t>
            </a:r>
            <a:r>
              <a:rPr sz="2800" spc="-10" dirty="0"/>
              <a:t> </a:t>
            </a:r>
            <a:r>
              <a:rPr sz="2800" dirty="0"/>
              <a:t>meilleures</a:t>
            </a:r>
            <a:r>
              <a:rPr sz="2800" spc="-25" dirty="0"/>
              <a:t> </a:t>
            </a:r>
            <a:r>
              <a:rPr sz="2800" spc="-10" dirty="0"/>
              <a:t>solutions possibles.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124FE-E59D-9357-58F5-07FBBEAF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168</a:t>
            </a:fld>
            <a:endParaRPr lang="fr-FR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795" y="675208"/>
            <a:ext cx="5478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220" dirty="0"/>
              <a:t> </a:t>
            </a:r>
            <a:r>
              <a:rPr dirty="0"/>
              <a:t>II-</a:t>
            </a:r>
            <a:r>
              <a:rPr spc="210" dirty="0"/>
              <a:t> </a:t>
            </a:r>
            <a:r>
              <a:rPr dirty="0"/>
              <a:t>L’OPTIMISATION</a:t>
            </a:r>
            <a:r>
              <a:rPr spc="10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528" y="1825142"/>
            <a:ext cx="11521439" cy="32090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5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5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limites</a:t>
            </a:r>
            <a:r>
              <a:rPr sz="2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5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l’optimisation</a:t>
            </a:r>
            <a:r>
              <a:rPr sz="2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500" dirty="0">
              <a:latin typeface="Arial"/>
              <a:cs typeface="Arial"/>
            </a:endParaRPr>
          </a:p>
          <a:p>
            <a:pPr marL="469900">
              <a:lnSpc>
                <a:spcPts val="2700"/>
              </a:lnSpc>
              <a:spcBef>
                <a:spcPts val="395"/>
              </a:spcBef>
            </a:pPr>
            <a:r>
              <a:rPr sz="25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problématique</a:t>
            </a:r>
            <a:r>
              <a:rPr sz="25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qui</a:t>
            </a:r>
            <a:r>
              <a:rPr sz="2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5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pose</a:t>
            </a:r>
            <a:r>
              <a:rPr sz="2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est-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ce</a:t>
            </a:r>
            <a:r>
              <a:rPr sz="2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endParaRPr sz="2500" dirty="0">
              <a:latin typeface="Arial"/>
              <a:cs typeface="Arial"/>
            </a:endParaRPr>
          </a:p>
          <a:p>
            <a:pPr marL="756285" marR="46990">
              <a:lnSpc>
                <a:spcPts val="2400"/>
              </a:lnSpc>
              <a:spcBef>
                <a:spcPts val="280"/>
              </a:spcBef>
            </a:pP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l’optimisation</a:t>
            </a:r>
            <a:r>
              <a:rPr sz="2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5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25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dépasse</a:t>
            </a:r>
            <a:r>
              <a:rPr sz="25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pas</a:t>
            </a:r>
            <a:r>
              <a:rPr sz="25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5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frontière</a:t>
            </a:r>
            <a:r>
              <a:rPr sz="2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légalité</a:t>
            </a:r>
            <a:r>
              <a:rPr sz="2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500" dirty="0">
              <a:latin typeface="Arial"/>
              <a:cs typeface="Arial"/>
            </a:endParaRPr>
          </a:p>
          <a:p>
            <a:pPr marL="1155700" marR="50165" indent="-228600">
              <a:lnSpc>
                <a:spcPct val="80000"/>
              </a:lnSpc>
              <a:spcBef>
                <a:spcPts val="1030"/>
              </a:spcBef>
            </a:pPr>
            <a:r>
              <a:rPr sz="2200" spc="-1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L’utilisation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abusive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l’optimisation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conduire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situations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dommageables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contraires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l’intérêt général.</a:t>
            </a:r>
            <a:endParaRPr sz="2200" dirty="0">
              <a:latin typeface="Arial"/>
              <a:cs typeface="Arial"/>
            </a:endParaRPr>
          </a:p>
          <a:p>
            <a:pPr marL="1155700" marR="624205" indent="-228600">
              <a:lnSpc>
                <a:spcPts val="2110"/>
              </a:lnSpc>
              <a:spcBef>
                <a:spcPts val="98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optimisation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détourne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utilise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abusivement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subtilités,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incohérences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failles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système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fiscal.</a:t>
            </a:r>
            <a:endParaRPr sz="2200" dirty="0">
              <a:latin typeface="Arial"/>
              <a:cs typeface="Arial"/>
            </a:endParaRPr>
          </a:p>
          <a:p>
            <a:pPr marL="927100">
              <a:lnSpc>
                <a:spcPts val="2375"/>
              </a:lnSpc>
              <a:spcBef>
                <a:spcPts val="50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façon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d’opérer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appelée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i="1" spc="-20" dirty="0">
                <a:solidFill>
                  <a:srgbClr val="FF0000"/>
                </a:solidFill>
                <a:latin typeface="Arial"/>
                <a:cs typeface="Arial"/>
              </a:rPr>
              <a:t>OPTIMISATION</a:t>
            </a:r>
            <a:r>
              <a:rPr sz="22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200" dirty="0">
              <a:latin typeface="Arial"/>
              <a:cs typeface="Arial"/>
            </a:endParaRPr>
          </a:p>
          <a:p>
            <a:pPr marL="1155700">
              <a:lnSpc>
                <a:spcPts val="2375"/>
              </a:lnSpc>
            </a:pPr>
            <a:r>
              <a:rPr sz="2200" b="1" i="1" dirty="0">
                <a:solidFill>
                  <a:srgbClr val="FF0000"/>
                </a:solidFill>
                <a:latin typeface="Arial"/>
                <a:cs typeface="Arial"/>
              </a:rPr>
              <a:t>AGRESSIVE</a:t>
            </a:r>
            <a:r>
              <a:rPr sz="2200" b="1" i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200" b="1" i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Arial"/>
                <a:cs typeface="Arial"/>
              </a:rPr>
              <a:t>ABUSIVE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97AFD-8C04-F432-9F20-FB6787C0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169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862139" y="2214563"/>
            <a:ext cx="84677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500" b="1" u="sng">
                <a:solidFill>
                  <a:srgbClr val="3366FF"/>
                </a:solidFill>
                <a:latin typeface="Perpetua" pitchFamily="18" charset="0"/>
              </a:rPr>
              <a:t>2 méthodes:</a:t>
            </a:r>
            <a:endParaRPr lang="fr-FR" sz="2500" b="1">
              <a:solidFill>
                <a:srgbClr val="3366FF"/>
              </a:solidFill>
              <a:latin typeface="Perpetua" pitchFamily="18" charset="0"/>
            </a:endParaRP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fr-FR" sz="2500" b="1">
                <a:solidFill>
                  <a:srgbClr val="3366FF"/>
                </a:solidFill>
                <a:latin typeface="Perpetua" pitchFamily="18" charset="0"/>
              </a:rPr>
              <a:t>- </a:t>
            </a:r>
            <a:r>
              <a:rPr lang="fr-FR" sz="2500" b="1">
                <a:latin typeface="Perpetua" pitchFamily="18" charset="0"/>
              </a:rPr>
              <a:t>L’exonération (taxation dans un seul pays); 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fr-FR" sz="2500" b="1">
                <a:solidFill>
                  <a:srgbClr val="3366FF"/>
                </a:solidFill>
                <a:latin typeface="Perpetua" pitchFamily="18" charset="0"/>
              </a:rPr>
              <a:t>- </a:t>
            </a:r>
            <a:r>
              <a:rPr lang="fr-FR" sz="2500" b="1">
                <a:latin typeface="Perpetua" pitchFamily="18" charset="0"/>
              </a:rPr>
              <a:t>L’imputation (taxation constituant un crédit d’impôt).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2500" b="1">
              <a:latin typeface="Perpetua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500" b="1" u="sng">
                <a:solidFill>
                  <a:srgbClr val="3366FF"/>
                </a:solidFill>
                <a:latin typeface="Perpetua" pitchFamily="18" charset="0"/>
              </a:rPr>
              <a:t>*Objectif des CFI: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</a:pPr>
            <a:r>
              <a:rPr lang="fr-FR" sz="2500" b="1">
                <a:solidFill>
                  <a:srgbClr val="3366FF"/>
                </a:solidFill>
                <a:latin typeface="Perpetua" pitchFamily="18" charset="0"/>
              </a:rPr>
              <a:t>1- </a:t>
            </a:r>
            <a:r>
              <a:rPr lang="fr-FR" sz="2500" b="1">
                <a:latin typeface="Perpetua" pitchFamily="18" charset="0"/>
              </a:rPr>
              <a:t>Eviter la double imposition;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</a:pPr>
            <a:r>
              <a:rPr lang="fr-FR" sz="2500" b="1">
                <a:solidFill>
                  <a:srgbClr val="3366FF"/>
                </a:solidFill>
                <a:latin typeface="Perpetua" pitchFamily="18" charset="0"/>
              </a:rPr>
              <a:t>2- </a:t>
            </a:r>
            <a:r>
              <a:rPr lang="fr-FR" sz="2500" b="1">
                <a:latin typeface="Perpetua" pitchFamily="18" charset="0"/>
              </a:rPr>
              <a:t>Lutter contre la fraude fiscale internationale (échange de renseignements et assistance au recouvrement);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</a:pPr>
            <a:r>
              <a:rPr lang="fr-FR" sz="2500" b="1">
                <a:solidFill>
                  <a:srgbClr val="3366FF"/>
                </a:solidFill>
                <a:latin typeface="Perpetua" pitchFamily="18" charset="0"/>
              </a:rPr>
              <a:t>3- </a:t>
            </a:r>
            <a:r>
              <a:rPr lang="fr-FR" sz="2500" b="1">
                <a:latin typeface="Perpetua" pitchFamily="18" charset="0"/>
              </a:rPr>
              <a:t>Encouragement des investissements.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38314" y="1500188"/>
            <a:ext cx="80406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  <a:latin typeface="Perpetua" pitchFamily="18" charset="0"/>
              </a:rPr>
              <a:t>Les remèdes à la double imposition internationale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72F5C5E-B175-359E-8E47-EB815BC9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33" y="553171"/>
            <a:ext cx="10192512" cy="58977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DE9A5E-52EE-20E8-1938-806D7499C8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170</a:t>
            </a:fld>
            <a:endParaRPr lang="fr-FR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074" y="253110"/>
            <a:ext cx="77576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III-</a:t>
            </a:r>
            <a:r>
              <a:rPr spc="10" dirty="0"/>
              <a:t> </a:t>
            </a:r>
            <a:r>
              <a:rPr dirty="0"/>
              <a:t>LA FRAUDE</a:t>
            </a:r>
            <a:r>
              <a:rPr spc="-15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368" y="1304702"/>
            <a:ext cx="10387837" cy="49802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645"/>
              </a:spcBef>
            </a:pP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5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1-</a:t>
            </a:r>
            <a:r>
              <a:rPr sz="2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Définition</a:t>
            </a:r>
            <a:r>
              <a:rPr sz="25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5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fraude</a:t>
            </a:r>
            <a:r>
              <a:rPr sz="2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500" dirty="0">
              <a:latin typeface="Arial"/>
              <a:cs typeface="Arial"/>
            </a:endParaRPr>
          </a:p>
          <a:p>
            <a:pPr marL="756285" marR="491490" indent="-287020">
              <a:lnSpc>
                <a:spcPct val="150000"/>
              </a:lnSpc>
              <a:spcBef>
                <a:spcPts val="101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soustraire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tenter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soustraire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volontairement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l’établissement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paiement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total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partiel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impôts.</a:t>
            </a:r>
            <a:endParaRPr sz="2200" dirty="0">
              <a:latin typeface="Arial"/>
              <a:cs typeface="Arial"/>
            </a:endParaRPr>
          </a:p>
          <a:p>
            <a:pPr marL="756285" marR="88900" indent="-287020">
              <a:lnSpc>
                <a:spcPct val="150000"/>
              </a:lnSpc>
              <a:spcBef>
                <a:spcPts val="98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exemple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l’omission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volontaire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déclaration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délais,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dissimulation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volontaire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patrimoine,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encore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placer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capitaux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juridictions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étrangères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sans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aviser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l’administration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pays,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constitue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forme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fraude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50000"/>
              </a:lnSpc>
              <a:spcBef>
                <a:spcPts val="50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utilise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notion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manœuvres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frauduleuses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(cf.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art.</a:t>
            </a:r>
            <a:endParaRPr sz="2200" dirty="0">
              <a:latin typeface="Arial"/>
              <a:cs typeface="Arial"/>
            </a:endParaRPr>
          </a:p>
          <a:p>
            <a:pPr marL="756285">
              <a:lnSpc>
                <a:spcPct val="150000"/>
              </a:lnSpc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193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CIDTA</a:t>
            </a:r>
            <a:r>
              <a:rPr sz="22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art.20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procédures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fiscales).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617C5-BC0A-FDB1-288E-3D414856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171</a:t>
            </a:fld>
            <a:endParaRPr lang="fr-FR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570102"/>
            <a:ext cx="85498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III-</a:t>
            </a:r>
            <a:r>
              <a:rPr spc="15" dirty="0"/>
              <a:t> </a:t>
            </a:r>
            <a:r>
              <a:rPr dirty="0"/>
              <a:t>LA FRAUDE</a:t>
            </a:r>
            <a:r>
              <a:rPr spc="-15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304" y="2201113"/>
            <a:ext cx="11059033" cy="35932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2-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paradis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fiscaux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critères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listes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l'OCDE</a:t>
            </a:r>
            <a:endParaRPr sz="2400" dirty="0">
              <a:latin typeface="Arial"/>
              <a:cs typeface="Arial"/>
            </a:endParaRPr>
          </a:p>
          <a:p>
            <a:pPr marL="355600" marR="554355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critères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Quatre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critères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retenus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par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l'OCDE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pour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définir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paradis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541020" indent="-186055">
              <a:lnSpc>
                <a:spcPct val="100000"/>
              </a:lnSpc>
              <a:buChar char="-"/>
              <a:tabLst>
                <a:tab pos="5416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insignifiants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inexistants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541020" indent="-186055">
              <a:lnSpc>
                <a:spcPct val="100000"/>
              </a:lnSpc>
              <a:buChar char="-"/>
              <a:tabLst>
                <a:tab pos="5416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L'absence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transparence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régime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buChar char="-"/>
              <a:tabLst>
                <a:tab pos="5416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L'absence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d'échanges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fiscaux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d'autres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Etats;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d’ailleurs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qualifiés aujourd’hui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d’Etats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non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coopératifs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-</a:t>
            </a:r>
            <a:r>
              <a:rPr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d'attirer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écrans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fictive.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CDCF05-35A6-D6F2-D21D-5F9B6D5E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172</a:t>
            </a:fld>
            <a:endParaRPr lang="fr-FR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5419" y="708405"/>
            <a:ext cx="476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III-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LA FRAUDE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0075" y="1706702"/>
            <a:ext cx="559181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listes</a:t>
            </a:r>
            <a:r>
              <a:rPr sz="2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paradis</a:t>
            </a:r>
            <a:r>
              <a:rPr sz="2600" spc="-10" dirty="0">
                <a:solidFill>
                  <a:srgbClr val="FF0000"/>
                </a:solidFill>
                <a:latin typeface="Arial"/>
                <a:cs typeface="Arial"/>
              </a:rPr>
              <a:t> fiscaux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523" y="2303145"/>
            <a:ext cx="10342880" cy="813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Liste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adoptée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par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 Conseil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 err="1">
                <a:solidFill>
                  <a:srgbClr val="FF0000"/>
                </a:solidFill>
                <a:latin typeface="Arial"/>
                <a:cs typeface="Arial"/>
              </a:rPr>
              <a:t>l’Union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 err="1">
                <a:solidFill>
                  <a:srgbClr val="FF0000"/>
                </a:solidFill>
                <a:latin typeface="Arial"/>
                <a:cs typeface="Arial"/>
              </a:rPr>
              <a:t>européenne</a:t>
            </a:r>
            <a:r>
              <a:rPr lang="fr-FR" sz="2600" b="1" dirty="0">
                <a:solidFill>
                  <a:srgbClr val="FF0000"/>
                </a:solidFill>
                <a:latin typeface="Arial"/>
                <a:cs typeface="Arial"/>
              </a:rPr>
              <a:t> à partir du 12/10/2022 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80" y="3256674"/>
            <a:ext cx="11436095" cy="19607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8430" rIns="0" bIns="0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liste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noire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(12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pays) </a:t>
            </a:r>
            <a:r>
              <a:rPr sz="26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2600" b="1" spc="-15" dirty="0">
                <a:solidFill>
                  <a:srgbClr val="404040"/>
                </a:solidFill>
                <a:latin typeface="Arial"/>
                <a:cs typeface="Arial"/>
              </a:rPr>
              <a:t>1.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Samoa 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arimo"/>
              </a:rPr>
              <a:t>Samoa américaines, Anguilla</a:t>
            </a:r>
            <a:r>
              <a:rPr lang="fr-FR" sz="2800" dirty="0">
                <a:solidFill>
                  <a:srgbClr val="333333"/>
                </a:solidFill>
                <a:latin typeface="arimo"/>
              </a:rPr>
              <a:t>, 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arimo"/>
              </a:rPr>
              <a:t>Bahamas</a:t>
            </a:r>
            <a:r>
              <a:rPr lang="fr-FR" sz="2800" dirty="0">
                <a:solidFill>
                  <a:srgbClr val="333333"/>
                </a:solidFill>
                <a:latin typeface="arimo"/>
              </a:rPr>
              <a:t>, 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arimo"/>
              </a:rPr>
              <a:t>Fidji</a:t>
            </a:r>
            <a:r>
              <a:rPr lang="fr-FR" sz="2800" dirty="0">
                <a:solidFill>
                  <a:srgbClr val="333333"/>
                </a:solidFill>
                <a:latin typeface="arimo"/>
              </a:rPr>
              <a:t>, 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arimo"/>
              </a:rPr>
              <a:t>Guam,Palaos</a:t>
            </a:r>
            <a:r>
              <a:rPr lang="fr-FR" sz="2800" dirty="0" err="1">
                <a:solidFill>
                  <a:srgbClr val="333333"/>
                </a:solidFill>
                <a:latin typeface="arimo"/>
              </a:rPr>
              <a:t>,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arimo"/>
              </a:rPr>
              <a:t>Panama</a:t>
            </a:r>
            <a:r>
              <a:rPr lang="fr-FR" sz="2800" dirty="0" err="1">
                <a:solidFill>
                  <a:srgbClr val="333333"/>
                </a:solidFill>
                <a:latin typeface="arimo"/>
              </a:rPr>
              <a:t>,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arimo"/>
              </a:rPr>
              <a:t>Samoa</a:t>
            </a:r>
            <a:r>
              <a:rPr lang="fr-FR" sz="2800" dirty="0" err="1">
                <a:solidFill>
                  <a:srgbClr val="333333"/>
                </a:solidFill>
                <a:latin typeface="arimo"/>
              </a:rPr>
              <a:t>,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arimo"/>
              </a:rPr>
              <a:t>Trinité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arimo"/>
              </a:rPr>
              <a:t>-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arimo"/>
              </a:rPr>
              <a:t>et-Tobago,Îles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arimo"/>
              </a:rPr>
              <a:t> Turks-et-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arimo"/>
              </a:rPr>
              <a:t>Caïcos</a:t>
            </a:r>
            <a:r>
              <a:rPr lang="fr-FR" sz="2800" dirty="0" err="1">
                <a:solidFill>
                  <a:srgbClr val="333333"/>
                </a:solidFill>
                <a:latin typeface="arimo"/>
              </a:rPr>
              <a:t>,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arimo"/>
              </a:rPr>
              <a:t>Îles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arimo"/>
              </a:rPr>
              <a:t> Vierges 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arimo"/>
              </a:rPr>
              <a:t>américaines,Vanuatu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arimo"/>
              </a:rPr>
              <a:t>.</a:t>
            </a:r>
          </a:p>
          <a:p>
            <a:pPr marL="355600" marR="170815" indent="-342900">
              <a:lnSpc>
                <a:spcPct val="100000"/>
              </a:lnSpc>
              <a:spcBef>
                <a:spcPts val="1015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6C04C2E-CB4C-7882-A090-98AD89C4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173</a:t>
            </a:fld>
            <a:endParaRPr lang="fr-FR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9719" y="731596"/>
            <a:ext cx="4765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LA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FRAUDE</a:t>
            </a:r>
            <a:r>
              <a:rPr sz="24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550" y="2246262"/>
            <a:ext cx="10670921" cy="27969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paradis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fiscaux</a:t>
            </a:r>
            <a:endParaRPr sz="26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résultent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essentiellement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fonds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spéculatifs,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grandes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entreprises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installent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leur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filiales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(Par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exemple: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Google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 possède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Bermudes)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riches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particuliers.</a:t>
            </a:r>
            <a:endParaRPr sz="2600" dirty="0">
              <a:latin typeface="Arial"/>
              <a:cs typeface="Arial"/>
            </a:endParaRPr>
          </a:p>
          <a:p>
            <a:pPr marL="756285" marR="652780" indent="-28702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L'intérêt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d‘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échapper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plus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lourde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d'origine.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7C03E-A250-1456-BB0D-E6208D0B73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174</a:t>
            </a:fld>
            <a:endParaRPr lang="fr-FR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722452"/>
            <a:ext cx="72440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III-</a:t>
            </a:r>
            <a:r>
              <a:rPr spc="-5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FRAUDE</a:t>
            </a:r>
            <a:r>
              <a:rPr spc="-30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489" y="2515311"/>
            <a:ext cx="10200258" cy="3095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France,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phénomène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n'est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mineur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avril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2009,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après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l'affaire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Hong</a:t>
            </a:r>
            <a:r>
              <a:rPr sz="2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Kong</a:t>
            </a:r>
            <a:r>
              <a:rPr sz="2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2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Shanghai</a:t>
            </a:r>
            <a:r>
              <a:rPr sz="2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Banking Corporation</a:t>
            </a:r>
            <a:r>
              <a:rPr sz="24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HSBC)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France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place 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"cellule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régularisation"</a:t>
            </a:r>
            <a:r>
              <a:rPr sz="2400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évadés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fiscaux.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dispositif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permis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rapatrier 7,3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milliards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d'euros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d'actifs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estimé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pour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1,3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milliard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d'euros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114300" indent="-3429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ailleurs,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paradis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fiscaux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abritent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non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quantifiable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d'actifs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destinés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blanchiment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l'argent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sale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issu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corruption ou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encore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trafic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drogue.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2BBA8C-4ED5-53E8-5CBA-9E0CB39C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175</a:t>
            </a:fld>
            <a:endParaRPr lang="fr-FR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317" y="650824"/>
            <a:ext cx="80524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III- LA</a:t>
            </a:r>
            <a:r>
              <a:rPr spc="-15" dirty="0"/>
              <a:t> </a:t>
            </a:r>
            <a:r>
              <a:rPr dirty="0"/>
              <a:t>FRAUDE</a:t>
            </a:r>
            <a:r>
              <a:rPr spc="-25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11124522" cy="25987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071880" marR="508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800" dirty="0"/>
              <a:t>Un</a:t>
            </a:r>
            <a:r>
              <a:rPr sz="2800" spc="-15" dirty="0"/>
              <a:t> </a:t>
            </a:r>
            <a:r>
              <a:rPr sz="2800" dirty="0"/>
              <a:t>autre</a:t>
            </a:r>
            <a:r>
              <a:rPr sz="2800" spc="-5" dirty="0"/>
              <a:t> </a:t>
            </a:r>
            <a:r>
              <a:rPr sz="2800" dirty="0"/>
              <a:t>exemple</a:t>
            </a:r>
            <a:r>
              <a:rPr sz="2800" spc="-30" dirty="0"/>
              <a:t> </a:t>
            </a:r>
            <a:r>
              <a:rPr sz="2800" dirty="0"/>
              <a:t>de paradis</a:t>
            </a:r>
            <a:r>
              <a:rPr sz="2800" spc="-15" dirty="0"/>
              <a:t> </a:t>
            </a:r>
            <a:r>
              <a:rPr sz="2800" dirty="0"/>
              <a:t>fiscal</a:t>
            </a:r>
            <a:r>
              <a:rPr sz="2800" spc="-25" dirty="0"/>
              <a:t> </a:t>
            </a:r>
            <a:r>
              <a:rPr sz="2800" dirty="0"/>
              <a:t>qui a</a:t>
            </a:r>
            <a:r>
              <a:rPr sz="2800" spc="-5" dirty="0"/>
              <a:t> </a:t>
            </a:r>
            <a:r>
              <a:rPr sz="2800" dirty="0"/>
              <a:t>été révélé</a:t>
            </a:r>
            <a:r>
              <a:rPr sz="2800" spc="-15" dirty="0"/>
              <a:t> </a:t>
            </a:r>
            <a:r>
              <a:rPr sz="2800" spc="-25" dirty="0"/>
              <a:t>un </a:t>
            </a:r>
            <a:r>
              <a:rPr sz="2800" dirty="0"/>
              <a:t>scandale</a:t>
            </a:r>
            <a:r>
              <a:rPr sz="2800" spc="-55" dirty="0"/>
              <a:t> </a:t>
            </a:r>
            <a:r>
              <a:rPr sz="2800" dirty="0"/>
              <a:t>à</a:t>
            </a:r>
            <a:r>
              <a:rPr sz="2800" spc="-30" dirty="0"/>
              <a:t> </a:t>
            </a:r>
            <a:r>
              <a:rPr sz="2800" dirty="0"/>
              <a:t>l’échelle</a:t>
            </a:r>
            <a:r>
              <a:rPr sz="2800" spc="-40" dirty="0"/>
              <a:t> </a:t>
            </a:r>
            <a:r>
              <a:rPr sz="2800" dirty="0"/>
              <a:t>internationale</a:t>
            </a:r>
            <a:r>
              <a:rPr sz="2800" spc="-25" dirty="0"/>
              <a:t> </a:t>
            </a:r>
            <a:r>
              <a:rPr sz="2800" dirty="0"/>
              <a:t>est</a:t>
            </a:r>
            <a:r>
              <a:rPr sz="2800" spc="-35" dirty="0"/>
              <a:t> </a:t>
            </a:r>
            <a:r>
              <a:rPr sz="2800" dirty="0"/>
              <a:t>l’affaire</a:t>
            </a:r>
            <a:r>
              <a:rPr sz="2800" spc="-5" dirty="0"/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‘’PANAMA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PAPERS’’</a:t>
            </a:r>
            <a:r>
              <a:rPr sz="2800" b="1" spc="-25" dirty="0">
                <a:latin typeface="Arial"/>
                <a:cs typeface="Arial"/>
              </a:rPr>
              <a:t>.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dirty="0"/>
              <a:t>Il</a:t>
            </a:r>
            <a:r>
              <a:rPr sz="2800" spc="-35" dirty="0"/>
              <a:t> </a:t>
            </a:r>
            <a:r>
              <a:rPr sz="2800" dirty="0"/>
              <a:t>s’agit</a:t>
            </a:r>
            <a:r>
              <a:rPr sz="2800" spc="-50" dirty="0"/>
              <a:t> </a:t>
            </a:r>
            <a:r>
              <a:rPr sz="2800" dirty="0"/>
              <a:t>d’une</a:t>
            </a:r>
            <a:r>
              <a:rPr sz="2800" spc="-45" dirty="0"/>
              <a:t> </a:t>
            </a:r>
            <a:r>
              <a:rPr sz="2800" dirty="0"/>
              <a:t>fuite</a:t>
            </a:r>
            <a:r>
              <a:rPr sz="2800" spc="-30" dirty="0"/>
              <a:t> </a:t>
            </a:r>
            <a:r>
              <a:rPr sz="2800" dirty="0"/>
              <a:t>de</a:t>
            </a:r>
            <a:r>
              <a:rPr sz="2800" spc="-40" dirty="0"/>
              <a:t> </a:t>
            </a:r>
            <a:r>
              <a:rPr sz="2800" spc="-10" dirty="0"/>
              <a:t>11,5</a:t>
            </a:r>
            <a:r>
              <a:rPr sz="2800" spc="-35" dirty="0"/>
              <a:t> </a:t>
            </a:r>
            <a:r>
              <a:rPr sz="2800" dirty="0"/>
              <a:t>millions</a:t>
            </a:r>
            <a:r>
              <a:rPr sz="2800" spc="-45" dirty="0"/>
              <a:t> </a:t>
            </a:r>
            <a:r>
              <a:rPr sz="2800" dirty="0"/>
              <a:t>de</a:t>
            </a:r>
            <a:r>
              <a:rPr sz="2800" spc="-35" dirty="0"/>
              <a:t> </a:t>
            </a:r>
            <a:r>
              <a:rPr sz="2800" spc="-10" dirty="0"/>
              <a:t>documents </a:t>
            </a:r>
            <a:r>
              <a:rPr sz="2800" dirty="0"/>
              <a:t>par</a:t>
            </a:r>
            <a:r>
              <a:rPr sz="2800" spc="-20" dirty="0"/>
              <a:t> </a:t>
            </a:r>
            <a:r>
              <a:rPr sz="2800" dirty="0"/>
              <a:t>le</a:t>
            </a:r>
            <a:r>
              <a:rPr sz="2800" spc="-5" dirty="0"/>
              <a:t> </a:t>
            </a:r>
            <a:r>
              <a:rPr sz="2800" dirty="0"/>
              <a:t>cabinet Mossak</a:t>
            </a:r>
            <a:r>
              <a:rPr sz="2800" spc="-10" dirty="0"/>
              <a:t> </a:t>
            </a:r>
            <a:r>
              <a:rPr sz="2800" dirty="0"/>
              <a:t>Fonseca</a:t>
            </a:r>
            <a:r>
              <a:rPr sz="2800" spc="-40" dirty="0"/>
              <a:t> </a:t>
            </a:r>
            <a:r>
              <a:rPr sz="2800" dirty="0"/>
              <a:t>pour</a:t>
            </a:r>
            <a:r>
              <a:rPr sz="2800" spc="-20" dirty="0"/>
              <a:t> </a:t>
            </a:r>
            <a:r>
              <a:rPr sz="2800" dirty="0"/>
              <a:t>des</a:t>
            </a:r>
            <a:r>
              <a:rPr sz="2800" spc="-5" dirty="0"/>
              <a:t> </a:t>
            </a:r>
            <a:r>
              <a:rPr sz="2800" dirty="0"/>
              <a:t>sociétés</a:t>
            </a:r>
            <a:r>
              <a:rPr sz="2800" spc="-30" dirty="0"/>
              <a:t> </a:t>
            </a:r>
            <a:r>
              <a:rPr sz="2800" dirty="0"/>
              <a:t>écran</a:t>
            </a:r>
            <a:r>
              <a:rPr sz="2800" spc="-15" dirty="0"/>
              <a:t> </a:t>
            </a:r>
            <a:r>
              <a:rPr sz="2800" spc="-25" dirty="0"/>
              <a:t>et </a:t>
            </a:r>
            <a:r>
              <a:rPr sz="2800" dirty="0"/>
              <a:t>des</a:t>
            </a:r>
            <a:r>
              <a:rPr sz="2800" spc="-35" dirty="0"/>
              <a:t> </a:t>
            </a:r>
            <a:r>
              <a:rPr sz="2800" dirty="0"/>
              <a:t>trusts</a:t>
            </a:r>
            <a:r>
              <a:rPr sz="2800" spc="-10" dirty="0"/>
              <a:t> </a:t>
            </a:r>
            <a:r>
              <a:rPr sz="2800" dirty="0"/>
              <a:t>judicaires</a:t>
            </a:r>
            <a:r>
              <a:rPr sz="2800" spc="-30" dirty="0"/>
              <a:t> </a:t>
            </a:r>
            <a:r>
              <a:rPr sz="2800" dirty="0"/>
              <a:t>qui</a:t>
            </a:r>
            <a:r>
              <a:rPr sz="2800" spc="-15" dirty="0"/>
              <a:t> </a:t>
            </a:r>
            <a:r>
              <a:rPr sz="2800" dirty="0"/>
              <a:t>donc</a:t>
            </a:r>
            <a:r>
              <a:rPr sz="2800" spc="-15" dirty="0"/>
              <a:t> </a:t>
            </a:r>
            <a:r>
              <a:rPr sz="2800" dirty="0"/>
              <a:t>spéculaient</a:t>
            </a:r>
            <a:r>
              <a:rPr sz="2800" spc="-25" dirty="0"/>
              <a:t> </a:t>
            </a:r>
            <a:r>
              <a:rPr sz="2800" dirty="0"/>
              <a:t>à</a:t>
            </a:r>
            <a:r>
              <a:rPr sz="2800" spc="-10" dirty="0"/>
              <a:t> Panama </a:t>
            </a:r>
            <a:r>
              <a:rPr sz="2800" dirty="0"/>
              <a:t>considéré</a:t>
            </a:r>
            <a:r>
              <a:rPr sz="2800" spc="-30" dirty="0"/>
              <a:t> </a:t>
            </a:r>
            <a:r>
              <a:rPr sz="2800" dirty="0"/>
              <a:t>comme</a:t>
            </a:r>
            <a:r>
              <a:rPr sz="2800" spc="-30" dirty="0"/>
              <a:t> </a:t>
            </a:r>
            <a:r>
              <a:rPr sz="2800" dirty="0"/>
              <a:t>un paradis</a:t>
            </a:r>
            <a:r>
              <a:rPr sz="2800" spc="-20" dirty="0"/>
              <a:t> </a:t>
            </a:r>
            <a:r>
              <a:rPr sz="2800" dirty="0"/>
              <a:t>fiscal</a:t>
            </a:r>
            <a:r>
              <a:rPr sz="2800" spc="-25" dirty="0"/>
              <a:t> </a:t>
            </a:r>
            <a:r>
              <a:rPr sz="2800" dirty="0"/>
              <a:t>par</a:t>
            </a:r>
            <a:r>
              <a:rPr sz="2800" spc="-5" dirty="0"/>
              <a:t> </a:t>
            </a:r>
            <a:r>
              <a:rPr sz="2800" spc="-10" dirty="0"/>
              <a:t>excellence.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2E564-1D7E-54C3-2EA0-58ED312B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176</a:t>
            </a:fld>
            <a:endParaRPr lang="fr-FR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817" y="650824"/>
            <a:ext cx="2989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spc="-15" dirty="0"/>
              <a:t> </a:t>
            </a:r>
            <a:r>
              <a:rPr spc="-10" dirty="0"/>
              <a:t>CONSEQUENCES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619" y="1932431"/>
            <a:ext cx="7385304" cy="44241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36018-F538-D754-DF35-BA0031E6F6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177</a:t>
            </a:fld>
            <a:endParaRPr lang="fr-FR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650824"/>
            <a:ext cx="4770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III-</a:t>
            </a:r>
            <a:r>
              <a:rPr spc="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FRAUDE</a:t>
            </a:r>
            <a:r>
              <a:rPr spc="-15" dirty="0"/>
              <a:t> </a:t>
            </a:r>
            <a:r>
              <a:rPr spc="-10" dirty="0"/>
              <a:t>FISCALE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831" y="1848804"/>
            <a:ext cx="5149411" cy="43508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6193D5-678D-1400-CC63-31B07081B6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178</a:t>
            </a:fld>
            <a:endParaRPr lang="fr-FR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6819" y="814527"/>
            <a:ext cx="79048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III- LA</a:t>
            </a:r>
            <a:r>
              <a:rPr spc="-15" dirty="0"/>
              <a:t> </a:t>
            </a:r>
            <a:r>
              <a:rPr dirty="0"/>
              <a:t>FRAUDE</a:t>
            </a:r>
            <a:r>
              <a:rPr spc="-25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680" y="2033752"/>
            <a:ext cx="10771124" cy="433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3-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L’abus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3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plan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interne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l’abus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défini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notamment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Professeur</a:t>
            </a:r>
            <a:r>
              <a:rPr sz="24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Maurice</a:t>
            </a:r>
            <a:r>
              <a:rPr sz="24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Cozian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l’abus</a:t>
            </a:r>
            <a:r>
              <a:rPr sz="24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châtiment</a:t>
            </a:r>
            <a:r>
              <a:rPr sz="24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surdoués</a:t>
            </a:r>
            <a:r>
              <a:rPr sz="240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la fiscalité.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évidemment,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ils ne violent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aucune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prescription</a:t>
            </a:r>
            <a:r>
              <a:rPr sz="24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la loi et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distinguent</a:t>
            </a:r>
            <a:r>
              <a:rPr sz="24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cela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vulgaires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fraudeurs</a:t>
            </a:r>
            <a:r>
              <a:rPr sz="24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exemple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dissimulent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partie</a:t>
            </a:r>
            <a:r>
              <a:rPr sz="2400" i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4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400" i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déduisent</a:t>
            </a:r>
            <a:r>
              <a:rPr sz="2400" i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charges</a:t>
            </a:r>
            <a:r>
              <a:rPr sz="2400" i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qu’ils</a:t>
            </a:r>
            <a:r>
              <a:rPr sz="2400"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n’ont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supportés.</a:t>
            </a:r>
            <a:endParaRPr sz="2400" dirty="0">
              <a:latin typeface="Arial"/>
              <a:cs typeface="Arial"/>
            </a:endParaRPr>
          </a:p>
          <a:p>
            <a:pPr marL="355600" marR="138430" algn="just">
              <a:lnSpc>
                <a:spcPct val="100000"/>
              </a:lnSpc>
            </a:pP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L’abus</a:t>
            </a:r>
            <a:r>
              <a:rPr sz="2400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péché</a:t>
            </a:r>
            <a:r>
              <a:rPr sz="24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4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lettre</a:t>
            </a:r>
            <a:r>
              <a:rPr sz="24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4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l’esprit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loi.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péché</a:t>
            </a:r>
            <a:r>
              <a:rPr sz="24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juriste</a:t>
            </a:r>
            <a:r>
              <a:rPr sz="2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r>
              <a:rPr sz="2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l’abus</a:t>
            </a:r>
            <a:r>
              <a:rPr sz="2400"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manipulation</a:t>
            </a:r>
            <a:r>
              <a:rPr sz="2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mécanismes</a:t>
            </a:r>
            <a:r>
              <a:rPr sz="2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juridiques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là où</a:t>
            </a:r>
            <a:r>
              <a:rPr sz="24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la loi laisse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place</a:t>
            </a:r>
            <a:r>
              <a:rPr sz="2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à plusieurs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voies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Arial"/>
                <a:cs typeface="Arial"/>
              </a:rPr>
              <a:t>obtenir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résultat</a:t>
            </a:r>
            <a:r>
              <a:rPr sz="240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l’abus</a:t>
            </a:r>
            <a:r>
              <a:rPr sz="24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droit,</a:t>
            </a:r>
            <a:r>
              <a:rPr sz="24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4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l’abus des</a:t>
            </a:r>
            <a:r>
              <a:rPr sz="24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choix</a:t>
            </a:r>
            <a:r>
              <a:rPr sz="24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404040"/>
                </a:solidFill>
                <a:latin typeface="Arial"/>
                <a:cs typeface="Arial"/>
              </a:rPr>
              <a:t>juridiques</a:t>
            </a:r>
            <a:r>
              <a:rPr sz="2400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404040"/>
                </a:solidFill>
                <a:latin typeface="Arial"/>
                <a:cs typeface="Arial"/>
              </a:rPr>
              <a:t>».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5C6027-03F9-EBDD-EA63-EA1D585A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179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8395" y="674878"/>
            <a:ext cx="42219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10" dirty="0">
                <a:solidFill>
                  <a:srgbClr val="FF0000"/>
                </a:solidFill>
              </a:rPr>
              <a:t>Droit Fiscal International 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608" y="1987296"/>
            <a:ext cx="11728704" cy="294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problématique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fiscalité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internationale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repose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fois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sur deux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faits importants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756285" marR="329565" lvl="1" indent="-287020">
              <a:lnSpc>
                <a:spcPct val="15000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lang="fr-FR" sz="2600" b="1" u="sng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'</a:t>
            </a:r>
            <a:r>
              <a:rPr sz="2600" b="1" u="sng" dirty="0" err="1">
                <a:solidFill>
                  <a:srgbClr val="FF0000"/>
                </a:solidFill>
                <a:latin typeface="Arial"/>
                <a:cs typeface="Arial"/>
              </a:rPr>
              <a:t>économie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mondialise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 err="1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600" dirty="0">
              <a:latin typeface="Arial"/>
              <a:cs typeface="Arial"/>
            </a:endParaRPr>
          </a:p>
          <a:p>
            <a:pPr marL="756285" marR="136525" lvl="1" indent="-287020">
              <a:lnSpc>
                <a:spcPct val="15000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lang="fr-FR" sz="2600" b="1" u="sng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a fiscalité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reste</a:t>
            </a:r>
            <a:r>
              <a:rPr sz="2600" b="1" u="sng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strictement</a:t>
            </a:r>
            <a:r>
              <a:rPr sz="26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nationale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pouvoir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reste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souverain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(nous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verrons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d’ailleurs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cela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cadre de 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souveraineté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fiscale).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767" y="799033"/>
            <a:ext cx="167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Century Gothic"/>
                <a:cs typeface="Century Gothic"/>
              </a:rPr>
              <a:t>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6300C3-F07C-70C0-7E40-5455B4E7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6623" y="282016"/>
            <a:ext cx="77805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III- LA</a:t>
            </a:r>
            <a:r>
              <a:rPr spc="-15" dirty="0"/>
              <a:t> </a:t>
            </a:r>
            <a:r>
              <a:rPr dirty="0"/>
              <a:t>FRAUDE</a:t>
            </a:r>
            <a:r>
              <a:rPr spc="-30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912" y="1335785"/>
            <a:ext cx="11436095" cy="4553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359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L’abus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international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fondant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dispositions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internes,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trouve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relais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international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travers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treaty</a:t>
            </a:r>
            <a:r>
              <a:rPr sz="22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shopping</a:t>
            </a:r>
            <a:r>
              <a:rPr sz="22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(abus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traité).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schémas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soient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multiples,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existe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classiquement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types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d’abus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traité.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premier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appelé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conduit</a:t>
            </a:r>
            <a:r>
              <a:rPr sz="22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company</a:t>
            </a:r>
            <a:r>
              <a:rPr sz="22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(société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relais)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consiste</a:t>
            </a:r>
            <a:r>
              <a:rPr sz="22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interposer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disposant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convention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internationale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d’origine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avant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délocaliser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résultat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internationale.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20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second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cas,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s’agit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stepping</a:t>
            </a:r>
            <a:r>
              <a:rPr sz="22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stone</a:t>
            </a:r>
            <a:r>
              <a:rPr sz="22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404040"/>
                </a:solidFill>
                <a:latin typeface="Arial"/>
                <a:cs typeface="Arial"/>
              </a:rPr>
              <a:t>devices</a:t>
            </a:r>
            <a:r>
              <a:rPr sz="2200" i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(société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tremplin),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nouveau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l’interposition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s’agira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alors</a:t>
            </a:r>
            <a:r>
              <a:rPr sz="2200" spc="20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modifier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nature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flux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afin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bénéficier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double déduction.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3EF10-2FAE-2FE6-AD84-E724A368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180</a:t>
            </a:fld>
            <a:endParaRPr lang="fr-FR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1619" y="650824"/>
            <a:ext cx="4765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III- LA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FRAUDE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947304"/>
            <a:ext cx="12191999" cy="23968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plan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international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  <a:tabLst>
                <a:tab pos="3005455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l’abus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	peut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apparaitre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lorsqu’une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entreprise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étrangère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contourne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législation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trouve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exemple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filiales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?</a:t>
            </a:r>
            <a:endParaRPr sz="2600" dirty="0">
              <a:latin typeface="Arial"/>
              <a:cs typeface="Arial"/>
            </a:endParaRPr>
          </a:p>
          <a:p>
            <a:pPr marL="756285" marR="420370" indent="-28702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pourquoi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l’abus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pratiqué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l’échelle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nationale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dépasser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frontières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FFF27-E702-D79D-3E98-EE9B2277B4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181</a:t>
            </a:fld>
            <a:endParaRPr lang="fr-FR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6651" y="849628"/>
            <a:ext cx="80054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III-</a:t>
            </a:r>
            <a:r>
              <a:rPr spc="10" dirty="0"/>
              <a:t> </a:t>
            </a:r>
            <a:r>
              <a:rPr dirty="0"/>
              <a:t>LA FRAUDE</a:t>
            </a:r>
            <a:r>
              <a:rPr spc="-15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72" y="2157984"/>
            <a:ext cx="11078845" cy="3479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4-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L’acte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anormal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gestion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Nous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avons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l’acte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anormal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gestion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défini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L'acte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qui</a:t>
            </a:r>
            <a:r>
              <a:rPr sz="24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met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sz="2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dépense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perte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charge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 de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l'entreprise</a:t>
            </a:r>
            <a:r>
              <a:rPr sz="24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qui</a:t>
            </a:r>
            <a:r>
              <a:rPr sz="2400" b="1" i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prive</a:t>
            </a:r>
            <a:r>
              <a:rPr sz="24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cette</a:t>
            </a:r>
            <a:r>
              <a:rPr sz="24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dernière</a:t>
            </a:r>
            <a:r>
              <a:rPr sz="24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d'une</a:t>
            </a:r>
            <a:r>
              <a:rPr sz="24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recette,</a:t>
            </a:r>
            <a:r>
              <a:rPr sz="24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sans</a:t>
            </a:r>
            <a:r>
              <a:rPr sz="2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qu'il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soit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justifié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par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intérêts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l'exploitation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 ».</a:t>
            </a:r>
            <a:endParaRPr sz="2400" dirty="0">
              <a:latin typeface="Arial"/>
              <a:cs typeface="Arial"/>
            </a:endParaRPr>
          </a:p>
          <a:p>
            <a:pPr marL="355600" marR="396240" indent="-34290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résulte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opération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interne.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qu’en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est-il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plan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internationale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38C11C-AA5F-9498-20E5-9E8CAF05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182</a:t>
            </a:fld>
            <a:endParaRPr lang="fr-FR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17" y="650824"/>
            <a:ext cx="83389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III- LA</a:t>
            </a:r>
            <a:r>
              <a:rPr spc="-15" dirty="0"/>
              <a:t> </a:t>
            </a:r>
            <a:r>
              <a:rPr dirty="0"/>
              <a:t>FRAUDE</a:t>
            </a:r>
            <a:r>
              <a:rPr spc="-25" dirty="0"/>
              <a:t> </a:t>
            </a:r>
            <a:r>
              <a:rPr spc="-10" dirty="0"/>
              <a:t>FISCALE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256" y="1243584"/>
            <a:ext cx="11472672" cy="5228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 marL="355600" marR="26034" indent="-342900" algn="just">
              <a:lnSpc>
                <a:spcPct val="150000"/>
              </a:lnSpc>
              <a:spcBef>
                <a:spcPts val="42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Au-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delà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manipulation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sein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d’un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groupe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seront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loin, l’acte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gestion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manifester sur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 plan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international.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6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effet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lieu 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citer,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d’exemple,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relevé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assez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souvent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matière,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l’abandon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créances. Celui-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ci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généralement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société-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mère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profit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filiale basée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l’étranger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inversement.</a:t>
            </a:r>
            <a:endParaRPr sz="2400" dirty="0">
              <a:latin typeface="Arial"/>
              <a:cs typeface="Arial"/>
            </a:endParaRPr>
          </a:p>
          <a:p>
            <a:pPr marL="355600" marR="107950" indent="-342900" algn="just">
              <a:lnSpc>
                <a:spcPct val="150000"/>
              </a:lnSpc>
              <a:spcBef>
                <a:spcPts val="103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Cela va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donc 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situation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contraire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logique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conséquent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amener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l’administration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impôts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compétente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réagir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opérer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redressements.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D5971-C587-AB0C-BC6B-9E993D95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183</a:t>
            </a:fld>
            <a:endParaRPr lang="fr-FR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519" y="656971"/>
            <a:ext cx="8010525" cy="6940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0"/>
              </a:spcBef>
            </a:pP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Partie</a:t>
            </a:r>
            <a:r>
              <a:rPr sz="22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IV-</a:t>
            </a:r>
            <a:r>
              <a:rPr sz="2200" b="1" spc="-5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LA</a:t>
            </a:r>
            <a:r>
              <a:rPr sz="22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LUTTE</a:t>
            </a:r>
            <a:r>
              <a:rPr sz="2200" b="1" spc="-4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CONTRE</a:t>
            </a:r>
            <a:r>
              <a:rPr sz="2200" b="1" spc="-5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L’EVASION,</a:t>
            </a:r>
            <a:r>
              <a:rPr sz="22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L’OPTIMISATION</a:t>
            </a:r>
            <a:r>
              <a:rPr sz="22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&amp;</a:t>
            </a:r>
            <a:r>
              <a:rPr sz="22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LA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FRAUDE</a:t>
            </a:r>
            <a:r>
              <a:rPr sz="22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FISCALES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417" y="1802741"/>
            <a:ext cx="8693785" cy="375221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Chapitre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I-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contrôle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opérations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nouvelle</a:t>
            </a:r>
            <a:r>
              <a:rPr sz="2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norme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commune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déclaration</a:t>
            </a:r>
            <a:r>
              <a:rPr sz="2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(NCD)</a:t>
            </a:r>
            <a:endParaRPr sz="2400" dirty="0">
              <a:latin typeface="Arial"/>
              <a:cs typeface="Arial"/>
            </a:endParaRPr>
          </a:p>
          <a:p>
            <a:pPr marL="355600" marR="285115" indent="-343535">
              <a:lnSpc>
                <a:spcPct val="8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Depuis 2014,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Comité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affaires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conformité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orientations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l’UE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G20,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conçu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document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normes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d’actions.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normes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lutter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blanchiment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l’argent,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financement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terrorisme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fraude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Ceci 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conduit 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système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d’échange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automatique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renseignements.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5"/>
              </a:lnSpc>
              <a:spcBef>
                <a:spcPts val="43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s’agit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d’une nouvelle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norme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commune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déclaration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(NCD)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595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finalité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lutter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l’évitement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95D887-09C2-2F07-D822-273A19DF32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184</a:t>
            </a:fld>
            <a:endParaRPr lang="fr-FR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894" y="767588"/>
            <a:ext cx="6304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I-</a:t>
            </a:r>
            <a:r>
              <a:rPr spc="10" dirty="0"/>
              <a:t> </a:t>
            </a:r>
            <a:r>
              <a:rPr dirty="0"/>
              <a:t>LE</a:t>
            </a:r>
            <a:r>
              <a:rPr spc="5" dirty="0"/>
              <a:t> </a:t>
            </a:r>
            <a:r>
              <a:rPr dirty="0"/>
              <a:t>CONTRÔLE</a:t>
            </a:r>
            <a:r>
              <a:rPr spc="-10" dirty="0"/>
              <a:t> </a:t>
            </a:r>
            <a:r>
              <a:rPr dirty="0"/>
              <a:t>DES </a:t>
            </a:r>
            <a:r>
              <a:rPr spc="-10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185" y="2067280"/>
            <a:ext cx="11862816" cy="3004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3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1-</a:t>
            </a:r>
            <a:r>
              <a:rPr sz="23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Arial"/>
                <a:cs typeface="Arial"/>
              </a:rPr>
              <a:t>L’échange</a:t>
            </a:r>
            <a:r>
              <a:rPr sz="23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automatique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3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Arial"/>
                <a:cs typeface="Arial"/>
              </a:rPr>
              <a:t>renseignements</a:t>
            </a:r>
            <a:endParaRPr sz="23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sz="2300" spc="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300" spc="5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ONU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OCDE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avaient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prévu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au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niveau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26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l’échange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3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demande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part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requérant.</a:t>
            </a:r>
            <a:endParaRPr sz="23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2300" spc="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300" spc="5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concernant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l'assistance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administrative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mutuelle</a:t>
            </a:r>
            <a:endParaRPr sz="23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matière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mise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œuvre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2011.</a:t>
            </a:r>
            <a:endParaRPr sz="2300" dirty="0">
              <a:latin typeface="Arial"/>
              <a:cs typeface="Arial"/>
            </a:endParaRPr>
          </a:p>
          <a:p>
            <a:pPr marL="756285" marR="120014" indent="-287020">
              <a:lnSpc>
                <a:spcPct val="100000"/>
              </a:lnSpc>
              <a:spcBef>
                <a:spcPts val="1000"/>
              </a:spcBef>
            </a:pPr>
            <a:r>
              <a:rPr sz="23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reprend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3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d’échange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demande mais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l’étend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échange</a:t>
            </a:r>
            <a:r>
              <a:rPr sz="23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Arial"/>
                <a:cs typeface="Arial"/>
              </a:rPr>
              <a:t>AUTOMATIQUE</a:t>
            </a:r>
            <a:r>
              <a:rPr sz="23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renseignements.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5851C-ED31-2774-AC32-49A997B4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185</a:t>
            </a:fld>
            <a:endParaRPr lang="fr-FR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1619" y="650824"/>
            <a:ext cx="6297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CONTRÔLE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OPERATIONS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648" y="1804416"/>
            <a:ext cx="11716511" cy="1613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s’agit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l‘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OCDE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mise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 err="1">
                <a:solidFill>
                  <a:srgbClr val="404040"/>
                </a:solidFill>
                <a:latin typeface="Arial"/>
                <a:cs typeface="Arial"/>
              </a:rPr>
              <a:t>œuvre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lang="fr-FR" sz="2600" spc="-25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standards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internationaux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répondant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objectifs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fixés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principales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puissances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(notamment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G20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),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suite,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notamment,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crise financière issue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subprimes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récents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scandales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liés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fraude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».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0DDBFF-6CFC-90A0-CACA-26BCB70815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186</a:t>
            </a:fld>
            <a:endParaRPr lang="fr-FR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8395" y="598170"/>
            <a:ext cx="6296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 CONTRÔLE</a:t>
            </a:r>
            <a:r>
              <a:rPr spc="-20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952" y="1940432"/>
            <a:ext cx="11655552" cy="41757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99085" marR="2075814" indent="-28702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Qu’est-ce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l’échange automatique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renseignements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fins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fiscales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299085" marR="5080" indent="-287020" algn="just">
              <a:lnSpc>
                <a:spcPct val="150000"/>
              </a:lnSpc>
              <a:spcBef>
                <a:spcPts val="99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L’échange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automatique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norme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désigne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communication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systématique,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intervalles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réguliers,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blocs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d’informations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relatives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diverses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catégories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(dividendes,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intérêts,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redevances,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salaires,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pensions,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etc.),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d’origine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 pays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résidence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contribuable.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DCCDAF-5F7D-0D61-D070-34260110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187</a:t>
            </a:fld>
            <a:endParaRPr lang="fr-FR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17" y="655446"/>
            <a:ext cx="6296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 CONTRÔLE</a:t>
            </a:r>
            <a:r>
              <a:rPr spc="-20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872" y="2196210"/>
            <a:ext cx="11159871" cy="3177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L’échange automatique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bénéficie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soutien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politique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croissant du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G20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encouragé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appuyé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travaux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 ce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domaine.</a:t>
            </a:r>
            <a:endParaRPr sz="2400" dirty="0">
              <a:latin typeface="Arial"/>
              <a:cs typeface="Arial"/>
            </a:endParaRPr>
          </a:p>
          <a:p>
            <a:pPr marL="355600" marR="183515" indent="-342900" algn="just">
              <a:lnSpc>
                <a:spcPct val="90000"/>
              </a:lnSpc>
              <a:spcBef>
                <a:spcPts val="96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 du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sommet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chefs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d’État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 gouvernements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pays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G20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 s’est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tenu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Cabos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(Mexique)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2012,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ceux-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ci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salué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rapport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intitulé en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anglais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400" b="1" i="1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Automatic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Exchange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Information:</a:t>
            </a:r>
            <a:r>
              <a:rPr sz="2400" b="1" i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is,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How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works,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Benefits,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What</a:t>
            </a:r>
            <a:r>
              <a:rPr sz="24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remains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done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présente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synthèse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principales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caractéristiques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efficace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d’échange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renseignements.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E07607-C39B-EC80-466E-D2EB8990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188</a:t>
            </a:fld>
            <a:endParaRPr lang="fr-FR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4595" y="650824"/>
            <a:ext cx="6296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CONTRÔLE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OPERATIONS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104" y="1694815"/>
            <a:ext cx="10416539" cy="503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85"/>
              </a:spcBef>
            </a:pPr>
            <a:r>
              <a:rPr sz="3200"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§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loi</a:t>
            </a:r>
            <a:r>
              <a:rPr sz="2800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90" dirty="0">
                <a:solidFill>
                  <a:srgbClr val="FF0000"/>
                </a:solidFill>
                <a:latin typeface="Arial"/>
                <a:cs typeface="Arial"/>
              </a:rPr>
              <a:t>FATCA</a:t>
            </a:r>
            <a:r>
              <a:rPr sz="2800" i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(Foreign</a:t>
            </a:r>
            <a:r>
              <a:rPr sz="2800" i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Account</a:t>
            </a:r>
            <a:r>
              <a:rPr sz="28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Tax</a:t>
            </a:r>
            <a:r>
              <a:rPr sz="28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Compliance </a:t>
            </a:r>
            <a:r>
              <a:rPr sz="2800" i="1" spc="-20" dirty="0">
                <a:solidFill>
                  <a:srgbClr val="FF0000"/>
                </a:solidFill>
                <a:latin typeface="Arial"/>
                <a:cs typeface="Arial"/>
              </a:rPr>
              <a:t>Act)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84726" y="2428813"/>
            <a:ext cx="11100138" cy="3311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145539" rIns="0" bIns="0" rtlCol="0">
            <a:spAutoFit/>
          </a:bodyPr>
          <a:lstStyle/>
          <a:p>
            <a:pPr marL="700405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sz="2800" dirty="0" err="1"/>
              <a:t>C’est</a:t>
            </a:r>
            <a:r>
              <a:rPr sz="2800" spc="-70" dirty="0"/>
              <a:t> </a:t>
            </a:r>
            <a:r>
              <a:rPr sz="2800" dirty="0"/>
              <a:t>la</a:t>
            </a:r>
            <a:r>
              <a:rPr sz="2800" spc="-70" dirty="0"/>
              <a:t> </a:t>
            </a:r>
            <a:r>
              <a:rPr sz="2800" dirty="0"/>
              <a:t>loi</a:t>
            </a:r>
            <a:r>
              <a:rPr sz="2800" spc="-45" dirty="0"/>
              <a:t> </a:t>
            </a:r>
            <a:r>
              <a:rPr sz="2800" dirty="0"/>
              <a:t>relative</a:t>
            </a:r>
            <a:r>
              <a:rPr sz="2800" spc="-70" dirty="0"/>
              <a:t> </a:t>
            </a:r>
            <a:r>
              <a:rPr sz="2800" dirty="0"/>
              <a:t>au</a:t>
            </a:r>
            <a:r>
              <a:rPr sz="2800" spc="-65" dirty="0"/>
              <a:t> </a:t>
            </a:r>
            <a:r>
              <a:rPr sz="2800" dirty="0"/>
              <a:t>respect</a:t>
            </a:r>
            <a:r>
              <a:rPr sz="2800" spc="-65" dirty="0"/>
              <a:t> </a:t>
            </a:r>
            <a:r>
              <a:rPr sz="2800" dirty="0"/>
              <a:t>des</a:t>
            </a:r>
            <a:r>
              <a:rPr sz="2800" spc="-70" dirty="0"/>
              <a:t> </a:t>
            </a:r>
            <a:r>
              <a:rPr sz="2800" dirty="0"/>
              <a:t>obligations</a:t>
            </a:r>
            <a:r>
              <a:rPr sz="2800" spc="-55" dirty="0"/>
              <a:t> </a:t>
            </a:r>
            <a:r>
              <a:rPr sz="2800" dirty="0"/>
              <a:t>fiscales</a:t>
            </a:r>
            <a:r>
              <a:rPr sz="2800" spc="-75" dirty="0"/>
              <a:t> </a:t>
            </a:r>
            <a:r>
              <a:rPr sz="2800" spc="-25" dirty="0"/>
              <a:t>par </a:t>
            </a:r>
            <a:r>
              <a:rPr sz="2800" dirty="0"/>
              <a:t>les</a:t>
            </a:r>
            <a:r>
              <a:rPr sz="2800" spc="-85" dirty="0"/>
              <a:t> </a:t>
            </a:r>
            <a:r>
              <a:rPr sz="2800" dirty="0"/>
              <a:t>détenteurs</a:t>
            </a:r>
            <a:r>
              <a:rPr sz="2800" spc="-95" dirty="0"/>
              <a:t> </a:t>
            </a:r>
            <a:r>
              <a:rPr sz="2800" dirty="0"/>
              <a:t>de</a:t>
            </a:r>
            <a:r>
              <a:rPr sz="2800" spc="-80" dirty="0"/>
              <a:t> </a:t>
            </a:r>
            <a:r>
              <a:rPr sz="2800" dirty="0"/>
              <a:t>comptes</a:t>
            </a:r>
            <a:r>
              <a:rPr sz="2800" spc="-80" dirty="0"/>
              <a:t> </a:t>
            </a:r>
            <a:r>
              <a:rPr sz="2800" dirty="0"/>
              <a:t>à</a:t>
            </a:r>
            <a:r>
              <a:rPr sz="2800" spc="-55" dirty="0"/>
              <a:t> </a:t>
            </a:r>
            <a:r>
              <a:rPr sz="2800" spc="-10" dirty="0"/>
              <a:t>l’étranger,</a:t>
            </a:r>
            <a:r>
              <a:rPr sz="2800" spc="-75" dirty="0"/>
              <a:t> </a:t>
            </a:r>
            <a:r>
              <a:rPr sz="2800" dirty="0"/>
              <a:t>promulguée</a:t>
            </a:r>
            <a:r>
              <a:rPr sz="2800" spc="-65" dirty="0"/>
              <a:t> </a:t>
            </a:r>
            <a:r>
              <a:rPr sz="2800" spc="-25" dirty="0"/>
              <a:t>en </a:t>
            </a:r>
            <a:r>
              <a:rPr sz="2800" dirty="0"/>
              <a:t>2010</a:t>
            </a:r>
            <a:r>
              <a:rPr sz="2800" spc="-45" dirty="0"/>
              <a:t> </a:t>
            </a:r>
            <a:r>
              <a:rPr sz="2800" dirty="0"/>
              <a:t>aux</a:t>
            </a:r>
            <a:r>
              <a:rPr sz="2800" spc="-35" dirty="0"/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États-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Unis</a:t>
            </a:r>
            <a:r>
              <a:rPr sz="2800" dirty="0"/>
              <a:t>,</a:t>
            </a:r>
            <a:r>
              <a:rPr sz="2800" spc="-25" dirty="0"/>
              <a:t> </a:t>
            </a:r>
            <a:r>
              <a:rPr sz="2800" dirty="0"/>
              <a:t>a</a:t>
            </a:r>
            <a:r>
              <a:rPr sz="2800" spc="-50" dirty="0"/>
              <a:t> </a:t>
            </a:r>
            <a:r>
              <a:rPr sz="2800" dirty="0"/>
              <a:t>été</a:t>
            </a:r>
            <a:r>
              <a:rPr sz="2800" spc="-40" dirty="0"/>
              <a:t> </a:t>
            </a:r>
            <a:r>
              <a:rPr sz="2800" dirty="0"/>
              <a:t>aussi</a:t>
            </a:r>
            <a:r>
              <a:rPr sz="2800" spc="-55" dirty="0"/>
              <a:t> </a:t>
            </a:r>
            <a:r>
              <a:rPr sz="2800" dirty="0"/>
              <a:t>un</a:t>
            </a:r>
            <a:r>
              <a:rPr sz="2800" spc="-30" dirty="0"/>
              <a:t> </a:t>
            </a:r>
            <a:r>
              <a:rPr sz="2800" dirty="0"/>
              <a:t>catalyseur</a:t>
            </a:r>
            <a:r>
              <a:rPr sz="2800" spc="-55" dirty="0"/>
              <a:t> </a:t>
            </a:r>
            <a:r>
              <a:rPr sz="2800" spc="-10" dirty="0"/>
              <a:t>essentiel </a:t>
            </a:r>
            <a:r>
              <a:rPr sz="2800" dirty="0"/>
              <a:t>de</a:t>
            </a:r>
            <a:r>
              <a:rPr sz="2800" spc="-100" dirty="0"/>
              <a:t> </a:t>
            </a:r>
            <a:r>
              <a:rPr sz="2800" dirty="0"/>
              <a:t>l’échange</a:t>
            </a:r>
            <a:r>
              <a:rPr sz="2800" spc="-90" dirty="0"/>
              <a:t> </a:t>
            </a:r>
            <a:r>
              <a:rPr sz="2800" dirty="0"/>
              <a:t>automatique</a:t>
            </a:r>
            <a:r>
              <a:rPr sz="2800" spc="-90" dirty="0"/>
              <a:t> </a:t>
            </a:r>
            <a:r>
              <a:rPr sz="2800" dirty="0"/>
              <a:t>de</a:t>
            </a:r>
            <a:r>
              <a:rPr sz="2800" spc="-95" dirty="0"/>
              <a:t> </a:t>
            </a:r>
            <a:r>
              <a:rPr sz="2800" dirty="0"/>
              <a:t>renseignements</a:t>
            </a:r>
            <a:r>
              <a:rPr sz="2800" spc="-90" dirty="0"/>
              <a:t> </a:t>
            </a:r>
            <a:r>
              <a:rPr sz="2800" dirty="0"/>
              <a:t>et</a:t>
            </a:r>
            <a:r>
              <a:rPr sz="2800" spc="-105" dirty="0"/>
              <a:t> </a:t>
            </a:r>
            <a:r>
              <a:rPr sz="2800" spc="-25" dirty="0"/>
              <a:t>des </a:t>
            </a:r>
            <a:r>
              <a:rPr sz="2800" dirty="0"/>
              <a:t>travaux</a:t>
            </a:r>
            <a:r>
              <a:rPr sz="2800" spc="-75" dirty="0"/>
              <a:t> </a:t>
            </a:r>
            <a:r>
              <a:rPr sz="2800" dirty="0"/>
              <a:t>que</a:t>
            </a:r>
            <a:r>
              <a:rPr sz="2800" spc="-70" dirty="0"/>
              <a:t> </a:t>
            </a:r>
            <a:r>
              <a:rPr sz="2800" dirty="0"/>
              <a:t>mène</a:t>
            </a:r>
            <a:r>
              <a:rPr sz="2800" spc="-55" dirty="0"/>
              <a:t> </a:t>
            </a:r>
            <a:r>
              <a:rPr sz="2800" dirty="0"/>
              <a:t>l’OCDE</a:t>
            </a:r>
            <a:r>
              <a:rPr sz="2800" spc="-55" dirty="0"/>
              <a:t> </a:t>
            </a:r>
            <a:r>
              <a:rPr sz="2800" dirty="0"/>
              <a:t>dans</a:t>
            </a:r>
            <a:r>
              <a:rPr sz="2800" spc="-65" dirty="0"/>
              <a:t> </a:t>
            </a:r>
            <a:r>
              <a:rPr sz="2800" dirty="0"/>
              <a:t>ce</a:t>
            </a:r>
            <a:r>
              <a:rPr sz="2800" spc="-70" dirty="0"/>
              <a:t> </a:t>
            </a:r>
            <a:r>
              <a:rPr sz="2800" spc="-10" dirty="0"/>
              <a:t>domaine.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DB9483-35AC-70E1-C74E-AC7F0501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189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344" y="1072896"/>
            <a:ext cx="12106656" cy="5458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92075" rIns="0" bIns="0" rtlCol="0">
            <a:spAutoFit/>
          </a:bodyPr>
          <a:lstStyle/>
          <a:p>
            <a:pPr marL="355600" marR="5715" indent="-342900" algn="just">
              <a:lnSpc>
                <a:spcPct val="150000"/>
              </a:lnSpc>
              <a:spcBef>
                <a:spcPts val="725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L'objet</a:t>
            </a:r>
            <a:r>
              <a:rPr sz="2600" spc="4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4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600" b="1" spc="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2600" b="1" spc="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international</a:t>
            </a:r>
            <a:r>
              <a:rPr sz="2600" b="1" spc="3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3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4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déterminer</a:t>
            </a:r>
            <a:r>
              <a:rPr sz="2600" spc="3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d'imposition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opérations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internationales.</a:t>
            </a:r>
            <a:endParaRPr sz="2600" dirty="0">
              <a:latin typeface="Arial"/>
              <a:cs typeface="Arial"/>
            </a:endParaRPr>
          </a:p>
          <a:p>
            <a:pPr marL="355600" marR="6350" indent="-342900" algn="just">
              <a:lnSpc>
                <a:spcPct val="150000"/>
              </a:lnSpc>
              <a:spcBef>
                <a:spcPts val="5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26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26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600" spc="27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26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r>
              <a:rPr sz="2600" spc="26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26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fixer</a:t>
            </a:r>
            <a:r>
              <a:rPr sz="2600" spc="26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26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règles</a:t>
            </a:r>
            <a:r>
              <a:rPr sz="2600" b="1" u="sng" spc="26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relatives</a:t>
            </a:r>
            <a:r>
              <a:rPr sz="2600" b="1" u="sng" spc="26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600" b="1" u="sng" spc="-50" dirty="0">
                <a:solidFill>
                  <a:srgbClr val="FF0000"/>
                </a:solidFill>
                <a:latin typeface="Arial"/>
                <a:cs typeface="Arial"/>
              </a:rPr>
              <a:t>à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l'imposition</a:t>
            </a:r>
            <a:r>
              <a:rPr sz="2600" b="1" u="sng" spc="5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u="sng" spc="5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biens</a:t>
            </a:r>
            <a:r>
              <a:rPr sz="2600" b="1" u="sng" spc="5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600" b="1" u="sng" spc="5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600" b="1" u="sng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capital</a:t>
            </a:r>
            <a:r>
              <a:rPr sz="2600" spc="50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détenus</a:t>
            </a:r>
            <a:r>
              <a:rPr sz="2600" spc="5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50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résident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Etat.</a:t>
            </a:r>
            <a:endParaRPr sz="2600" dirty="0">
              <a:latin typeface="Arial"/>
              <a:cs typeface="Arial"/>
            </a:endParaRPr>
          </a:p>
          <a:p>
            <a:pPr marL="355600" indent="-342900" algn="just">
              <a:lnSpc>
                <a:spcPct val="150000"/>
              </a:lnSpc>
              <a:buClr>
                <a:srgbClr val="A42F0F"/>
              </a:buClr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Chaque</a:t>
            </a:r>
            <a:r>
              <a:rPr sz="2600" spc="6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600" spc="6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conserve</a:t>
            </a:r>
            <a:r>
              <a:rPr sz="2600" b="1" u="sng" spc="6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son</a:t>
            </a:r>
            <a:r>
              <a:rPr sz="2600" b="1" u="sng" spc="6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entière</a:t>
            </a:r>
            <a:r>
              <a:rPr sz="2600" b="1" u="sng" spc="6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souveraineté</a:t>
            </a:r>
            <a:r>
              <a:rPr sz="2600" b="1" u="sng" spc="6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600" b="1" u="sng" spc="6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FF0000"/>
                </a:solidFill>
                <a:latin typeface="Arial"/>
                <a:cs typeface="Arial"/>
              </a:rPr>
              <a:t>matière</a:t>
            </a:r>
            <a:endParaRPr sz="26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715" algn="just">
              <a:lnSpc>
                <a:spcPct val="150000"/>
              </a:lnSpc>
              <a:spcBef>
                <a:spcPts val="310"/>
              </a:spcBef>
            </a:pP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600" b="1" u="sng" spc="5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5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600" spc="54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néanmoins</a:t>
            </a:r>
            <a:r>
              <a:rPr sz="2600" spc="54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54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relations</a:t>
            </a:r>
            <a:r>
              <a:rPr sz="2600" spc="54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54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différentes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souverainetés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réglées</a:t>
            </a:r>
            <a:r>
              <a:rPr sz="26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accords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bilatérales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multilatérales.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767" y="799033"/>
            <a:ext cx="167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Century Gothic"/>
                <a:cs typeface="Century Gothic"/>
              </a:rPr>
              <a:t>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C053E-7AC0-4990-A62C-8C8A47AB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19</a:t>
            </a:fld>
            <a:endParaRPr lang="fr-FR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7775CD0-2EF6-4D6A-5234-D4838A529B76}"/>
              </a:ext>
            </a:extLst>
          </p:cNvPr>
          <p:cNvSpPr txBox="1">
            <a:spLocks/>
          </p:cNvSpPr>
          <p:nvPr/>
        </p:nvSpPr>
        <p:spPr>
          <a:xfrm>
            <a:off x="2154427" y="504190"/>
            <a:ext cx="5733797" cy="50462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fr-FR" sz="3200" b="1" spc="-10" dirty="0">
                <a:solidFill>
                  <a:srgbClr val="FF0000"/>
                </a:solidFill>
              </a:rPr>
              <a:t>Droit Fiscal International 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8846" y="496950"/>
            <a:ext cx="8723249" cy="1161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 CONTRÔLE</a:t>
            </a:r>
            <a:r>
              <a:rPr spc="-20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3024" y="2056841"/>
            <a:ext cx="10631804" cy="4504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73025" indent="-34290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FACTA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permet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d’exiger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banques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établissements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financiers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étrangers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fournir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l’administration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américaine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type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d’informations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liées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détention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comptes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bancaires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personnes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physiques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morales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susceptibles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d’être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fiscalement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domiciliées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Etats-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Unis.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informations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peuvent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concerner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toute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sorte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tels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dividendes,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valeurs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contrats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d’assurance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certains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cas.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8A467-DFC0-69B6-C9CE-BCE90AF3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190</a:t>
            </a:fld>
            <a:endParaRPr lang="fr-FR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319" y="650824"/>
            <a:ext cx="6297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CONTRÔLE</a:t>
            </a:r>
            <a:r>
              <a:rPr spc="-15" dirty="0"/>
              <a:t> </a:t>
            </a:r>
            <a:r>
              <a:rPr dirty="0"/>
              <a:t>DES</a:t>
            </a:r>
            <a:r>
              <a:rPr spc="-10" dirty="0"/>
              <a:t> 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406" y="2162683"/>
            <a:ext cx="11393297" cy="3604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201930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matérialiser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échange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d’informations,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signé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accord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Etats-Unis.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d’exemple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France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signé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Etats-Unis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accord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2013.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l’Algérie et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Tunisie.</a:t>
            </a:r>
            <a:endParaRPr sz="2000" dirty="0">
              <a:latin typeface="Arial"/>
              <a:cs typeface="Arial"/>
            </a:endParaRPr>
          </a:p>
          <a:p>
            <a:pPr marL="355600" marR="156845" indent="-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L’Algérie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signé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octobre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2015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ratifiée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par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décret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présidentiel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14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décembre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2016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(JORA</a:t>
            </a:r>
            <a:r>
              <a:rPr sz="20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n°74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décembre 2016).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informations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exigées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cela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indiqué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haut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doivent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transiter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l’administration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charge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transmettre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son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homologue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américaine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(cf.art.79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loi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finances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2015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concerne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accords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signées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l’Algérie).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672B0-5170-F2F3-E302-0F99D63B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191</a:t>
            </a:fld>
            <a:endParaRPr lang="fr-FR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7217" y="650824"/>
            <a:ext cx="6297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CONTRÔLE</a:t>
            </a:r>
            <a:r>
              <a:rPr spc="-15" dirty="0"/>
              <a:t> </a:t>
            </a:r>
            <a:r>
              <a:rPr dirty="0"/>
              <a:t>DES</a:t>
            </a:r>
            <a:r>
              <a:rPr spc="-10" dirty="0"/>
              <a:t> 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72" y="1885899"/>
            <a:ext cx="11838432" cy="45417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9530" rIns="0" bIns="0" rtlCol="0">
            <a:spAutoFit/>
          </a:bodyPr>
          <a:lstStyle/>
          <a:p>
            <a:pPr marL="355600" marR="382270" indent="-342900">
              <a:lnSpc>
                <a:spcPct val="150000"/>
              </a:lnSpc>
              <a:spcBef>
                <a:spcPts val="39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Tunisie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Accord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visant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mise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œuvre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loi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FATCA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relative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l’obligation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fournir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comptes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américains,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signé à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Tunis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mai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2019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Gouvernement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République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tunisienne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Gouvernement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États-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Unis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d’Amérique.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l’exécution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accord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banques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établissements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financiers,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l’Algérie,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donner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informations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requises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circonstance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l’administration</a:t>
            </a:r>
            <a:r>
              <a:rPr sz="24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manière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périodique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vertu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17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procédures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fiscaux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50A92-FBC6-82E0-FBF8-F037970E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192</a:t>
            </a:fld>
            <a:endParaRPr lang="fr-FR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9" y="618772"/>
            <a:ext cx="9340354" cy="53627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B68889-D0A8-F004-6E0B-C15384C50B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193</a:t>
            </a:fld>
            <a:endParaRPr lang="fr-FR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499" y="457281"/>
            <a:ext cx="8753742" cy="51723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88CD89-C68C-8E14-F64E-5ADFFD8DCA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194</a:t>
            </a:fld>
            <a:endParaRPr lang="fr-FR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767588"/>
            <a:ext cx="6296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 CONTRÔLE</a:t>
            </a:r>
            <a:r>
              <a:rPr spc="-20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6495" y="1717939"/>
            <a:ext cx="8689975" cy="39376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2-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clause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anti-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abus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France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par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exemple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L'article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145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(6-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k)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CGI,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renvoi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l'article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119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ter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CGI,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exclut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régime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mères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filiales 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dividendes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distribués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 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cadre d'un "montage ou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série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montages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qui,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place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obtenir,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d'objectif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principal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objectifs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principaux,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avantage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allant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l'encontre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l'objet ou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finalité" du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régime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fiscal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mères,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"n'est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authentique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compte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tenu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l'ensemble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faits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circonstances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pertinents."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6456F9-4A2E-2256-7548-A2245F67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195</a:t>
            </a:fld>
            <a:endParaRPr lang="fr-FR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917" y="649300"/>
            <a:ext cx="6297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CONTRÔLE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OPERATIONS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8195" y="1786508"/>
            <a:ext cx="8676640" cy="3749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9885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montage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considéré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"non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authentique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où"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"n’est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 place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motifs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commerciaux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valables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reflètent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réalité économique."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disposition,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notion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motifs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commerciaux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s’entend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 sens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large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toute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justification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économique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liée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l’exercice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commerciale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l’article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34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CGI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D7DD3-2FD3-5FAF-4846-BED5DBE963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196</a:t>
            </a:fld>
            <a:endParaRPr lang="fr-FR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294" y="650824"/>
            <a:ext cx="6297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CONTRÔLE</a:t>
            </a:r>
            <a:r>
              <a:rPr spc="-20" dirty="0"/>
              <a:t> </a:t>
            </a:r>
            <a:r>
              <a:rPr dirty="0"/>
              <a:t>DES</a:t>
            </a:r>
            <a:r>
              <a:rPr spc="-10" dirty="0"/>
              <a:t> 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1417" y="1890776"/>
            <a:ext cx="8479790" cy="417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1770" indent="-3435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clause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anti-abus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relative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régime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sociétés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mères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filiales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introduite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l'article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29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loi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finances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rectificative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2015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(loi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n°2015-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1786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29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décembre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2015)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(en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France).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clause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empêcher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l'application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régime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 mères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filiales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montages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authentiques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compte-tenu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l'ensemble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faits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circonstances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pertinents,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dès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montages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place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obtenir,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d'objectif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principal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objectifs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principaux,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avantage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allant à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l'encontre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finalité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régime 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mères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filiales.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0E9C7A-0618-6D99-243C-F74DD9A9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197</a:t>
            </a:fld>
            <a:endParaRPr lang="fr-FR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894" y="814527"/>
            <a:ext cx="6304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 CONTRÔLE</a:t>
            </a:r>
            <a:r>
              <a:rPr spc="-15" dirty="0"/>
              <a:t> </a:t>
            </a:r>
            <a:r>
              <a:rPr dirty="0"/>
              <a:t>DES </a:t>
            </a:r>
            <a:r>
              <a:rPr spc="-10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0570" y="1855266"/>
            <a:ext cx="8691245" cy="39370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3-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treaty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shopping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appelé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"chalandage</a:t>
            </a:r>
            <a:r>
              <a:rPr sz="24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traités"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endParaRPr sz="2400">
              <a:latin typeface="Arial"/>
              <a:cs typeface="Arial"/>
            </a:endParaRPr>
          </a:p>
          <a:p>
            <a:pPr marL="756285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‘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’chalandage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fiscal’’</a:t>
            </a:r>
            <a:r>
              <a:rPr sz="2400" b="1" i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désigne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pratique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investisseurs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recherchent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délibérément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bénéficier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la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protection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avantageuse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TBI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Traité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bilatéral</a:t>
            </a:r>
            <a:endParaRPr sz="2400">
              <a:latin typeface="Arial"/>
              <a:cs typeface="Arial"/>
            </a:endParaRPr>
          </a:p>
          <a:p>
            <a:pPr marL="756285" marR="1651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d’investissement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signé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nationalité et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hôte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lequel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investi.</a:t>
            </a:r>
            <a:endParaRPr sz="2400">
              <a:latin typeface="Arial"/>
              <a:cs typeface="Arial"/>
            </a:endParaRPr>
          </a:p>
          <a:p>
            <a:pPr marL="756285" marR="40767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Effectivement,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habiles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utiliser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réductions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d’impôts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offertes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réduire leur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fiscalité.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BD603D-0C98-A192-5FF1-802115D9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198</a:t>
            </a:fld>
            <a:endParaRPr lang="fr-FR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17" y="655446"/>
            <a:ext cx="6296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 CONTRÔLE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OPERATIONS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717" y="2032228"/>
            <a:ext cx="9343390" cy="32588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 fréquent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situation suivante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nationalité</a:t>
            </a:r>
            <a:r>
              <a:rPr sz="26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l’investisseur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n’a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TBI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avec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d’accueil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investissement.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cas,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l’investisseur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 pays</a:t>
            </a:r>
            <a:r>
              <a:rPr sz="26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cherchera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bénéficier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TBI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existe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 B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acquérant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nationalité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l’État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structuration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investissement.</a:t>
            </a:r>
            <a:endParaRPr sz="2600">
              <a:latin typeface="Arial"/>
              <a:cs typeface="Arial"/>
            </a:endParaRPr>
          </a:p>
          <a:p>
            <a:pPr marL="355600" marR="579120" indent="-342900" algn="just">
              <a:lnSpc>
                <a:spcPct val="80000"/>
              </a:lnSpc>
              <a:spcBef>
                <a:spcPts val="994"/>
              </a:spcBef>
            </a:pPr>
            <a:r>
              <a:rPr sz="2600" spc="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Ainsi,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nombre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ses mult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nationale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art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ficiellement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log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M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uric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éficier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rds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ays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l’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806299-F135-4B42-92BF-EA436E9877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199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38E1F-2371-9DE3-B116-30A5A855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2840736"/>
            <a:ext cx="8596668" cy="132080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hlinkClick r:id="rId2" action="ppaction://hlinkfile"/>
              </a:rPr>
              <a:t>Ouvrages Fiscalité Internationale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69E939-3A86-83CB-99D2-ACD029E1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3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8496" y="1803654"/>
            <a:ext cx="11667743" cy="3186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D’où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naissance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DFI 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42F0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756285" marR="5080" lvl="1" indent="-287020" algn="just">
              <a:lnSpc>
                <a:spcPct val="150000"/>
              </a:lnSpc>
              <a:spcBef>
                <a:spcPts val="5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permettre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fonctionnement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échanges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mouvements,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organisations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internationales,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l'ONU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l'OCDE,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place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tous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s'y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inspirés.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767" y="799033"/>
            <a:ext cx="167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Century Gothic"/>
                <a:cs typeface="Century Gothic"/>
              </a:rPr>
              <a:t>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F26880-AEC9-1E5D-C0F0-976D930E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</a:t>
            </a:fld>
            <a:endParaRPr lang="fr-F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6BDCE1A-DD82-9CC3-B279-878357E4C9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395" y="674878"/>
            <a:ext cx="42219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10" dirty="0">
                <a:solidFill>
                  <a:srgbClr val="FF0000"/>
                </a:solidFill>
              </a:rPr>
              <a:t>Droit Fiscal International 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4595" y="655446"/>
            <a:ext cx="6296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 CONTRÔLE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OPERATIONS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4595" y="2032648"/>
            <a:ext cx="9429115" cy="30524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4-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Lutte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contre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carrousels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TVA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fraude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"carrousel"</a:t>
            </a:r>
            <a:r>
              <a:rPr sz="26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fraude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TVA,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impliquant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moins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Etats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l’Union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européenne.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fraude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consiste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obtenir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déduction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remboursement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70" dirty="0">
                <a:solidFill>
                  <a:srgbClr val="404040"/>
                </a:solidFill>
                <a:latin typeface="Arial"/>
                <a:cs typeface="Arial"/>
              </a:rPr>
              <a:t>TVA</a:t>
            </a:r>
            <a:r>
              <a:rPr sz="26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afférente 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livraison</a:t>
            </a:r>
            <a:r>
              <a:rPr sz="2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intracommunautaire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alors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70" dirty="0">
                <a:solidFill>
                  <a:srgbClr val="404040"/>
                </a:solidFill>
                <a:latin typeface="Arial"/>
                <a:cs typeface="Arial"/>
              </a:rPr>
              <a:t>TVA</a:t>
            </a:r>
            <a:r>
              <a:rPr sz="26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n’a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reversée,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façon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abusive,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Trésor.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13B89-5D39-6ADD-2E4C-683EF5BA01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200</a:t>
            </a:fld>
            <a:endParaRPr lang="fr-FR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795" y="630123"/>
            <a:ext cx="6304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 CONTRÔLE</a:t>
            </a:r>
            <a:r>
              <a:rPr spc="-15" dirty="0"/>
              <a:t> </a:t>
            </a:r>
            <a:r>
              <a:rPr dirty="0"/>
              <a:t>DES </a:t>
            </a:r>
            <a:r>
              <a:rPr spc="-10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0570" y="1494216"/>
            <a:ext cx="8749665" cy="4034154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Principe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TVA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intercommunautaire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(UE)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56285" marR="198755" indent="-28702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système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actuel,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quand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allemande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(A)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vend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produit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belge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(B),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aucune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TVA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n'est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perçue.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Lorsque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belge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revend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produit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acheteur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Belgique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(C),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TVA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facturée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reversée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l'Etat.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fraude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carrousel 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TVA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4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Elle consiste,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exemple,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créer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fausse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société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Belgique</a:t>
            </a:r>
            <a:endParaRPr sz="2000">
              <a:latin typeface="Arial"/>
              <a:cs typeface="Arial"/>
            </a:endParaRPr>
          </a:p>
          <a:p>
            <a:pPr marL="756285" marR="508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(B)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achète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produit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l'entreprise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allemande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(A)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revend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troisième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(C).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B,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souvent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tête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un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homme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paille,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reverse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belge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TVA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lui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versé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disparaît.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04814F-8B2C-5A38-0D99-4A27B06E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201</a:t>
            </a:fld>
            <a:endParaRPr lang="fr-FR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767588"/>
            <a:ext cx="77482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LES</a:t>
            </a:r>
            <a:r>
              <a:rPr spc="-5" dirty="0"/>
              <a:t> </a:t>
            </a:r>
            <a:r>
              <a:rPr dirty="0"/>
              <a:t>AUTRES</a:t>
            </a:r>
            <a:r>
              <a:rPr spc="10" dirty="0"/>
              <a:t> </a:t>
            </a:r>
            <a:r>
              <a:rPr dirty="0"/>
              <a:t>MESURES</a:t>
            </a:r>
            <a:r>
              <a:rPr spc="5" dirty="0"/>
              <a:t> </a:t>
            </a:r>
            <a:r>
              <a:rPr dirty="0"/>
              <a:t>MISES</a:t>
            </a:r>
            <a:r>
              <a:rPr spc="5" dirty="0"/>
              <a:t> </a:t>
            </a:r>
            <a:r>
              <a:rPr dirty="0"/>
              <a:t>EN</a:t>
            </a:r>
            <a:r>
              <a:rPr spc="-5" dirty="0"/>
              <a:t> </a:t>
            </a:r>
            <a:r>
              <a:rPr dirty="0"/>
              <a:t>PLACE</a:t>
            </a:r>
            <a:r>
              <a:rPr spc="5" dirty="0"/>
              <a:t> </a:t>
            </a:r>
            <a:r>
              <a:rPr spc="-25" dirty="0"/>
              <a:t>AU </a:t>
            </a:r>
            <a:r>
              <a:rPr dirty="0"/>
              <a:t>NIVEAU</a:t>
            </a:r>
            <a:r>
              <a:rPr spc="-10" dirty="0"/>
              <a:t>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3335" y="3206623"/>
            <a:ext cx="93897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actions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contrer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l’évasion,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l’optimisation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notamment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agressive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fraude</a:t>
            </a:r>
            <a:r>
              <a:rPr sz="28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fiscale,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d’autres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mises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œuvre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l’échelle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internationale.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0C6B9A-AF26-5D5B-3279-97695590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202</a:t>
            </a:fld>
            <a:endParaRPr lang="fr-FR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917" y="650824"/>
            <a:ext cx="89382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 LES</a:t>
            </a:r>
            <a:r>
              <a:rPr spc="-15" dirty="0"/>
              <a:t> </a:t>
            </a:r>
            <a:r>
              <a:rPr dirty="0"/>
              <a:t>AUTRES</a:t>
            </a:r>
            <a:r>
              <a:rPr spc="-5" dirty="0"/>
              <a:t> </a:t>
            </a:r>
            <a:r>
              <a:rPr dirty="0"/>
              <a:t>MESURES</a:t>
            </a:r>
            <a:r>
              <a:rPr spc="-5" dirty="0"/>
              <a:t> </a:t>
            </a:r>
            <a:r>
              <a:rPr dirty="0"/>
              <a:t>MISES</a:t>
            </a:r>
            <a:r>
              <a:rPr spc="-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PLACE</a:t>
            </a:r>
            <a:r>
              <a:rPr spc="-5" dirty="0"/>
              <a:t> </a:t>
            </a:r>
            <a:r>
              <a:rPr dirty="0"/>
              <a:t>AU</a:t>
            </a:r>
            <a:r>
              <a:rPr spc="-10" dirty="0"/>
              <a:t> NIVEAU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2917" y="2126106"/>
            <a:ext cx="9031605" cy="36861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1-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Mise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place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d’un</a:t>
            </a:r>
            <a:r>
              <a:rPr sz="2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code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conduite</a:t>
            </a:r>
            <a:r>
              <a:rPr sz="2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pour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lutter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contre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concurrence</a:t>
            </a:r>
            <a:r>
              <a:rPr sz="2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dommageable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code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conduite</a:t>
            </a:r>
            <a:endParaRPr sz="2200">
              <a:latin typeface="Arial"/>
              <a:cs typeface="Arial"/>
            </a:endParaRPr>
          </a:p>
          <a:p>
            <a:pPr marL="12700" marR="17780" indent="60960">
              <a:lnSpc>
                <a:spcPts val="2050"/>
              </a:lnSpc>
              <a:spcBef>
                <a:spcPts val="1040"/>
              </a:spcBef>
            </a:pP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Conseil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"Affaires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économiques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19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financières"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(Ecofin)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adopté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1er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décembre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1997,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résolution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conduite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domaine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entreprises,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9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d'enrayer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9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concurrence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dommageable.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9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9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1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conduite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n'est</a:t>
            </a:r>
            <a:r>
              <a:rPr sz="19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1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instrument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juridiquement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contraignant,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2165"/>
              </a:lnSpc>
            </a:pP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constitue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plutôt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engagement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politique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1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visant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marL="12700" marR="215265" indent="457200">
              <a:lnSpc>
                <a:spcPts val="2050"/>
              </a:lnSpc>
              <a:spcBef>
                <a:spcPts val="1025"/>
              </a:spcBef>
              <a:buChar char="-"/>
              <a:tabLst>
                <a:tab pos="618490" algn="l"/>
              </a:tabLst>
            </a:pP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réexaminer,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modifier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19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supprimer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19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19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19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existantes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constituent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concurrence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19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dommageable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(processus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démantèlement)</a:t>
            </a:r>
            <a:endParaRPr sz="1900">
              <a:latin typeface="Arial"/>
              <a:cs typeface="Arial"/>
            </a:endParaRPr>
          </a:p>
          <a:p>
            <a:pPr marL="685165" indent="-215265">
              <a:lnSpc>
                <a:spcPct val="100000"/>
              </a:lnSpc>
              <a:spcBef>
                <a:spcPts val="755"/>
              </a:spcBef>
              <a:buChar char="-"/>
              <a:tabLst>
                <a:tab pos="684530" algn="l"/>
                <a:tab pos="685165" algn="l"/>
              </a:tabLst>
            </a:pP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s'abstenir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d'en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instaurer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nouvelles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9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l'avenir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(processus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gel).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C51A60-81AA-37A7-AF27-7DE310BC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203</a:t>
            </a:fld>
            <a:endParaRPr lang="fr-FR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2417" y="650824"/>
            <a:ext cx="89382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 LES</a:t>
            </a:r>
            <a:r>
              <a:rPr spc="-15" dirty="0"/>
              <a:t> </a:t>
            </a:r>
            <a:r>
              <a:rPr dirty="0"/>
              <a:t>AUTRES</a:t>
            </a:r>
            <a:r>
              <a:rPr spc="-5" dirty="0"/>
              <a:t> </a:t>
            </a:r>
            <a:r>
              <a:rPr dirty="0"/>
              <a:t>MESURES</a:t>
            </a:r>
            <a:r>
              <a:rPr spc="-5" dirty="0"/>
              <a:t> </a:t>
            </a:r>
            <a:r>
              <a:rPr dirty="0"/>
              <a:t>MISES</a:t>
            </a:r>
            <a:r>
              <a:rPr spc="-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PLACE</a:t>
            </a:r>
            <a:r>
              <a:rPr spc="-5" dirty="0"/>
              <a:t> </a:t>
            </a:r>
            <a:r>
              <a:rPr dirty="0"/>
              <a:t>AU</a:t>
            </a:r>
            <a:r>
              <a:rPr spc="-10" dirty="0"/>
              <a:t> NIVEAU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0570" y="1894459"/>
            <a:ext cx="8722360" cy="34810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278765" indent="-34290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conduite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était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l'origine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centré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États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l'UE.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Toutefois,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sont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engagés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promouvoir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l'adoption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bonne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gouvernance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 pays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tiers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territoires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auxquels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s'appliquent</a:t>
            </a:r>
            <a:r>
              <a:rPr sz="24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l'UE.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mars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1998,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prévoyait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résolution,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Conseil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"Affaires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économiques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financières"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créé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groupe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"Code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conduite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(fiscalité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entreprises)"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Conseil.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rôle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d'évaluer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pouvant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champ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d'application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conduite.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7772A-F42B-B81F-3391-B372ACAE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204</a:t>
            </a:fld>
            <a:endParaRPr lang="fr-FR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319" y="650824"/>
            <a:ext cx="89382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 LES</a:t>
            </a:r>
            <a:r>
              <a:rPr spc="-15" dirty="0"/>
              <a:t> </a:t>
            </a:r>
            <a:r>
              <a:rPr dirty="0"/>
              <a:t>AUTRES</a:t>
            </a:r>
            <a:r>
              <a:rPr spc="-5" dirty="0"/>
              <a:t> </a:t>
            </a:r>
            <a:r>
              <a:rPr dirty="0"/>
              <a:t>MESURES</a:t>
            </a:r>
            <a:r>
              <a:rPr spc="-5" dirty="0"/>
              <a:t> </a:t>
            </a:r>
            <a:r>
              <a:rPr dirty="0"/>
              <a:t>MISES</a:t>
            </a:r>
            <a:r>
              <a:rPr spc="-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PLACE</a:t>
            </a:r>
            <a:r>
              <a:rPr spc="-5" dirty="0"/>
              <a:t> </a:t>
            </a:r>
            <a:r>
              <a:rPr dirty="0"/>
              <a:t>AU</a:t>
            </a:r>
            <a:r>
              <a:rPr spc="-10" dirty="0"/>
              <a:t> NIVEAU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2917" y="2158111"/>
            <a:ext cx="9410700" cy="366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" indent="-3429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300" spc="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conduite,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considérer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potentiellement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dommageables</a:t>
            </a:r>
            <a:r>
              <a:rPr sz="23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et,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partant,</a:t>
            </a:r>
            <a:r>
              <a:rPr sz="23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couvertes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présent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mesures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établissant</a:t>
            </a:r>
            <a:r>
              <a:rPr sz="23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niveau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d'imposition</a:t>
            </a:r>
            <a:r>
              <a:rPr sz="23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effective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nettement inférieur.</a:t>
            </a:r>
            <a:endParaRPr sz="23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</a:pPr>
            <a:r>
              <a:rPr sz="23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300" spc="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l'occasion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réunion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Conseil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mars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1998,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ministres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finances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l'UE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créé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groupe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"code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conduite"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(fiscalité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entreprises),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placé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sous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présidence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Mme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Dawn</a:t>
            </a:r>
            <a:r>
              <a:rPr sz="23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Primarolo, trésorier-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payeur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général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Royaume-Uni,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qu'ils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chargé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d'évaluer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susceptibles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d'entrer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champ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d'application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conduite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relatif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entreprises.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25F66-6B98-9953-33DB-D865EFF8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205</a:t>
            </a:fld>
            <a:endParaRPr lang="fr-FR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650824"/>
            <a:ext cx="89382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 LES</a:t>
            </a:r>
            <a:r>
              <a:rPr spc="-15" dirty="0"/>
              <a:t> </a:t>
            </a:r>
            <a:r>
              <a:rPr dirty="0"/>
              <a:t>AUTRES</a:t>
            </a:r>
            <a:r>
              <a:rPr spc="-5" dirty="0"/>
              <a:t> </a:t>
            </a:r>
            <a:r>
              <a:rPr dirty="0"/>
              <a:t>MESURES</a:t>
            </a:r>
            <a:r>
              <a:rPr spc="-5" dirty="0"/>
              <a:t> </a:t>
            </a:r>
            <a:r>
              <a:rPr dirty="0"/>
              <a:t>MISES</a:t>
            </a:r>
            <a:r>
              <a:rPr spc="-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PLACE</a:t>
            </a:r>
            <a:r>
              <a:rPr spc="-5" dirty="0"/>
              <a:t> </a:t>
            </a:r>
            <a:r>
              <a:rPr dirty="0"/>
              <a:t>AU</a:t>
            </a:r>
            <a:r>
              <a:rPr spc="-10" dirty="0"/>
              <a:t> NIVEAU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4870" y="1821077"/>
            <a:ext cx="8401050" cy="360235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4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rapport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Primarolo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101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groupe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Primarolo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procédé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l'examen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liste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2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nationales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paraissaient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entrer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champ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d'application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code.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publié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rapport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23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novembre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1999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termes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duquel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évaluées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mesures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Etats-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susceptibles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relever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conduite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domaine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entreprises.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été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relevé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66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faussent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localisation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activités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économiques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communauté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accordant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traitement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favorable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résidents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celui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normalement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applicable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l'Etat-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membre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cause.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A2300C-4420-D378-C8C2-8F9B4CF3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206</a:t>
            </a:fld>
            <a:endParaRPr lang="fr-FR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52" rIns="0" bIns="0" rtlCol="0">
            <a:spAutoFit/>
          </a:bodyPr>
          <a:lstStyle/>
          <a:p>
            <a:pPr marL="50482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LES</a:t>
            </a:r>
            <a:r>
              <a:rPr spc="5" dirty="0"/>
              <a:t> </a:t>
            </a:r>
            <a:r>
              <a:rPr dirty="0"/>
              <a:t>AUTRES</a:t>
            </a:r>
            <a:r>
              <a:rPr spc="15" dirty="0"/>
              <a:t> </a:t>
            </a:r>
            <a:r>
              <a:rPr dirty="0"/>
              <a:t>MESURES</a:t>
            </a:r>
            <a:r>
              <a:rPr spc="15" dirty="0"/>
              <a:t> </a:t>
            </a:r>
            <a:r>
              <a:rPr dirty="0"/>
              <a:t>MISES</a:t>
            </a:r>
            <a:r>
              <a:rPr spc="15" dirty="0"/>
              <a:t> </a:t>
            </a:r>
            <a:r>
              <a:rPr dirty="0"/>
              <a:t>EN</a:t>
            </a:r>
            <a:r>
              <a:rPr spc="5" dirty="0"/>
              <a:t> </a:t>
            </a:r>
            <a:r>
              <a:rPr dirty="0"/>
              <a:t>PLACE</a:t>
            </a:r>
            <a:r>
              <a:rPr spc="10" dirty="0"/>
              <a:t> </a:t>
            </a:r>
            <a:r>
              <a:rPr spc="-25" dirty="0"/>
              <a:t>AU </a:t>
            </a:r>
            <a:r>
              <a:rPr dirty="0"/>
              <a:t>NIVEAU</a:t>
            </a:r>
            <a:r>
              <a:rPr spc="-10" dirty="0"/>
              <a:t> INTERNATIONAL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2994" rIns="0" bIns="0" rtlCol="0">
            <a:spAutoFit/>
          </a:bodyPr>
          <a:lstStyle/>
          <a:p>
            <a:pPr marL="152908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dirty="0"/>
              <a:t>Depuis</a:t>
            </a:r>
            <a:r>
              <a:rPr sz="2800" spc="-30" dirty="0"/>
              <a:t> </a:t>
            </a:r>
            <a:r>
              <a:rPr sz="2800" dirty="0"/>
              <a:t>la</a:t>
            </a:r>
            <a:r>
              <a:rPr sz="2800" spc="-30" dirty="0"/>
              <a:t> </a:t>
            </a:r>
            <a:r>
              <a:rPr sz="2800" dirty="0"/>
              <a:t>publication</a:t>
            </a:r>
            <a:r>
              <a:rPr sz="2800" spc="-35" dirty="0"/>
              <a:t> </a:t>
            </a:r>
            <a:r>
              <a:rPr sz="2800" dirty="0"/>
              <a:t>de</a:t>
            </a:r>
            <a:r>
              <a:rPr sz="2800" spc="-30" dirty="0"/>
              <a:t> </a:t>
            </a:r>
            <a:r>
              <a:rPr sz="2800" dirty="0"/>
              <a:t>ce</a:t>
            </a:r>
            <a:r>
              <a:rPr sz="2800" spc="-45" dirty="0"/>
              <a:t> </a:t>
            </a:r>
            <a:r>
              <a:rPr sz="2800" dirty="0"/>
              <a:t>rapport,</a:t>
            </a:r>
            <a:r>
              <a:rPr sz="2800" spc="-35" dirty="0"/>
              <a:t> </a:t>
            </a:r>
            <a:r>
              <a:rPr sz="2800" dirty="0"/>
              <a:t>le</a:t>
            </a:r>
            <a:r>
              <a:rPr sz="2800" spc="-35" dirty="0"/>
              <a:t> </a:t>
            </a:r>
            <a:r>
              <a:rPr sz="2800" dirty="0"/>
              <a:t>groupe</a:t>
            </a:r>
            <a:r>
              <a:rPr sz="2800" spc="-15" dirty="0"/>
              <a:t> </a:t>
            </a:r>
            <a:r>
              <a:rPr sz="2800" dirty="0"/>
              <a:t>s’attèle</a:t>
            </a:r>
            <a:r>
              <a:rPr sz="2800" spc="-45" dirty="0"/>
              <a:t> </a:t>
            </a:r>
            <a:r>
              <a:rPr sz="2800" spc="-50" dirty="0"/>
              <a:t>à </a:t>
            </a:r>
            <a:r>
              <a:rPr sz="2800" dirty="0"/>
              <a:t>la</a:t>
            </a:r>
            <a:r>
              <a:rPr sz="2800" spc="-65" dirty="0"/>
              <a:t> </a:t>
            </a:r>
            <a:r>
              <a:rPr sz="2800" dirty="0"/>
              <a:t>supervision</a:t>
            </a:r>
            <a:r>
              <a:rPr sz="2800" spc="-60" dirty="0"/>
              <a:t> </a:t>
            </a:r>
            <a:r>
              <a:rPr sz="2800" dirty="0"/>
              <a:t>des</a:t>
            </a:r>
            <a:r>
              <a:rPr sz="2800" spc="-65" dirty="0"/>
              <a:t> </a:t>
            </a:r>
            <a:r>
              <a:rPr sz="2800" dirty="0"/>
              <a:t>Etats</a:t>
            </a:r>
            <a:r>
              <a:rPr sz="2800" spc="-55" dirty="0"/>
              <a:t> </a:t>
            </a:r>
            <a:r>
              <a:rPr sz="2800" dirty="0"/>
              <a:t>membres</a:t>
            </a:r>
            <a:r>
              <a:rPr sz="2800" spc="-40" dirty="0"/>
              <a:t> </a:t>
            </a:r>
            <a:r>
              <a:rPr sz="2800" dirty="0"/>
              <a:t>pour</a:t>
            </a:r>
            <a:r>
              <a:rPr sz="2800" spc="-60" dirty="0"/>
              <a:t> </a:t>
            </a:r>
            <a:r>
              <a:rPr sz="2800" spc="-10" dirty="0"/>
              <a:t>contrôler </a:t>
            </a:r>
            <a:r>
              <a:rPr sz="2800" dirty="0"/>
              <a:t>qu’aucun</a:t>
            </a:r>
            <a:r>
              <a:rPr sz="2800" spc="-85" dirty="0"/>
              <a:t> </a:t>
            </a:r>
            <a:r>
              <a:rPr sz="2800" dirty="0"/>
              <a:t>nouveau</a:t>
            </a:r>
            <a:r>
              <a:rPr sz="2800" spc="-95" dirty="0"/>
              <a:t> </a:t>
            </a:r>
            <a:r>
              <a:rPr sz="2800" dirty="0"/>
              <a:t>mécanisme</a:t>
            </a:r>
            <a:r>
              <a:rPr sz="2800" spc="-80" dirty="0"/>
              <a:t> </a:t>
            </a:r>
            <a:r>
              <a:rPr sz="2800" dirty="0"/>
              <a:t>dommageable</a:t>
            </a:r>
            <a:r>
              <a:rPr sz="2800" spc="-75" dirty="0"/>
              <a:t> </a:t>
            </a:r>
            <a:r>
              <a:rPr sz="2800" dirty="0"/>
              <a:t>ne</a:t>
            </a:r>
            <a:r>
              <a:rPr sz="2800" spc="-95" dirty="0"/>
              <a:t> </a:t>
            </a:r>
            <a:r>
              <a:rPr sz="2800" spc="-20" dirty="0"/>
              <a:t>soit </a:t>
            </a:r>
            <a:r>
              <a:rPr sz="2800" dirty="0"/>
              <a:t>mis</a:t>
            </a:r>
            <a:r>
              <a:rPr sz="2800" spc="-65" dirty="0"/>
              <a:t> </a:t>
            </a:r>
            <a:r>
              <a:rPr sz="2800" dirty="0"/>
              <a:t>sur</a:t>
            </a:r>
            <a:r>
              <a:rPr sz="2800" spc="-50" dirty="0"/>
              <a:t> </a:t>
            </a:r>
            <a:r>
              <a:rPr sz="2800" spc="-10" dirty="0"/>
              <a:t>pied.</a:t>
            </a:r>
            <a:r>
              <a:rPr sz="2800" spc="-185" dirty="0"/>
              <a:t> </a:t>
            </a:r>
            <a:r>
              <a:rPr sz="2800" dirty="0"/>
              <a:t>Aujourd’hui</a:t>
            </a:r>
            <a:r>
              <a:rPr sz="2800" spc="-40" dirty="0"/>
              <a:t> </a:t>
            </a:r>
            <a:r>
              <a:rPr sz="2800" dirty="0"/>
              <a:t>encore,</a:t>
            </a:r>
            <a:r>
              <a:rPr sz="2800" spc="-55" dirty="0"/>
              <a:t> </a:t>
            </a:r>
            <a:r>
              <a:rPr sz="2800" dirty="0"/>
              <a:t>les</a:t>
            </a:r>
            <a:r>
              <a:rPr sz="2800" spc="-50" dirty="0"/>
              <a:t> </a:t>
            </a:r>
            <a:r>
              <a:rPr sz="2800" dirty="0"/>
              <a:t>principes</a:t>
            </a:r>
            <a:r>
              <a:rPr sz="2800" spc="-35" dirty="0"/>
              <a:t> </a:t>
            </a:r>
            <a:r>
              <a:rPr sz="2800" dirty="0"/>
              <a:t>du</a:t>
            </a:r>
            <a:r>
              <a:rPr sz="2800" spc="-55" dirty="0"/>
              <a:t> </a:t>
            </a:r>
            <a:r>
              <a:rPr sz="2800" spc="-20" dirty="0"/>
              <a:t>Code </a:t>
            </a:r>
            <a:r>
              <a:rPr sz="2800" dirty="0"/>
              <a:t>de</a:t>
            </a:r>
            <a:r>
              <a:rPr sz="2800" spc="-65" dirty="0"/>
              <a:t> </a:t>
            </a:r>
            <a:r>
              <a:rPr sz="2800" dirty="0"/>
              <a:t>conduite</a:t>
            </a:r>
            <a:r>
              <a:rPr sz="2800" spc="-60" dirty="0"/>
              <a:t> </a:t>
            </a:r>
            <a:r>
              <a:rPr sz="2800" dirty="0"/>
              <a:t>ont</a:t>
            </a:r>
            <a:r>
              <a:rPr sz="2800" spc="-55" dirty="0"/>
              <a:t> </a:t>
            </a:r>
            <a:r>
              <a:rPr sz="2800" dirty="0"/>
              <a:t>une</a:t>
            </a:r>
            <a:r>
              <a:rPr sz="2800" spc="-60" dirty="0"/>
              <a:t> </a:t>
            </a:r>
            <a:r>
              <a:rPr sz="2800" dirty="0"/>
              <a:t>inﬂuence</a:t>
            </a:r>
            <a:r>
              <a:rPr sz="2800" spc="-55" dirty="0"/>
              <a:t> </a:t>
            </a:r>
            <a:r>
              <a:rPr sz="2800" dirty="0"/>
              <a:t>très</a:t>
            </a:r>
            <a:r>
              <a:rPr sz="2800" spc="-55" dirty="0"/>
              <a:t> </a:t>
            </a:r>
            <a:r>
              <a:rPr sz="2800" dirty="0"/>
              <a:t>signiﬁcative</a:t>
            </a:r>
            <a:r>
              <a:rPr sz="2800" spc="-65" dirty="0"/>
              <a:t> </a:t>
            </a:r>
            <a:r>
              <a:rPr sz="2800" dirty="0"/>
              <a:t>sur</a:t>
            </a:r>
            <a:r>
              <a:rPr sz="2800" spc="-50" dirty="0"/>
              <a:t> </a:t>
            </a:r>
            <a:r>
              <a:rPr sz="2800" spc="-25" dirty="0"/>
              <a:t>les </a:t>
            </a:r>
            <a:r>
              <a:rPr sz="2800" dirty="0"/>
              <a:t>régimes</a:t>
            </a:r>
            <a:r>
              <a:rPr sz="2800" spc="-55" dirty="0"/>
              <a:t> </a:t>
            </a:r>
            <a:r>
              <a:rPr sz="2800" dirty="0"/>
              <a:t>incitatifs</a:t>
            </a:r>
            <a:r>
              <a:rPr sz="2800" spc="-80" dirty="0"/>
              <a:t> </a:t>
            </a:r>
            <a:r>
              <a:rPr sz="2800" dirty="0"/>
              <a:t>des</a:t>
            </a:r>
            <a:r>
              <a:rPr sz="2800" spc="-65" dirty="0"/>
              <a:t> </a:t>
            </a:r>
            <a:r>
              <a:rPr sz="2800" dirty="0"/>
              <a:t>Etats</a:t>
            </a:r>
            <a:r>
              <a:rPr sz="2800" spc="-60" dirty="0"/>
              <a:t> </a:t>
            </a:r>
            <a:r>
              <a:rPr sz="2800" dirty="0"/>
              <a:t>membres</a:t>
            </a:r>
            <a:r>
              <a:rPr sz="2800" spc="-50" dirty="0"/>
              <a:t> </a:t>
            </a:r>
            <a:r>
              <a:rPr sz="2800" dirty="0"/>
              <a:t>de</a:t>
            </a:r>
            <a:r>
              <a:rPr sz="2800" spc="-60" dirty="0"/>
              <a:t> </a:t>
            </a:r>
            <a:r>
              <a:rPr sz="2800" spc="-10" dirty="0"/>
              <a:t>l’UE.</a:t>
            </a:r>
            <a:endParaRPr sz="2800">
              <a:latin typeface="Wingdings 3"/>
              <a:cs typeface="Wingdings 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BD959-871C-A0D6-73B4-C376E2B6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207</a:t>
            </a:fld>
            <a:endParaRPr lang="fr-FR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17" y="650824"/>
            <a:ext cx="89382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 LES</a:t>
            </a:r>
            <a:r>
              <a:rPr spc="-15" dirty="0"/>
              <a:t> </a:t>
            </a:r>
            <a:r>
              <a:rPr dirty="0"/>
              <a:t>AUTRES</a:t>
            </a:r>
            <a:r>
              <a:rPr spc="-5" dirty="0"/>
              <a:t> </a:t>
            </a:r>
            <a:r>
              <a:rPr dirty="0"/>
              <a:t>MESURES</a:t>
            </a:r>
            <a:r>
              <a:rPr spc="-5" dirty="0"/>
              <a:t> </a:t>
            </a:r>
            <a:r>
              <a:rPr dirty="0"/>
              <a:t>MISES</a:t>
            </a:r>
            <a:r>
              <a:rPr spc="-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PLACE</a:t>
            </a:r>
            <a:r>
              <a:rPr spc="-5" dirty="0"/>
              <a:t> </a:t>
            </a:r>
            <a:r>
              <a:rPr dirty="0"/>
              <a:t>AU</a:t>
            </a:r>
            <a:r>
              <a:rPr spc="-10" dirty="0"/>
              <a:t> NIVEAU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3519" y="2033143"/>
            <a:ext cx="9383395" cy="369760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2-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lutte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contre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double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non-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imposition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double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survient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lorsque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entreprises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transfrontières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échappent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l'impôt en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raison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discordances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systèmes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fiscaux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nationaux.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exemple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cas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lorsque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définissent 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entités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manière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différente,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sorte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 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taxés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aucun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pays,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impôts.</a:t>
            </a:r>
            <a:endParaRPr sz="2400">
              <a:latin typeface="Arial"/>
              <a:cs typeface="Arial"/>
            </a:endParaRPr>
          </a:p>
          <a:p>
            <a:pPr marL="355600" marR="168910" indent="-342900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surtout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 planification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agressive qui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exploite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souvent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juridiques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existant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systèmes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fiscaux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États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précisément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contourner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l'impôt.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EF4BC7-8ABA-DBB7-C19D-7AD244A5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208</a:t>
            </a:fld>
            <a:endParaRPr lang="fr-FR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17" y="650824"/>
            <a:ext cx="89382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 LES</a:t>
            </a:r>
            <a:r>
              <a:rPr spc="-15" dirty="0"/>
              <a:t> </a:t>
            </a:r>
            <a:r>
              <a:rPr dirty="0"/>
              <a:t>AUTRES</a:t>
            </a:r>
            <a:r>
              <a:rPr spc="-5" dirty="0"/>
              <a:t> </a:t>
            </a:r>
            <a:r>
              <a:rPr dirty="0"/>
              <a:t>MESURES</a:t>
            </a:r>
            <a:r>
              <a:rPr spc="-5" dirty="0"/>
              <a:t> </a:t>
            </a:r>
            <a:r>
              <a:rPr dirty="0"/>
              <a:t>MISES</a:t>
            </a:r>
            <a:r>
              <a:rPr spc="-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PLACE</a:t>
            </a:r>
            <a:r>
              <a:rPr spc="-5" dirty="0"/>
              <a:t> </a:t>
            </a:r>
            <a:r>
              <a:rPr dirty="0"/>
              <a:t>AU</a:t>
            </a:r>
            <a:r>
              <a:rPr spc="-10" dirty="0"/>
              <a:t> NIVEAU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2417" y="2158111"/>
            <a:ext cx="9504680" cy="2927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Dès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non-imposition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nuit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répartition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équitable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charge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constitue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avantage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concurrentiel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injuste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cherchent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tirer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parti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entrainant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pertes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recettes aux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55600" marR="180340" indent="-342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est-il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nécessaire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prendre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nature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lutter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phénomène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l'équité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au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cœur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politiques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AF3A90-D5D0-FBE8-FECD-53459590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209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7264" y="1555750"/>
            <a:ext cx="11728704" cy="435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Définition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DFI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Arial"/>
              <a:cs typeface="Arial"/>
            </a:endParaRPr>
          </a:p>
          <a:p>
            <a:pPr marL="756285" marR="845185" indent="-287020" algn="just">
              <a:lnSpc>
                <a:spcPct val="1500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sein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2600" spc="-20" dirty="0">
                <a:solidFill>
                  <a:srgbClr val="404040"/>
                </a:solidFill>
                <a:latin typeface="Arial"/>
                <a:cs typeface="Arial"/>
              </a:rPr>
              <a:t>concepts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intéressants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« fiscal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et «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international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».</a:t>
            </a:r>
            <a:endParaRPr sz="2600" dirty="0">
              <a:latin typeface="Arial"/>
              <a:cs typeface="Arial"/>
            </a:endParaRPr>
          </a:p>
          <a:p>
            <a:pPr marL="469900" algn="just">
              <a:lnSpc>
                <a:spcPct val="1500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aspect</a:t>
            </a:r>
            <a:r>
              <a:rPr sz="26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interne</a:t>
            </a:r>
            <a:r>
              <a:rPr sz="2600" b="1" u="sng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aspect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FF0000"/>
                </a:solidFill>
                <a:latin typeface="Arial"/>
                <a:cs typeface="Arial"/>
              </a:rPr>
              <a:t>international</a:t>
            </a:r>
            <a:endParaRPr sz="26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56285" marR="5080" indent="-287020" algn="just">
              <a:lnSpc>
                <a:spcPct val="1500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6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international</a:t>
            </a:r>
            <a:r>
              <a:rPr sz="2600" b="1" u="sng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l’ensemble</a:t>
            </a:r>
            <a:r>
              <a:rPr sz="2600" b="1" u="sng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règles</a:t>
            </a:r>
            <a:r>
              <a:rPr sz="26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6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interne</a:t>
            </a:r>
            <a:r>
              <a:rPr sz="26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6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international</a:t>
            </a:r>
            <a:r>
              <a:rPr sz="26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régissant</a:t>
            </a:r>
            <a:r>
              <a:rPr sz="26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perception</a:t>
            </a:r>
            <a:r>
              <a:rPr sz="2600" b="1" u="sng" spc="-25" dirty="0">
                <a:solidFill>
                  <a:srgbClr val="FF0000"/>
                </a:solidFill>
                <a:latin typeface="Arial"/>
                <a:cs typeface="Arial"/>
              </a:rPr>
              <a:t> de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l’impôt</a:t>
            </a:r>
            <a:r>
              <a:rPr sz="2600" b="1" u="sng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en rapport</a:t>
            </a:r>
            <a:r>
              <a:rPr sz="26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avec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faits</a:t>
            </a:r>
            <a:r>
              <a:rPr sz="26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générateurs</a:t>
            </a:r>
            <a:r>
              <a:rPr sz="26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FF0000"/>
                </a:solidFill>
                <a:latin typeface="Arial"/>
                <a:cs typeface="Arial"/>
              </a:rPr>
              <a:t>comportant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moins</a:t>
            </a:r>
            <a:r>
              <a:rPr sz="26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26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latin typeface="Arial"/>
                <a:cs typeface="Arial"/>
              </a:rPr>
              <a:t>élément</a:t>
            </a:r>
            <a:r>
              <a:rPr sz="26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FF0000"/>
                </a:solidFill>
                <a:latin typeface="Arial"/>
                <a:cs typeface="Arial"/>
              </a:rPr>
              <a:t>d’extranéité.</a:t>
            </a:r>
            <a:endParaRPr sz="2600" b="1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046395-3F7F-9FE7-80B6-F6EA6F57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21</a:t>
            </a:fld>
            <a:endParaRPr lang="fr-F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DCAA1D5-5F99-4B94-950B-89F9B7AED7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395" y="674878"/>
            <a:ext cx="42219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10" dirty="0">
                <a:solidFill>
                  <a:srgbClr val="FF0000"/>
                </a:solidFill>
              </a:rPr>
              <a:t>Droit Fiscal International 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042" y="650824"/>
            <a:ext cx="89382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 LES</a:t>
            </a:r>
            <a:r>
              <a:rPr spc="-20" dirty="0"/>
              <a:t> </a:t>
            </a:r>
            <a:r>
              <a:rPr dirty="0"/>
              <a:t>AUTRES</a:t>
            </a:r>
            <a:r>
              <a:rPr spc="-5" dirty="0"/>
              <a:t> </a:t>
            </a:r>
            <a:r>
              <a:rPr dirty="0"/>
              <a:t>MESURES</a:t>
            </a:r>
            <a:r>
              <a:rPr spc="-5" dirty="0"/>
              <a:t> </a:t>
            </a:r>
            <a:r>
              <a:rPr dirty="0"/>
              <a:t>MISES</a:t>
            </a:r>
            <a:r>
              <a:rPr spc="-10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PLACE</a:t>
            </a:r>
            <a:r>
              <a:rPr spc="-5" dirty="0"/>
              <a:t> </a:t>
            </a:r>
            <a:r>
              <a:rPr dirty="0"/>
              <a:t>AU</a:t>
            </a:r>
            <a:r>
              <a:rPr spc="-10" dirty="0"/>
              <a:t> NIVEAU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6270" y="2157171"/>
            <a:ext cx="8745220" cy="344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qu’en une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première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étape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Commission 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lancé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consultation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publique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non-imposition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transfrontières.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L'objectif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consultation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mesurer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l'ampleur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réelle du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problème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déterminer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dans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quels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domaines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situent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principales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faiblesses.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cette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base,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Commission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définira,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réponses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stratégiques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adaptées.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base,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Commission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définira,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réponses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stratégiques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adaptées.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858428-1D0C-C9EF-90B0-6157D7E0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210</a:t>
            </a:fld>
            <a:endParaRPr lang="fr-FR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795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20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0795" y="1537842"/>
            <a:ext cx="8947150" cy="34836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transfert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Définition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transfert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4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transfert</a:t>
            </a:r>
            <a:r>
              <a:rPr sz="24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cession</a:t>
            </a:r>
            <a:r>
              <a:rPr sz="24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interne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correspondent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flux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intragroupe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transfrontalier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(achat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vente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services,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redevances,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intérêts,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garantie,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honoraires,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cession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concession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incorporels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tels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marques,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brevets,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savoir-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faire),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refacturation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coûts…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».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9FE8D8-B541-4E96-F467-D39B56CB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211</a:t>
            </a:fld>
            <a:endParaRPr lang="fr-FR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814527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15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0570" y="1956943"/>
            <a:ext cx="8633460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Ces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cession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entre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maison-mère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sa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filiale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étrangère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n'étant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marché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n'obéissant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l’offre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demande,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permettent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« à une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jouer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 la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localisation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profits,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l'occasion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tirer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profit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différences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région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autre».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B1A4E2-D2B2-0FD1-B6EF-216C4956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212</a:t>
            </a:fld>
            <a:endParaRPr lang="fr-FR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17" y="655446"/>
            <a:ext cx="739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 TRANSFERT INDIRECT</a:t>
            </a:r>
            <a:r>
              <a:rPr spc="5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9492" y="1891411"/>
            <a:ext cx="862520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effet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prix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transfert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centre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profit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multinationale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située 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paradis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fiscal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(ou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fiscalement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faiblement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bénéfices)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centre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profit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sera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fixé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arbitrairement,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puis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enregistré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comptabilité,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manière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maximiser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réalisé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 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paradis fiscal.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8261C5-FBA1-266A-277C-EAEE6202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213</a:t>
            </a:fld>
            <a:endParaRPr lang="fr-FR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7319" y="814527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II- LE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TRANSFERT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INDIRECT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BENEFICES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1017" y="2158111"/>
            <a:ext cx="9380855" cy="3449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987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montant total 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payés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 la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multinationale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sera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réduit.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Toutefois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concernés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minoration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introduit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codes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impôts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 s'appuyant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« principe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pleine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concurrence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l‘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OCDE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afin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d’entraîner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correction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bénéfice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liées.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Exemple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Algérie :</a:t>
            </a:r>
            <a:r>
              <a:rPr sz="26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Art.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141.bis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C2C5FA-489A-B42A-AC8E-3DF16D7042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214</a:t>
            </a:fld>
            <a:endParaRPr lang="fr-FR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695" y="814527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20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2695" y="1997151"/>
            <a:ext cx="873061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Art.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141.bis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−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Lorsqu’une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exploitée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hors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d’Algérie,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cas,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participe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directement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indirectement,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direction,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contrôle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capital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exploitée en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0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hors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d’Algérie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mêmes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participent,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directement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indirectement,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direction,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contrôle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capital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entreprise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exploitée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exploitée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hors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d’Algérie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que,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cas,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leurs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relations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commerciales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financières,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liées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diffèrent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celles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seraient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convenues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indépendantes,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auraient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l’entreprise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exploitée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Algérie,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n’ont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l’être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différentes,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inclus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entreprise.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8B2A28-24D2-E76D-5791-76E36168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215</a:t>
            </a:fld>
            <a:endParaRPr lang="fr-FR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894" y="650824"/>
            <a:ext cx="7406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LE</a:t>
            </a:r>
            <a:r>
              <a:rPr spc="-5" dirty="0"/>
              <a:t> </a:t>
            </a:r>
            <a:r>
              <a:rPr dirty="0"/>
              <a:t>TRANSFERT INDIRECT</a:t>
            </a:r>
            <a:r>
              <a:rPr spc="5" dirty="0"/>
              <a:t> </a:t>
            </a:r>
            <a:r>
              <a:rPr dirty="0"/>
              <a:t>DES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5894" y="2123059"/>
            <a:ext cx="9384030" cy="3533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s’appliquent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liées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exploitées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Algérie.</a:t>
            </a:r>
            <a:endParaRPr sz="2400">
              <a:latin typeface="Arial"/>
              <a:cs typeface="Arial"/>
            </a:endParaRPr>
          </a:p>
          <a:p>
            <a:pPr marL="355600" marR="55880" indent="-342900">
              <a:lnSpc>
                <a:spcPct val="90000"/>
              </a:lnSpc>
              <a:spcBef>
                <a:spcPts val="96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produits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intégrer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l’assiette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imposable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ceux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indirectement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transférés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situées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hors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d’Algérie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biais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655320" indent="-186055">
              <a:lnSpc>
                <a:spcPts val="2735"/>
              </a:lnSpc>
              <a:spcBef>
                <a:spcPts val="710"/>
              </a:spcBef>
              <a:buChar char="-"/>
              <a:tabLst>
                <a:tab pos="6559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majoration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diminution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d’achat ou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vente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655320" indent="-186055">
              <a:lnSpc>
                <a:spcPct val="100000"/>
              </a:lnSpc>
              <a:spcBef>
                <a:spcPts val="720"/>
              </a:spcBef>
              <a:buChar char="-"/>
              <a:tabLst>
                <a:tab pos="6559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versement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redevances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excessives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contrepartie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655320" indent="-186055">
              <a:lnSpc>
                <a:spcPct val="100000"/>
              </a:lnSpc>
              <a:spcBef>
                <a:spcPts val="705"/>
              </a:spcBef>
              <a:buChar char="-"/>
              <a:tabLst>
                <a:tab pos="6559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l’octroi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prêts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réduit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90AF43-4CBB-7567-BE22-0B7045AA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216</a:t>
            </a:fld>
            <a:endParaRPr lang="fr-FR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15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4870" y="1867280"/>
            <a:ext cx="8743315" cy="36995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300990" indent="457200">
              <a:lnSpc>
                <a:spcPts val="2300"/>
              </a:lnSpc>
              <a:spcBef>
                <a:spcPts val="660"/>
              </a:spcBef>
              <a:buChar char="-"/>
              <a:tabLst>
                <a:tab pos="6559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renonciation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stipulés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contrats</a:t>
            </a:r>
            <a:r>
              <a:rPr sz="2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prêt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655320" indent="-186055">
              <a:lnSpc>
                <a:spcPts val="2595"/>
              </a:lnSpc>
              <a:spcBef>
                <a:spcPts val="445"/>
              </a:spcBef>
              <a:buChar char="-"/>
              <a:tabLst>
                <a:tab pos="6559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l’attribution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avantage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hors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proportion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service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obtenu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655320" indent="-186055">
              <a:lnSpc>
                <a:spcPct val="100000"/>
              </a:lnSpc>
              <a:spcBef>
                <a:spcPts val="415"/>
              </a:spcBef>
              <a:buChar char="-"/>
              <a:tabLst>
                <a:tab pos="6559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autres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moyens.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101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défaut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réponse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demande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faite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conformément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 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procédures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fiscales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entraîne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détermination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produits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imposables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l’administration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partir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d’éléments dont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comparaison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produits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similaires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exploitées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normalement.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2C8F7A-49D8-DC8E-7D44-2FBF9C69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217</a:t>
            </a:fld>
            <a:endParaRPr lang="fr-FR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8617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II- LE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TRANSFERT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INDIRECT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BENEFICES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4395" y="1775310"/>
            <a:ext cx="8578215" cy="34886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§2. Le principe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pleine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concurrence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9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montant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une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effectue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transactions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commerciales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financières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entreprise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associée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respecte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principe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pleine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concurrence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transactions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diffèrent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seraient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convenues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entre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indépendantes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transactions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comparables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circonstances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comparables.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E7441-FD57-7506-BC0F-9D0B3ED5B3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218</a:t>
            </a:fld>
            <a:endParaRPr lang="fr-FR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917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II- LE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TRANSFERT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INDIRECT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BENEFICES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5317" y="2032228"/>
            <a:ext cx="9075420" cy="36518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§3. Méthodes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détermination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transfert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8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existe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méthodes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l’essentiel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choisir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mieux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adaptée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transaction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effectuée.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7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différentes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méthodes</a:t>
            </a:r>
            <a:endParaRPr sz="2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comparable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marché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libre.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revente.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7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coût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majoré.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7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transactionnelle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marge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nette.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7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transactionnelle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partage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bénéfices.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AB296-3D35-9EB2-F897-0A09BFBBC2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219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8496" y="2121406"/>
            <a:ext cx="11838432" cy="3553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perspective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 large,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voire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comparatiste,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l’étude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techniques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juridiques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appliquées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l’imposition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situations </a:t>
            </a:r>
            <a:r>
              <a:rPr sz="2600" dirty="0" err="1">
                <a:solidFill>
                  <a:srgbClr val="404040"/>
                </a:solidFill>
                <a:latin typeface="Arial"/>
                <a:cs typeface="Arial"/>
              </a:rPr>
              <a:t>transfrontalières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lang="fr-FR" sz="26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situations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mettent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généralement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relation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eux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faisant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concluent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force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juridique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supérieure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loi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interne.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909911-E24C-B85F-71F1-5A4DF8BA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</a:t>
            </a:fld>
            <a:endParaRPr lang="fr-F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EB8CACF-8749-EA4D-0240-5A0EF3AC3D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395" y="674878"/>
            <a:ext cx="42219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10" dirty="0">
                <a:solidFill>
                  <a:srgbClr val="FF0000"/>
                </a:solidFill>
              </a:rPr>
              <a:t>Droit Fiscal International 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595" y="674319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20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9719" y="2033752"/>
            <a:ext cx="9314815" cy="376047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40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§4.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Documentation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sur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transfert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40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CPF_Article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169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bis.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visées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160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ci-dessus,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lorsqu’elles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apparentées,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tenues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mettre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disposition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l’administration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déclarations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prévues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161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code,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une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documentation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permettant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 justifier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politique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des prix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transfert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pratiquée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cadre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opérations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toute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nature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réalisées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avec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des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sociétés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liées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sens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dispositions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141bis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CIDTA.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défaut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production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documentation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entraîne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dispositions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192-3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taxes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assimilées.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modalités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d’application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présent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précisées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arrêté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ministre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chargé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finances.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43DA55-5B24-020C-2913-822D3612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220</a:t>
            </a:fld>
            <a:endParaRPr lang="fr-FR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20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0095" y="1585341"/>
            <a:ext cx="8686165" cy="354139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§5.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L’accord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préalable*</a:t>
            </a:r>
            <a:endParaRPr sz="2400">
              <a:latin typeface="Arial"/>
              <a:cs typeface="Arial"/>
            </a:endParaRPr>
          </a:p>
          <a:p>
            <a:pPr marL="756285" marR="5080" indent="-287020" algn="just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L'objectif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procédure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d'accord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préalable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matière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stabiliser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l'environnement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multinationales.</a:t>
            </a:r>
            <a:endParaRPr sz="2400">
              <a:latin typeface="Arial"/>
              <a:cs typeface="Arial"/>
            </a:endParaRPr>
          </a:p>
          <a:p>
            <a:pPr marL="756285" marR="83185" indent="-287020">
              <a:lnSpc>
                <a:spcPct val="8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donne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 sociétés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 aux entreprises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constituées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forme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groupes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possibilité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d'obtenir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l'administration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accord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détermination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s'appliquera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leurs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transactions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intra-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groupe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futures.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10"/>
              </a:spcBef>
            </a:pPr>
            <a:r>
              <a:rPr sz="1700" i="1" spc="-10" dirty="0">
                <a:solidFill>
                  <a:srgbClr val="404040"/>
                </a:solidFill>
                <a:latin typeface="Arial"/>
                <a:cs typeface="Arial"/>
              </a:rPr>
              <a:t>*L’accord</a:t>
            </a:r>
            <a:r>
              <a:rPr sz="1700" i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préalable</a:t>
            </a:r>
            <a:r>
              <a:rPr sz="17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n’a</a:t>
            </a:r>
            <a:r>
              <a:rPr sz="1700" i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17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1700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pris</a:t>
            </a:r>
            <a:r>
              <a:rPr sz="17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compte</a:t>
            </a:r>
            <a:r>
              <a:rPr sz="17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7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législation</a:t>
            </a:r>
            <a:r>
              <a:rPr sz="17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1700" i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404040"/>
                </a:solidFill>
                <a:latin typeface="Arial"/>
                <a:cs typeface="Arial"/>
              </a:rPr>
              <a:t>algérienne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4E4BF-4532-1C08-A150-90F4B3D9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221</a:t>
            </a:fld>
            <a:endParaRPr lang="fr-FR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17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15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5817" y="1796033"/>
            <a:ext cx="8063865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dispositif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vocation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s'appliquer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particulier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lorsque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mise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œuvre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principes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pleine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concurrence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pose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d'importants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problèmes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fiabilité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d'exactitude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conditions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spécifiques,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lesquelles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réalisées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transactions,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complexité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inhabituelle.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E664A5-2E2B-624B-A7AA-BA00F711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222</a:t>
            </a:fld>
            <a:endParaRPr lang="fr-FR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655446"/>
            <a:ext cx="739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 TRANSFERT INDIRECT</a:t>
            </a:r>
            <a:r>
              <a:rPr spc="5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7695" y="1805127"/>
            <a:ext cx="8434705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permet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résoudre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préventivement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difficultés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rencontrées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multinationales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garantissant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 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retenue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respect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législation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conforme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principes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applicables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 matière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prix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l'intention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multinationales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administrations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publiés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l'OCDE.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8BD755-B5E7-A642-186A-D55C1594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223</a:t>
            </a:fld>
            <a:endParaRPr lang="fr-FR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417" y="796797"/>
            <a:ext cx="739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 TRANSFERT INDIRECT</a:t>
            </a:r>
            <a:r>
              <a:rPr spc="5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5817" y="1650414"/>
            <a:ext cx="8706485" cy="40633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§6.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transfert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l’optmisation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L’objectif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recherche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l’évasion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utilisée par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notamment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grands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groupes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souvent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multinationales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impacte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ressources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concernés 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pratiqué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nature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représenter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réel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serait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celui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pratiqué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indépendantes.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là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incontestablement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manipulation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sauraient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être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étrangères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volonté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d’évasion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pure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simple.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6A6A1A-A244-18BB-FA6C-1D45D431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224</a:t>
            </a:fld>
            <a:endParaRPr lang="fr-FR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607" y="716660"/>
            <a:ext cx="739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 TRANSFERT INDIRECT</a:t>
            </a:r>
            <a:r>
              <a:rPr spc="5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9617" y="1667001"/>
            <a:ext cx="8672830" cy="350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30504" indent="-3435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échanges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effectués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associées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apparentées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donnent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lieu,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vient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voir,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pratiques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d’échapper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forte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donné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bénéfices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suite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cession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soumis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d’impôt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très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élevé.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but,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groupes,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réaliser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maximum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profits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payant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moins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d’impôts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différents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filiales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opèrent.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au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travers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agissements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nombreux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trouvent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lésés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point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rendement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impôts.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l’évidence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touchés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développement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recettes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budgétaires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déjà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insuffisantes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couvrir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dépenses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pourtant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indispensables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fois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plan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économique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social.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FB8880-ADD7-5EA0-F399-FABAF25C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225</a:t>
            </a:fld>
            <a:endParaRPr lang="fr-FR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617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15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7617" y="1823973"/>
            <a:ext cx="8737600" cy="35064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3535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3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Autrement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telles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manipulations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effets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négatifs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constituent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manque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gagner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point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vue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ressources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budgétaires.</a:t>
            </a:r>
            <a:endParaRPr sz="2200">
              <a:latin typeface="Arial"/>
              <a:cs typeface="Arial"/>
            </a:endParaRPr>
          </a:p>
          <a:p>
            <a:pPr marL="355600" marR="203200" indent="-343535">
              <a:lnSpc>
                <a:spcPct val="90000"/>
              </a:lnSpc>
              <a:spcBef>
                <a:spcPts val="96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1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façon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d’opérer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l’optimisation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fiscale.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celle-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ci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considérée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illégale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point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conduire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fraude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caractérisée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22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aujourd’hui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travaux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menés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notamment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nombreux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experts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l’optimisation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devenir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agressive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abusive.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Ceci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veut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dire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font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manipulation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s’adonnent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volontairement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l’évasion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fiscale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l’évitement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fiscal.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1C5889-D28B-FB28-A919-0B1810FC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226</a:t>
            </a:fld>
            <a:endParaRPr lang="fr-FR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692" y="793241"/>
            <a:ext cx="739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 TRANSFERT INDIRECT</a:t>
            </a:r>
            <a:r>
              <a:rPr spc="5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594" y="1940432"/>
            <a:ext cx="9208770" cy="350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83845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observe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recours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l’optimisation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entraîne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évasion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caractérisée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travers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qu’on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appelle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double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irlandais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(double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Irish)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sandwich</a:t>
            </a:r>
            <a:r>
              <a:rPr sz="20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néerlandais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effet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grands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groupes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numérique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notamment,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créent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holdings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filiales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particulier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faible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voire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nulle.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425450" algn="l"/>
              </a:tabLst>
            </a:pPr>
            <a:r>
              <a:rPr sz="20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dirty="0">
                <a:solidFill>
                  <a:srgbClr val="A42F0F"/>
                </a:solidFill>
                <a:latin typeface="Times New Roman"/>
                <a:cs typeface="Times New Roman"/>
              </a:rPr>
              <a:t>		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titre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d’exemple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Google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applique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 transfert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aux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brevets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000" b="1" spc="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propriété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intellectuelle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20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Ainsi il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installe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Google</a:t>
            </a:r>
            <a:r>
              <a:rPr sz="20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Ireland</a:t>
            </a:r>
            <a:r>
              <a:rPr sz="20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Ltd</a:t>
            </a:r>
            <a:r>
              <a:rPr sz="20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Irlande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gère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l’ensemble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activités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géant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américain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raisons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bien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précises,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savoir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soumis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élevé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celui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appliqué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France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exemple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(33,1/3)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Irlande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seulement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12,5%.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50CE5C-BE6A-711B-7CEF-C531050C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227</a:t>
            </a:fld>
            <a:endParaRPr lang="fr-FR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3370" y="661796"/>
            <a:ext cx="7406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LE</a:t>
            </a:r>
            <a:r>
              <a:rPr spc="5" dirty="0"/>
              <a:t> </a:t>
            </a:r>
            <a:r>
              <a:rPr dirty="0"/>
              <a:t>TRANSFERT</a:t>
            </a:r>
            <a:r>
              <a:rPr spc="5" dirty="0"/>
              <a:t> </a:t>
            </a:r>
            <a:r>
              <a:rPr dirty="0"/>
              <a:t>INDIRECT</a:t>
            </a:r>
            <a:r>
              <a:rPr spc="15" dirty="0"/>
              <a:t> </a:t>
            </a:r>
            <a:r>
              <a:rPr dirty="0"/>
              <a:t>DES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6795" y="1745106"/>
            <a:ext cx="8693785" cy="32061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59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3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choses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s’arrêtent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là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200" spc="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propriété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intellectuelle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l'exploitation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brevets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marque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contrôlés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Google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Ireland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Holdings,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société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basée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Bermudes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versées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royalties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(redevances).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Ceci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permet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Google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payer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Irlande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redevances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motif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centre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management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effectif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basé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Bermudes,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F0000"/>
                </a:solidFill>
                <a:latin typeface="Arial"/>
                <a:cs typeface="Arial"/>
              </a:rPr>
              <a:t>c’est</a:t>
            </a:r>
            <a:r>
              <a:rPr sz="22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F0000"/>
                </a:solidFill>
                <a:latin typeface="Arial"/>
                <a:cs typeface="Arial"/>
              </a:rPr>
              <a:t>cela</a:t>
            </a:r>
            <a:r>
              <a:rPr sz="22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2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FF0000"/>
                </a:solidFill>
                <a:latin typeface="Arial"/>
                <a:cs typeface="Arial"/>
              </a:rPr>
              <a:t>double</a:t>
            </a:r>
            <a:r>
              <a:rPr sz="22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Arial"/>
                <a:cs typeface="Arial"/>
              </a:rPr>
              <a:t>irlandais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55600" marR="82550" indent="-342900">
              <a:lnSpc>
                <a:spcPct val="90100"/>
              </a:lnSpc>
              <a:spcBef>
                <a:spcPts val="1015"/>
              </a:spcBef>
              <a:tabLst>
                <a:tab pos="3882390" algn="l"/>
              </a:tabLst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2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outre,</a:t>
            </a:r>
            <a:r>
              <a:rPr sz="22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Google</a:t>
            </a:r>
            <a:r>
              <a:rPr sz="22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2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fait</a:t>
            </a:r>
            <a:r>
              <a:rPr sz="2200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transiter</a:t>
            </a:r>
            <a:r>
              <a:rPr sz="22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ces</a:t>
            </a:r>
            <a:r>
              <a:rPr sz="2200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redevances</a:t>
            </a:r>
            <a:r>
              <a:rPr sz="22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par</a:t>
            </a:r>
            <a:r>
              <a:rPr sz="22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404040"/>
                </a:solidFill>
                <a:latin typeface="Century Gothic"/>
                <a:cs typeface="Century Gothic"/>
              </a:rPr>
              <a:t>les</a:t>
            </a:r>
            <a:r>
              <a:rPr sz="22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Pays-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Bas</a:t>
            </a:r>
            <a:r>
              <a:rPr sz="2200" b="1" spc="-8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où</a:t>
            </a:r>
            <a:r>
              <a:rPr sz="2200" b="1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sont</a:t>
            </a:r>
            <a:r>
              <a:rPr sz="2200" b="1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exonérés</a:t>
            </a:r>
            <a:r>
              <a:rPr sz="22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les</a:t>
            </a:r>
            <a:r>
              <a:rPr sz="2200"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bénéfices</a:t>
            </a:r>
            <a:r>
              <a:rPr sz="2200" b="1" spc="-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qui</a:t>
            </a:r>
            <a:r>
              <a:rPr sz="2200" b="1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sortent</a:t>
            </a:r>
            <a:r>
              <a:rPr sz="2200" b="1" spc="-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des</a:t>
            </a:r>
            <a:r>
              <a:rPr sz="2200" b="1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frontières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pour</a:t>
            </a:r>
            <a:r>
              <a:rPr sz="2200" b="1" spc="-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aller</a:t>
            </a:r>
            <a:r>
              <a:rPr sz="2200"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aux</a:t>
            </a:r>
            <a:r>
              <a:rPr sz="2200"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Bermudes.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	D’où</a:t>
            </a:r>
            <a:r>
              <a:rPr sz="2200"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le</a:t>
            </a:r>
            <a:r>
              <a:rPr sz="2200" b="1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i="1" dirty="0">
                <a:solidFill>
                  <a:srgbClr val="FF0000"/>
                </a:solidFill>
                <a:latin typeface="Century Gothic"/>
                <a:cs typeface="Century Gothic"/>
              </a:rPr>
              <a:t>sandwich</a:t>
            </a:r>
            <a:r>
              <a:rPr sz="2200" b="1" i="1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Century Gothic"/>
                <a:cs typeface="Century Gothic"/>
              </a:rPr>
              <a:t>hollandais</a:t>
            </a:r>
            <a:r>
              <a:rPr sz="22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02CB4F-443A-C23A-1F01-4C6789AE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228</a:t>
            </a:fld>
            <a:endParaRPr lang="fr-FR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295" y="653923"/>
            <a:ext cx="8622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CHAPITRE</a:t>
            </a:r>
            <a:r>
              <a:rPr sz="2800" spc="-65" dirty="0"/>
              <a:t> </a:t>
            </a:r>
            <a:r>
              <a:rPr sz="2800" dirty="0"/>
              <a:t>II-</a:t>
            </a:r>
            <a:r>
              <a:rPr sz="2800" spc="-70" dirty="0"/>
              <a:t> </a:t>
            </a:r>
            <a:r>
              <a:rPr sz="2800" dirty="0"/>
              <a:t>LE</a:t>
            </a:r>
            <a:r>
              <a:rPr sz="2800" spc="-75" dirty="0"/>
              <a:t> </a:t>
            </a:r>
            <a:r>
              <a:rPr sz="2800" dirty="0"/>
              <a:t>TRANSFERT</a:t>
            </a:r>
            <a:r>
              <a:rPr sz="2800" spc="-55" dirty="0"/>
              <a:t> </a:t>
            </a:r>
            <a:r>
              <a:rPr sz="2800" dirty="0"/>
              <a:t>INDIRECT</a:t>
            </a:r>
            <a:r>
              <a:rPr sz="2800" spc="-40" dirty="0"/>
              <a:t> </a:t>
            </a:r>
            <a:r>
              <a:rPr sz="2800" dirty="0"/>
              <a:t>DES</a:t>
            </a:r>
            <a:r>
              <a:rPr sz="2800" spc="-90" dirty="0"/>
              <a:t> </a:t>
            </a:r>
            <a:r>
              <a:rPr sz="2800" spc="-10" dirty="0"/>
              <a:t>BENEFICES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8452" rIns="0" bIns="0" rtlCol="0">
            <a:spAutoFit/>
          </a:bodyPr>
          <a:lstStyle/>
          <a:p>
            <a:pPr marL="1757680" marR="273685" indent="-3435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Aujourd’hui,</a:t>
            </a:r>
            <a:r>
              <a:rPr sz="2400" spc="20" dirty="0"/>
              <a:t> </a:t>
            </a:r>
            <a:r>
              <a:rPr sz="2400" dirty="0"/>
              <a:t>et</a:t>
            </a:r>
            <a:r>
              <a:rPr sz="2400" spc="-35" dirty="0"/>
              <a:t> </a:t>
            </a:r>
            <a:r>
              <a:rPr sz="2400" dirty="0"/>
              <a:t>selon</a:t>
            </a:r>
            <a:r>
              <a:rPr sz="2400" spc="5" dirty="0"/>
              <a:t> </a:t>
            </a:r>
            <a:r>
              <a:rPr sz="2400" dirty="0"/>
              <a:t>les</a:t>
            </a:r>
            <a:r>
              <a:rPr sz="2400" spc="-15" dirty="0"/>
              <a:t> </a:t>
            </a:r>
            <a:r>
              <a:rPr sz="2400" dirty="0"/>
              <a:t>statistiques</a:t>
            </a:r>
            <a:r>
              <a:rPr sz="2400" spc="-5" dirty="0"/>
              <a:t> </a:t>
            </a:r>
            <a:r>
              <a:rPr sz="2400" dirty="0"/>
              <a:t>de</a:t>
            </a:r>
            <a:r>
              <a:rPr sz="2400" spc="-25" dirty="0"/>
              <a:t> </a:t>
            </a:r>
            <a:r>
              <a:rPr sz="2400" dirty="0"/>
              <a:t>l’OCDE,</a:t>
            </a:r>
            <a:r>
              <a:rPr sz="2400" spc="5" dirty="0"/>
              <a:t> </a:t>
            </a:r>
            <a:r>
              <a:rPr sz="2400" dirty="0"/>
              <a:t>il</a:t>
            </a:r>
            <a:r>
              <a:rPr sz="2400" spc="-15" dirty="0"/>
              <a:t> </a:t>
            </a:r>
            <a:r>
              <a:rPr sz="2400" dirty="0"/>
              <a:t>y</a:t>
            </a:r>
            <a:r>
              <a:rPr sz="2400" spc="-25" dirty="0"/>
              <a:t> </a:t>
            </a:r>
            <a:r>
              <a:rPr sz="2400" dirty="0"/>
              <a:t>a</a:t>
            </a:r>
            <a:r>
              <a:rPr sz="2400" spc="-25" dirty="0"/>
              <a:t> </a:t>
            </a:r>
            <a:r>
              <a:rPr sz="2400" dirty="0"/>
              <a:t>dans</a:t>
            </a:r>
            <a:r>
              <a:rPr sz="2400" spc="-5" dirty="0"/>
              <a:t> </a:t>
            </a:r>
            <a:r>
              <a:rPr sz="2400" spc="-25" dirty="0"/>
              <a:t>le </a:t>
            </a:r>
            <a:r>
              <a:rPr sz="2400" dirty="0"/>
              <a:t>monde</a:t>
            </a:r>
            <a:r>
              <a:rPr sz="2400" spc="-5" dirty="0"/>
              <a:t> </a:t>
            </a:r>
            <a:r>
              <a:rPr sz="2400" dirty="0"/>
              <a:t>plus</a:t>
            </a:r>
            <a:r>
              <a:rPr sz="2400" spc="-5" dirty="0"/>
              <a:t> </a:t>
            </a:r>
            <a:r>
              <a:rPr sz="2400" dirty="0"/>
              <a:t>de</a:t>
            </a:r>
            <a:r>
              <a:rPr sz="2400" spc="-20" dirty="0"/>
              <a:t> </a:t>
            </a:r>
            <a:r>
              <a:rPr sz="2400" dirty="0"/>
              <a:t>60%</a:t>
            </a:r>
            <a:r>
              <a:rPr sz="2400" spc="-20" dirty="0"/>
              <a:t> </a:t>
            </a:r>
            <a:r>
              <a:rPr sz="2400" dirty="0"/>
              <a:t>d’échanges</a:t>
            </a:r>
            <a:r>
              <a:rPr sz="2400" spc="20" dirty="0"/>
              <a:t> </a:t>
            </a:r>
            <a:r>
              <a:rPr sz="2400" dirty="0"/>
              <a:t>faisant</a:t>
            </a:r>
            <a:r>
              <a:rPr sz="2400" spc="-15" dirty="0"/>
              <a:t> </a:t>
            </a:r>
            <a:r>
              <a:rPr sz="2400" dirty="0"/>
              <a:t>partie</a:t>
            </a:r>
            <a:r>
              <a:rPr sz="2400" spc="-25" dirty="0"/>
              <a:t> </a:t>
            </a:r>
            <a:r>
              <a:rPr sz="2400" dirty="0"/>
              <a:t>des</a:t>
            </a:r>
            <a:r>
              <a:rPr sz="2400" spc="-20" dirty="0"/>
              <a:t> </a:t>
            </a:r>
            <a:r>
              <a:rPr sz="2400" dirty="0"/>
              <a:t>prix</a:t>
            </a:r>
            <a:r>
              <a:rPr sz="2400" spc="-5" dirty="0"/>
              <a:t> </a:t>
            </a:r>
            <a:r>
              <a:rPr sz="2400" spc="-25" dirty="0"/>
              <a:t>de </a:t>
            </a:r>
            <a:r>
              <a:rPr sz="2400" dirty="0"/>
              <a:t>transfert,</a:t>
            </a:r>
            <a:r>
              <a:rPr sz="2400" spc="-45" dirty="0"/>
              <a:t> </a:t>
            </a:r>
            <a:r>
              <a:rPr sz="2400" dirty="0"/>
              <a:t>ce</a:t>
            </a:r>
            <a:r>
              <a:rPr sz="2400" spc="-25" dirty="0"/>
              <a:t> </a:t>
            </a:r>
            <a:r>
              <a:rPr sz="2400" dirty="0"/>
              <a:t>qui</a:t>
            </a:r>
            <a:r>
              <a:rPr sz="2400" spc="-15" dirty="0"/>
              <a:t> </a:t>
            </a:r>
            <a:r>
              <a:rPr sz="2400" dirty="0"/>
              <a:t>constitue</a:t>
            </a:r>
            <a:r>
              <a:rPr sz="2400" spc="-5" dirty="0"/>
              <a:t> </a:t>
            </a:r>
            <a:r>
              <a:rPr sz="2400" dirty="0"/>
              <a:t>une</a:t>
            </a:r>
            <a:r>
              <a:rPr sz="2400" spc="-25" dirty="0"/>
              <a:t> </a:t>
            </a:r>
            <a:r>
              <a:rPr sz="2400" dirty="0"/>
              <a:t>préoccupation</a:t>
            </a:r>
            <a:r>
              <a:rPr sz="2400" spc="15" dirty="0"/>
              <a:t> </a:t>
            </a:r>
            <a:r>
              <a:rPr sz="2400" dirty="0"/>
              <a:t>majeure</a:t>
            </a:r>
            <a:r>
              <a:rPr sz="2400" spc="-20" dirty="0"/>
              <a:t> </a:t>
            </a:r>
            <a:r>
              <a:rPr sz="2400" dirty="0"/>
              <a:t>en</a:t>
            </a:r>
            <a:r>
              <a:rPr sz="2400" spc="-20" dirty="0"/>
              <a:t> </a:t>
            </a:r>
            <a:r>
              <a:rPr sz="2400" spc="-25" dirty="0"/>
              <a:t>la </a:t>
            </a:r>
            <a:r>
              <a:rPr sz="2400" spc="-10" dirty="0"/>
              <a:t>matière.</a:t>
            </a:r>
            <a:endParaRPr sz="2400">
              <a:latin typeface="Times New Roman"/>
              <a:cs typeface="Times New Roman"/>
            </a:endParaRPr>
          </a:p>
          <a:p>
            <a:pPr marL="1757680" marR="5080" indent="-343535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Dans</a:t>
            </a:r>
            <a:r>
              <a:rPr sz="2400" spc="-10" dirty="0"/>
              <a:t> </a:t>
            </a:r>
            <a:r>
              <a:rPr sz="2400" dirty="0"/>
              <a:t>cette</a:t>
            </a:r>
            <a:r>
              <a:rPr sz="2400" spc="-45" dirty="0"/>
              <a:t> </a:t>
            </a:r>
            <a:r>
              <a:rPr sz="2400" dirty="0"/>
              <a:t>hypothèse de</a:t>
            </a:r>
            <a:r>
              <a:rPr sz="2400" spc="-25" dirty="0"/>
              <a:t> </a:t>
            </a:r>
            <a:r>
              <a:rPr sz="2400" dirty="0"/>
              <a:t>perte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25" dirty="0"/>
              <a:t> </a:t>
            </a:r>
            <a:r>
              <a:rPr sz="2400" dirty="0"/>
              <a:t>ressources</a:t>
            </a:r>
            <a:r>
              <a:rPr sz="2400" spc="-10" dirty="0"/>
              <a:t> </a:t>
            </a:r>
            <a:r>
              <a:rPr sz="2400" dirty="0"/>
              <a:t>fiscales,</a:t>
            </a:r>
            <a:r>
              <a:rPr sz="2400" spc="-15" dirty="0"/>
              <a:t> </a:t>
            </a:r>
            <a:r>
              <a:rPr sz="2400" dirty="0"/>
              <a:t>et</a:t>
            </a:r>
            <a:r>
              <a:rPr sz="2400" spc="-25" dirty="0"/>
              <a:t> </a:t>
            </a:r>
            <a:r>
              <a:rPr sz="2400" spc="-10" dirty="0"/>
              <a:t>ayant </a:t>
            </a:r>
            <a:r>
              <a:rPr sz="2400" dirty="0"/>
              <a:t>pris</a:t>
            </a:r>
            <a:r>
              <a:rPr sz="2400" spc="-25" dirty="0"/>
              <a:t> </a:t>
            </a:r>
            <a:r>
              <a:rPr sz="2400" dirty="0"/>
              <a:t>conscience du</a:t>
            </a:r>
            <a:r>
              <a:rPr sz="2400" spc="-10" dirty="0"/>
              <a:t> </a:t>
            </a:r>
            <a:r>
              <a:rPr sz="2400" dirty="0"/>
              <a:t>phénomène</a:t>
            </a:r>
            <a:r>
              <a:rPr sz="2400" spc="-5" dirty="0"/>
              <a:t> </a:t>
            </a:r>
            <a:r>
              <a:rPr sz="2400" dirty="0"/>
              <a:t>de</a:t>
            </a:r>
            <a:r>
              <a:rPr sz="2400" spc="-20" dirty="0"/>
              <a:t> </a:t>
            </a:r>
            <a:r>
              <a:rPr sz="2400" dirty="0"/>
              <a:t>la</a:t>
            </a:r>
            <a:r>
              <a:rPr sz="2400" spc="-10" dirty="0"/>
              <a:t> </a:t>
            </a:r>
            <a:r>
              <a:rPr sz="2400" dirty="0"/>
              <a:t>manipulation</a:t>
            </a:r>
            <a:r>
              <a:rPr sz="2400" spc="10" dirty="0"/>
              <a:t> </a:t>
            </a:r>
            <a:r>
              <a:rPr sz="2400" dirty="0"/>
              <a:t>des</a:t>
            </a:r>
            <a:r>
              <a:rPr sz="2400" spc="-20" dirty="0"/>
              <a:t> </a:t>
            </a:r>
            <a:r>
              <a:rPr sz="2400" dirty="0"/>
              <a:t>prix</a:t>
            </a:r>
            <a:r>
              <a:rPr sz="2400" spc="-5" dirty="0"/>
              <a:t> </a:t>
            </a:r>
            <a:r>
              <a:rPr sz="2400" spc="-25" dirty="0"/>
              <a:t>de </a:t>
            </a:r>
            <a:r>
              <a:rPr sz="2400" dirty="0"/>
              <a:t>transfert,</a:t>
            </a:r>
            <a:r>
              <a:rPr sz="2400" spc="-65" dirty="0"/>
              <a:t> </a:t>
            </a:r>
            <a:r>
              <a:rPr sz="2400" dirty="0"/>
              <a:t>les</a:t>
            </a:r>
            <a:r>
              <a:rPr sz="2400" spc="-25" dirty="0"/>
              <a:t> </a:t>
            </a:r>
            <a:r>
              <a:rPr sz="2400" dirty="0"/>
              <a:t>Etats</a:t>
            </a:r>
            <a:r>
              <a:rPr sz="2400" spc="-30" dirty="0"/>
              <a:t> </a:t>
            </a:r>
            <a:r>
              <a:rPr sz="2400" dirty="0"/>
              <a:t>prennent</a:t>
            </a:r>
            <a:r>
              <a:rPr sz="2400" spc="-20" dirty="0"/>
              <a:t> </a:t>
            </a:r>
            <a:r>
              <a:rPr sz="2400" dirty="0"/>
              <a:t>des</a:t>
            </a:r>
            <a:r>
              <a:rPr sz="2400" spc="-15" dirty="0"/>
              <a:t> </a:t>
            </a:r>
            <a:r>
              <a:rPr sz="2400" dirty="0"/>
              <a:t>dispositions</a:t>
            </a:r>
            <a:r>
              <a:rPr sz="2400" spc="10" dirty="0"/>
              <a:t> </a:t>
            </a:r>
            <a:r>
              <a:rPr sz="2400" dirty="0"/>
              <a:t>permettant</a:t>
            </a:r>
            <a:r>
              <a:rPr sz="2400" spc="-35" dirty="0"/>
              <a:t> </a:t>
            </a:r>
            <a:r>
              <a:rPr sz="2400" spc="-25" dirty="0"/>
              <a:t>de </a:t>
            </a:r>
            <a:r>
              <a:rPr sz="2400" dirty="0"/>
              <a:t>pallier</a:t>
            </a:r>
            <a:r>
              <a:rPr sz="2400" spc="20" dirty="0"/>
              <a:t> </a:t>
            </a:r>
            <a:r>
              <a:rPr sz="2400" dirty="0"/>
              <a:t>cette</a:t>
            </a:r>
            <a:r>
              <a:rPr sz="2400" spc="-40" dirty="0"/>
              <a:t> </a:t>
            </a:r>
            <a:r>
              <a:rPr sz="2400" dirty="0"/>
              <a:t>pratique.</a:t>
            </a:r>
            <a:r>
              <a:rPr sz="2400" spc="-5" dirty="0"/>
              <a:t> </a:t>
            </a:r>
            <a:r>
              <a:rPr sz="2400" dirty="0"/>
              <a:t>C’est</a:t>
            </a:r>
            <a:r>
              <a:rPr sz="2400" spc="-15" dirty="0"/>
              <a:t> </a:t>
            </a:r>
            <a:r>
              <a:rPr sz="2400" dirty="0"/>
              <a:t>le</a:t>
            </a:r>
            <a:r>
              <a:rPr sz="2400" spc="-25" dirty="0"/>
              <a:t> </a:t>
            </a:r>
            <a:r>
              <a:rPr sz="2400" dirty="0"/>
              <a:t>cas</a:t>
            </a:r>
            <a:r>
              <a:rPr sz="2400" spc="-10" dirty="0"/>
              <a:t> </a:t>
            </a:r>
            <a:r>
              <a:rPr sz="2400" dirty="0"/>
              <a:t>pour</a:t>
            </a:r>
            <a:r>
              <a:rPr sz="2400" spc="-10" dirty="0"/>
              <a:t> </a:t>
            </a:r>
            <a:r>
              <a:rPr sz="2400" dirty="0"/>
              <a:t>ce</a:t>
            </a:r>
            <a:r>
              <a:rPr sz="2400" spc="-15" dirty="0"/>
              <a:t> </a:t>
            </a:r>
            <a:r>
              <a:rPr sz="2400" dirty="0"/>
              <a:t>qui</a:t>
            </a:r>
            <a:r>
              <a:rPr sz="2400" spc="-10" dirty="0"/>
              <a:t> </a:t>
            </a:r>
            <a:r>
              <a:rPr sz="2400" dirty="0"/>
              <a:t>est</a:t>
            </a:r>
            <a:r>
              <a:rPr sz="2400" spc="-20" dirty="0"/>
              <a:t> </a:t>
            </a:r>
            <a:r>
              <a:rPr sz="2400" dirty="0"/>
              <a:t>des</a:t>
            </a:r>
            <a:r>
              <a:rPr sz="2400" spc="-15" dirty="0"/>
              <a:t> </a:t>
            </a:r>
            <a:r>
              <a:rPr sz="2400" dirty="0"/>
              <a:t>prix</a:t>
            </a:r>
            <a:r>
              <a:rPr sz="2400" spc="-15" dirty="0"/>
              <a:t> </a:t>
            </a:r>
            <a:r>
              <a:rPr sz="2400" spc="-25" dirty="0"/>
              <a:t>de </a:t>
            </a:r>
            <a:r>
              <a:rPr sz="2400" dirty="0"/>
              <a:t>transfert</a:t>
            </a:r>
            <a:r>
              <a:rPr sz="2400" spc="-45" dirty="0"/>
              <a:t> </a:t>
            </a:r>
            <a:r>
              <a:rPr sz="2400" dirty="0"/>
              <a:t>par</a:t>
            </a:r>
            <a:r>
              <a:rPr sz="2400" spc="-20" dirty="0"/>
              <a:t> </a:t>
            </a:r>
            <a:r>
              <a:rPr sz="2400" dirty="0"/>
              <a:t>le</a:t>
            </a:r>
            <a:r>
              <a:rPr sz="2400" spc="-5" dirty="0"/>
              <a:t> </a:t>
            </a:r>
            <a:r>
              <a:rPr sz="2400" dirty="0"/>
              <a:t>recours</a:t>
            </a:r>
            <a:r>
              <a:rPr sz="2400" spc="-15" dirty="0"/>
              <a:t> </a:t>
            </a:r>
            <a:r>
              <a:rPr sz="2400" dirty="0"/>
              <a:t>au</a:t>
            </a:r>
            <a:r>
              <a:rPr sz="2400" spc="-20" dirty="0"/>
              <a:t> </a:t>
            </a:r>
            <a:r>
              <a:rPr sz="2400" dirty="0"/>
              <a:t>principe de</a:t>
            </a:r>
            <a:r>
              <a:rPr sz="2400" spc="-20" dirty="0"/>
              <a:t> </a:t>
            </a:r>
            <a:r>
              <a:rPr sz="2400" dirty="0"/>
              <a:t>pleine</a:t>
            </a:r>
            <a:r>
              <a:rPr sz="2400" spc="15" dirty="0"/>
              <a:t> </a:t>
            </a:r>
            <a:r>
              <a:rPr sz="2400" spc="-10" dirty="0"/>
              <a:t>concurrence.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8C0B2-B38C-1C56-CBCC-70B8F981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229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5599" y="1710308"/>
            <a:ext cx="11684001" cy="41404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5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600" spc="5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internationale</a:t>
            </a:r>
            <a:r>
              <a:rPr sz="2600" spc="5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600" spc="5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600" spc="5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définie</a:t>
            </a:r>
            <a:r>
              <a:rPr sz="2600" spc="5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600" spc="5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l'ensemble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6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600" spc="6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6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gouvernent</a:t>
            </a:r>
            <a:r>
              <a:rPr sz="2600" spc="6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l'imposition</a:t>
            </a:r>
            <a:r>
              <a:rPr sz="2600" spc="6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6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600" spc="6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6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biens,</a:t>
            </a:r>
            <a:r>
              <a:rPr sz="2600" spc="2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tant</a:t>
            </a:r>
            <a:r>
              <a:rPr sz="2600" spc="2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2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l'occasion</a:t>
            </a:r>
            <a:r>
              <a:rPr sz="2600" spc="2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2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perception</a:t>
            </a:r>
            <a:r>
              <a:rPr sz="2600" spc="2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600" spc="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2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2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2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transmission</a:t>
            </a:r>
            <a:r>
              <a:rPr sz="2600" spc="30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600" spc="31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patrimoine,</a:t>
            </a:r>
            <a:r>
              <a:rPr sz="2600" spc="28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dès</a:t>
            </a:r>
            <a:r>
              <a:rPr sz="2600" spc="31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</a:t>
            </a:r>
            <a:r>
              <a:rPr sz="2600" spc="30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30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l'opération</a:t>
            </a:r>
            <a:r>
              <a:rPr sz="2600" spc="30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perception</a:t>
            </a:r>
            <a:r>
              <a:rPr sz="2600" spc="4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4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4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4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43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4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transmission</a:t>
            </a:r>
            <a:r>
              <a:rPr sz="2600" spc="4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4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4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patrimoine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subit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l‘imposition.</a:t>
            </a:r>
            <a:endParaRPr sz="26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5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</a:t>
            </a:r>
            <a:r>
              <a:rPr sz="2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présente</a:t>
            </a:r>
            <a:r>
              <a:rPr sz="2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rapport</a:t>
            </a:r>
            <a:r>
              <a:rPr sz="2600" spc="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renforcé</a:t>
            </a:r>
            <a:r>
              <a:rPr sz="2600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concept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souveraineté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nationale s’exerçant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territoire.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5072F-363A-08CF-BEC7-9136BE52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</a:t>
            </a:fld>
            <a:endParaRPr lang="fr-F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CD5745A-46D2-34F2-1FA6-EF412CF689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395" y="674878"/>
            <a:ext cx="42219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10" dirty="0">
                <a:solidFill>
                  <a:srgbClr val="FF0000"/>
                </a:solidFill>
              </a:rPr>
              <a:t>Droit Fiscal International 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695" y="767588"/>
            <a:ext cx="739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 TRANSFERT INDIRECT</a:t>
            </a:r>
            <a:r>
              <a:rPr spc="5" dirty="0"/>
              <a:t> </a:t>
            </a:r>
            <a:r>
              <a:rPr dirty="0"/>
              <a:t>DES</a:t>
            </a:r>
            <a:r>
              <a:rPr spc="-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2695" y="1807819"/>
            <a:ext cx="9290050" cy="3886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 BEPS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(Base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Erosion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Profit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Shifting)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409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 cadre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conceptuel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BEPS</a:t>
            </a:r>
            <a:endParaRPr sz="2000">
              <a:latin typeface="Arial"/>
              <a:cs typeface="Arial"/>
            </a:endParaRPr>
          </a:p>
          <a:p>
            <a:pPr marL="370840" algn="ctr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doivent intégrer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mutations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nécessaires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matière</a:t>
            </a:r>
            <a:endParaRPr sz="2000">
              <a:latin typeface="Arial"/>
              <a:cs typeface="Arial"/>
            </a:endParaRPr>
          </a:p>
          <a:p>
            <a:pPr marL="401955" algn="ctr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regard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recommandations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l’OCDE,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endParaRPr sz="2000">
              <a:latin typeface="Arial"/>
              <a:cs typeface="Arial"/>
            </a:endParaRPr>
          </a:p>
          <a:p>
            <a:pPr marL="756285" marR="102235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directives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européennes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nouvelles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pratiques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l’administration fiscale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G20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l’OCDE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Commission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européenne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mettent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place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le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projet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BEPS, avec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idée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centrale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politique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volontariste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ayant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objet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mettre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stratégies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d’optimisation</a:t>
            </a:r>
            <a:r>
              <a:rPr sz="20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fiscale</a:t>
            </a:r>
            <a:r>
              <a:rPr sz="20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agressive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aidant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particulièrement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développement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ressources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très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précieuses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assurer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mieux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développement.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643F0-8D44-10C1-0EE7-21777C6E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230</a:t>
            </a:fld>
            <a:endParaRPr lang="fr-FR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655446"/>
            <a:ext cx="7406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II-</a:t>
            </a:r>
            <a:r>
              <a:rPr spc="10" dirty="0"/>
              <a:t> </a:t>
            </a:r>
            <a:r>
              <a:rPr dirty="0"/>
              <a:t>LE</a:t>
            </a:r>
            <a:r>
              <a:rPr spc="5" dirty="0"/>
              <a:t> </a:t>
            </a:r>
            <a:r>
              <a:rPr dirty="0"/>
              <a:t>TRANSFERT</a:t>
            </a:r>
            <a:r>
              <a:rPr spc="5" dirty="0"/>
              <a:t> </a:t>
            </a:r>
            <a:r>
              <a:rPr dirty="0"/>
              <a:t>INDIRECT</a:t>
            </a:r>
            <a:r>
              <a:rPr spc="15" dirty="0"/>
              <a:t> </a:t>
            </a:r>
            <a:r>
              <a:rPr dirty="0"/>
              <a:t>DES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5095" y="2035277"/>
            <a:ext cx="9241790" cy="37128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354965" algn="l"/>
              </a:tabLst>
            </a:pPr>
            <a:r>
              <a:rPr sz="17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BEPS</a:t>
            </a:r>
            <a:r>
              <a:rPr sz="1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comprend</a:t>
            </a:r>
            <a:r>
              <a:rPr sz="1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quinze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(15)</a:t>
            </a:r>
            <a:r>
              <a:rPr sz="1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actions</a:t>
            </a:r>
            <a:r>
              <a:rPr sz="17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formulées comme</a:t>
            </a:r>
            <a:r>
              <a:rPr sz="1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suit </a:t>
            </a:r>
            <a:r>
              <a:rPr sz="17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7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17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7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7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Relever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défis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fiscaux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posés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l’économie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numérique</a:t>
            </a:r>
            <a:r>
              <a:rPr sz="17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7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17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7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7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Neutraliser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effets des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dispositifs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hybrides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1700">
              <a:latin typeface="Arial"/>
              <a:cs typeface="Arial"/>
            </a:endParaRPr>
          </a:p>
          <a:p>
            <a:pPr marL="355600" marR="32384" indent="-342900">
              <a:lnSpc>
                <a:spcPts val="1839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7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Action 3</a:t>
            </a:r>
            <a:r>
              <a:rPr sz="17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7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Concevoir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efficaces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concernant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étrangères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contrôlées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;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Action 4</a:t>
            </a:r>
            <a:r>
              <a:rPr sz="17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7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Limiter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l’érosion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17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faisant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intervenir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déductions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d’intérêts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autres frais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financiers;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7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17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17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7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Lutter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efficacement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pratiques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dommageables,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prenant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ts val="1939"/>
              </a:lnSpc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compte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transparence et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substance;</a:t>
            </a:r>
            <a:endParaRPr sz="1700">
              <a:latin typeface="Arial"/>
              <a:cs typeface="Arial"/>
            </a:endParaRPr>
          </a:p>
          <a:p>
            <a:pPr marL="355600" marR="5080" indent="-342900">
              <a:lnSpc>
                <a:spcPts val="1839"/>
              </a:lnSpc>
              <a:spcBef>
                <a:spcPts val="1019"/>
              </a:spcBef>
              <a:tabLst>
                <a:tab pos="354965" algn="l"/>
              </a:tabLst>
            </a:pPr>
            <a:r>
              <a:rPr sz="17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17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17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7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Empêcher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l’octroi</a:t>
            </a:r>
            <a:r>
              <a:rPr sz="1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avantages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lorsqu’il</a:t>
            </a:r>
            <a:r>
              <a:rPr sz="17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inapproprié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d’accorder</a:t>
            </a:r>
            <a:r>
              <a:rPr sz="17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avantages;</a:t>
            </a:r>
            <a:endParaRPr sz="1700">
              <a:latin typeface="Arial"/>
              <a:cs typeface="Arial"/>
            </a:endParaRPr>
          </a:p>
          <a:p>
            <a:pPr marL="355600" marR="464820" indent="-342900">
              <a:lnSpc>
                <a:spcPts val="1839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17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04040"/>
                </a:solidFill>
                <a:latin typeface="Arial"/>
                <a:cs typeface="Arial"/>
              </a:rPr>
              <a:t>7:</a:t>
            </a:r>
            <a:r>
              <a:rPr sz="17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Empêcher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visant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éviter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artificiellement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statut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d’établissement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E1637-959A-6206-713E-BFB3A5E8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231</a:t>
            </a:fld>
            <a:endParaRPr lang="fr-FR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317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15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6495" y="2033752"/>
            <a:ext cx="9262745" cy="29216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40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Aligner 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calculés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création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valeur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Mesurer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suivre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données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relatives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BEPS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communication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obligatoire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d’information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Documentation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déclarations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14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Accroître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l’efficacité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mécanismes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règlement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différends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Action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15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Elaboration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instrument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multilatéral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modifier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bilatérales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66C5FC-1E69-1C27-4675-F7C94072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232</a:t>
            </a:fld>
            <a:endParaRPr lang="fr-FR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1119" y="767588"/>
            <a:ext cx="739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II-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 TRANSFERT INDIRECT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BENEFICES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1119" y="2062708"/>
            <a:ext cx="9394825" cy="34569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L’objectif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BEPS</a:t>
            </a:r>
            <a:endParaRPr sz="2600">
              <a:latin typeface="Arial"/>
              <a:cs typeface="Arial"/>
            </a:endParaRPr>
          </a:p>
          <a:p>
            <a:pPr marL="756285" marR="151130" indent="-287020">
              <a:lnSpc>
                <a:spcPct val="80000"/>
              </a:lnSpc>
              <a:spcBef>
                <a:spcPts val="111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D’abord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mettre en place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une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nouvelle</a:t>
            </a:r>
            <a:r>
              <a:rPr sz="26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architecture</a:t>
            </a:r>
            <a:r>
              <a:rPr sz="26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006FC0"/>
                </a:solidFill>
                <a:latin typeface="Arial"/>
                <a:cs typeface="Arial"/>
              </a:rPr>
              <a:t>la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fiscalité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internationale</a:t>
            </a:r>
            <a:r>
              <a:rPr sz="2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au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travers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15 </a:t>
            </a:r>
            <a:r>
              <a:rPr sz="2600" b="1" spc="-10" dirty="0">
                <a:solidFill>
                  <a:srgbClr val="006FC0"/>
                </a:solidFill>
                <a:latin typeface="Arial"/>
                <a:cs typeface="Arial"/>
              </a:rPr>
              <a:t>actions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756285" marR="5080" indent="-287020">
              <a:lnSpc>
                <a:spcPct val="8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ensuite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mettre 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terme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l’opacité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paradis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fiscaux,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lutter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l’optimisation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grandes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globalement,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prévenir</a:t>
            </a:r>
            <a:r>
              <a:rPr sz="2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6FC0"/>
                </a:solidFill>
                <a:latin typeface="Arial"/>
                <a:cs typeface="Arial"/>
              </a:rPr>
              <a:t>concurrence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fiscale dommageable</a:t>
            </a:r>
            <a:r>
              <a:rPr sz="2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6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certains</a:t>
            </a:r>
            <a:r>
              <a:rPr sz="2600" b="1" spc="-10" dirty="0">
                <a:solidFill>
                  <a:srgbClr val="006FC0"/>
                </a:solidFill>
                <a:latin typeface="Arial"/>
                <a:cs typeface="Arial"/>
              </a:rPr>
              <a:t> États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756285" marR="371475" indent="-287020">
              <a:lnSpc>
                <a:spcPts val="2810"/>
              </a:lnSpc>
              <a:spcBef>
                <a:spcPts val="74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plan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d’action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ambitionne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restaurer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recettes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 souveraineté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1976D-B73C-3A3B-72C4-ED613F0DA8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233</a:t>
            </a:fld>
            <a:endParaRPr lang="fr-FR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17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15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3994" y="2159634"/>
            <a:ext cx="9354820" cy="320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1285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Concrètement,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projet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BEPS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combiner</a:t>
            </a:r>
            <a:r>
              <a:rPr sz="2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l’endroit</a:t>
            </a:r>
            <a:r>
              <a:rPr sz="24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où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sont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enregistrés</a:t>
            </a:r>
            <a:r>
              <a:rPr sz="24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les</a:t>
            </a:r>
            <a:r>
              <a:rPr sz="2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profits</a:t>
            </a:r>
            <a:r>
              <a:rPr sz="24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avec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celui</a:t>
            </a:r>
            <a:r>
              <a:rPr sz="24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où</a:t>
            </a:r>
            <a:r>
              <a:rPr sz="24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les</a:t>
            </a:r>
            <a:r>
              <a:rPr sz="2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activités</a:t>
            </a:r>
            <a:r>
              <a:rPr sz="24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sont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réalisées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entendu, 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projet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premier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contourner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velléités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GAFA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(GAFAM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(+Microsoft)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multinationales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utilisant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scrupule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failles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mondialisation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régulée.</a:t>
            </a:r>
            <a:endParaRPr sz="2400">
              <a:latin typeface="Arial"/>
              <a:cs typeface="Arial"/>
            </a:endParaRPr>
          </a:p>
          <a:p>
            <a:pPr marL="355600" marR="879475" indent="-3429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n’en aura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moins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impact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politique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prix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transfert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groupes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internationalisés.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C59F2D-701C-A490-E4AE-F06D001E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234</a:t>
            </a:fld>
            <a:endParaRPr lang="fr-FR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742" y="703579"/>
            <a:ext cx="739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II-</a:t>
            </a:r>
            <a:r>
              <a:rPr spc="5" dirty="0"/>
              <a:t> </a:t>
            </a:r>
            <a:r>
              <a:rPr dirty="0"/>
              <a:t>LE</a:t>
            </a:r>
            <a:r>
              <a:rPr spc="-10" dirty="0"/>
              <a:t> </a:t>
            </a:r>
            <a:r>
              <a:rPr dirty="0"/>
              <a:t>TRANSFERT</a:t>
            </a:r>
            <a:r>
              <a:rPr spc="-5" dirty="0"/>
              <a:t> </a:t>
            </a:r>
            <a:r>
              <a:rPr dirty="0"/>
              <a:t>INDIRECT</a:t>
            </a:r>
            <a:r>
              <a:rPr spc="5" dirty="0"/>
              <a:t> </a:t>
            </a:r>
            <a:r>
              <a:rPr dirty="0"/>
              <a:t>DES</a:t>
            </a:r>
            <a:r>
              <a:rPr spc="-10" dirty="0"/>
              <a:t> 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594" y="2019860"/>
            <a:ext cx="9517380" cy="35210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§3.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Changement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paradigme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ts val="2110"/>
              </a:lnSpc>
              <a:spcBef>
                <a:spcPts val="985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rapidement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anticiper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intégrer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changement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paradigme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afin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disposer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politique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transfert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sécurisante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réduire</a:t>
            </a:r>
            <a:r>
              <a:rPr sz="22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ainsi</a:t>
            </a:r>
            <a:r>
              <a:rPr sz="22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leur</a:t>
            </a:r>
            <a:r>
              <a:rPr sz="22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risque</a:t>
            </a:r>
            <a:r>
              <a:rPr sz="22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fiscal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756285" marR="144780" indent="-287020">
              <a:lnSpc>
                <a:spcPct val="80000"/>
              </a:lnSpc>
              <a:spcBef>
                <a:spcPts val="1019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Certes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parfaitement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libres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s’implanter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toute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légalité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semble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sauf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qu’elles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exercer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activité réelle.</a:t>
            </a:r>
            <a:endParaRPr sz="2200">
              <a:latin typeface="Arial"/>
              <a:cs typeface="Arial"/>
            </a:endParaRPr>
          </a:p>
          <a:p>
            <a:pPr marL="756285" marR="218440" indent="-287020">
              <a:lnSpc>
                <a:spcPts val="2110"/>
              </a:lnSpc>
              <a:spcBef>
                <a:spcPts val="985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anticiper</a:t>
            </a:r>
            <a:r>
              <a:rPr sz="22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22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renforcement</a:t>
            </a:r>
            <a:r>
              <a:rPr sz="22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6FC0"/>
                </a:solidFill>
                <a:latin typeface="Arial"/>
                <a:cs typeface="Arial"/>
              </a:rPr>
              <a:t>des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contrôles</a:t>
            </a:r>
            <a:r>
              <a:rPr sz="22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portant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juste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répartition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marges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trouver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alternatives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méthodes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complémentaires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sécuriser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leurs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politiques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transfert.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89F15E-5B85-E033-391A-31F12054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235</a:t>
            </a:fld>
            <a:endParaRPr lang="fr-FR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817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15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9719" y="2158111"/>
            <a:ext cx="9240520" cy="3323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difficulté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trouver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similaires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monde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différenciation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devenue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facteur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clé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réussite.</a:t>
            </a:r>
            <a:endParaRPr sz="2600">
              <a:latin typeface="Arial"/>
              <a:cs typeface="Arial"/>
            </a:endParaRPr>
          </a:p>
          <a:p>
            <a:pPr marL="355600" marR="73660" indent="-342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ailleurs,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justifications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leurs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politiques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partir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marges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panel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d’entreprises</a:t>
            </a:r>
            <a:r>
              <a:rPr sz="26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comparables</a:t>
            </a:r>
            <a:r>
              <a:rPr sz="2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présentent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aussi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l’inconvénient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d’aboutir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fourchettes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prix souvent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bien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trop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larges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pour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être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crédibles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BD4019-6DED-C851-C541-417A4893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236</a:t>
            </a:fld>
            <a:endParaRPr lang="fr-FR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8395" y="650824"/>
            <a:ext cx="7396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 LE</a:t>
            </a:r>
            <a:r>
              <a:rPr spc="-20" dirty="0"/>
              <a:t> </a:t>
            </a:r>
            <a:r>
              <a:rPr dirty="0"/>
              <a:t>TRANSFERT</a:t>
            </a:r>
            <a:r>
              <a:rPr spc="-15" dirty="0"/>
              <a:t> </a:t>
            </a:r>
            <a:r>
              <a:rPr dirty="0"/>
              <a:t>INDIRECT</a:t>
            </a:r>
            <a:r>
              <a:rPr spc="-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spc="-10" dirty="0"/>
              <a:t>BENEFICES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3764" rIns="0" bIns="0" rtlCol="0">
            <a:spAutoFit/>
          </a:bodyPr>
          <a:lstStyle/>
          <a:p>
            <a:pPr marL="1310005" marR="581660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Cette</a:t>
            </a:r>
            <a:r>
              <a:rPr spc="-40" dirty="0"/>
              <a:t> </a:t>
            </a:r>
            <a:r>
              <a:rPr dirty="0"/>
              <a:t>difficulté</a:t>
            </a:r>
            <a:r>
              <a:rPr spc="-15" dirty="0"/>
              <a:t> </a:t>
            </a:r>
            <a:r>
              <a:rPr dirty="0"/>
              <a:t>donne</a:t>
            </a:r>
            <a:r>
              <a:rPr spc="-35" dirty="0"/>
              <a:t> </a:t>
            </a:r>
            <a:r>
              <a:rPr dirty="0"/>
              <a:t>un</a:t>
            </a:r>
            <a:r>
              <a:rPr spc="-20" dirty="0"/>
              <a:t> </a:t>
            </a:r>
            <a:r>
              <a:rPr dirty="0"/>
              <a:t>argument</a:t>
            </a:r>
            <a:r>
              <a:rPr spc="-45" dirty="0"/>
              <a:t> </a:t>
            </a:r>
            <a:r>
              <a:rPr dirty="0"/>
              <a:t>à</a:t>
            </a:r>
            <a:r>
              <a:rPr spc="-15" dirty="0"/>
              <a:t> </a:t>
            </a:r>
            <a:r>
              <a:rPr dirty="0"/>
              <a:t>l’administration</a:t>
            </a:r>
            <a:r>
              <a:rPr spc="-45" dirty="0"/>
              <a:t> </a:t>
            </a:r>
            <a:r>
              <a:rPr spc="-20" dirty="0"/>
              <a:t>pour </a:t>
            </a:r>
            <a:r>
              <a:rPr dirty="0"/>
              <a:t>remettre</a:t>
            </a:r>
            <a:r>
              <a:rPr spc="-15" dirty="0"/>
              <a:t> </a:t>
            </a:r>
            <a:r>
              <a:rPr dirty="0"/>
              <a:t>en cause</a:t>
            </a:r>
            <a:r>
              <a:rPr spc="-30" dirty="0"/>
              <a:t> </a:t>
            </a:r>
            <a:r>
              <a:rPr dirty="0"/>
              <a:t>le</a:t>
            </a:r>
            <a:r>
              <a:rPr spc="5" dirty="0"/>
              <a:t> </a:t>
            </a:r>
            <a:r>
              <a:rPr dirty="0"/>
              <a:t>calcul</a:t>
            </a:r>
            <a:r>
              <a:rPr spc="-40" dirty="0"/>
              <a:t> </a:t>
            </a:r>
            <a:r>
              <a:rPr dirty="0"/>
              <a:t>en</a:t>
            </a:r>
            <a:r>
              <a:rPr spc="5" dirty="0"/>
              <a:t> </a:t>
            </a:r>
            <a:r>
              <a:rPr dirty="0"/>
              <a:t>modifiant </a:t>
            </a:r>
            <a:r>
              <a:rPr spc="-10" dirty="0"/>
              <a:t>l’échantillon </a:t>
            </a:r>
            <a:r>
              <a:rPr dirty="0"/>
              <a:t>représentatif</a:t>
            </a:r>
            <a:r>
              <a:rPr spc="-20" dirty="0"/>
              <a:t> </a:t>
            </a:r>
            <a:r>
              <a:rPr dirty="0"/>
              <a:t>ayant</a:t>
            </a:r>
            <a:r>
              <a:rPr spc="-30" dirty="0"/>
              <a:t> </a:t>
            </a:r>
            <a:r>
              <a:rPr dirty="0"/>
              <a:t>servi</a:t>
            </a:r>
            <a:r>
              <a:rPr spc="-3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base.</a:t>
            </a:r>
          </a:p>
          <a:p>
            <a:pPr marL="1310005" marR="5080" indent="-342900">
              <a:lnSpc>
                <a:spcPct val="100000"/>
              </a:lnSpc>
              <a:spcBef>
                <a:spcPts val="994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Une</a:t>
            </a:r>
            <a:r>
              <a:rPr spc="-20" dirty="0"/>
              <a:t> </a:t>
            </a:r>
            <a:r>
              <a:rPr dirty="0"/>
              <a:t>sécurisation</a:t>
            </a:r>
            <a:r>
              <a:rPr spc="-25" dirty="0"/>
              <a:t> </a:t>
            </a:r>
            <a:r>
              <a:rPr dirty="0"/>
              <a:t>du</a:t>
            </a:r>
            <a:r>
              <a:rPr spc="5" dirty="0"/>
              <a:t> </a:t>
            </a:r>
            <a:r>
              <a:rPr dirty="0"/>
              <a:t>prix</a:t>
            </a:r>
            <a:r>
              <a:rPr spc="-5" dirty="0"/>
              <a:t> </a:t>
            </a:r>
            <a:r>
              <a:rPr dirty="0"/>
              <a:t>de transfert</a:t>
            </a:r>
            <a:r>
              <a:rPr spc="-15" dirty="0"/>
              <a:t> </a:t>
            </a:r>
            <a:r>
              <a:rPr dirty="0"/>
              <a:t>doit</a:t>
            </a:r>
            <a:r>
              <a:rPr spc="-10" dirty="0"/>
              <a:t> </a:t>
            </a:r>
            <a:r>
              <a:rPr dirty="0"/>
              <a:t>s’appuyer</a:t>
            </a:r>
            <a:r>
              <a:rPr spc="-35" dirty="0"/>
              <a:t> </a:t>
            </a:r>
            <a:r>
              <a:rPr dirty="0"/>
              <a:t>sur </a:t>
            </a:r>
            <a:r>
              <a:rPr spc="-25" dirty="0"/>
              <a:t>des </a:t>
            </a:r>
            <a:r>
              <a:rPr dirty="0"/>
              <a:t>bases</a:t>
            </a:r>
            <a:r>
              <a:rPr spc="-15" dirty="0"/>
              <a:t> </a:t>
            </a:r>
            <a:r>
              <a:rPr dirty="0"/>
              <a:t>solides,</a:t>
            </a:r>
            <a:r>
              <a:rPr spc="-30" dirty="0"/>
              <a:t> </a:t>
            </a:r>
            <a:r>
              <a:rPr dirty="0"/>
              <a:t>passant</a:t>
            </a:r>
            <a:r>
              <a:rPr spc="-20" dirty="0"/>
              <a:t> </a:t>
            </a:r>
            <a:r>
              <a:rPr dirty="0"/>
              <a:t>notamment</a:t>
            </a:r>
            <a:r>
              <a:rPr spc="-15" dirty="0"/>
              <a:t> </a:t>
            </a:r>
            <a:r>
              <a:rPr dirty="0"/>
              <a:t>par</a:t>
            </a:r>
            <a:r>
              <a:rPr spc="25" dirty="0"/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évaluation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plus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approfondie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incorporels</a:t>
            </a:r>
            <a:r>
              <a:rPr dirty="0"/>
              <a:t>,</a:t>
            </a:r>
            <a:r>
              <a:rPr spc="-3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leur</a:t>
            </a:r>
            <a:r>
              <a:rPr spc="-10" dirty="0"/>
              <a:t> </a:t>
            </a:r>
            <a:r>
              <a:rPr dirty="0"/>
              <a:t>propriété</a:t>
            </a:r>
            <a:r>
              <a:rPr spc="-10" dirty="0"/>
              <a:t> économique </a:t>
            </a:r>
            <a:r>
              <a:rPr dirty="0"/>
              <a:t>et de leur</a:t>
            </a:r>
            <a:r>
              <a:rPr spc="-5" dirty="0"/>
              <a:t> </a:t>
            </a:r>
            <a:r>
              <a:rPr dirty="0"/>
              <a:t>contribution</a:t>
            </a:r>
            <a:r>
              <a:rPr spc="-20" dirty="0"/>
              <a:t> </a:t>
            </a:r>
            <a:r>
              <a:rPr dirty="0"/>
              <a:t>à</a:t>
            </a:r>
            <a:r>
              <a:rPr spc="-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création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valeur</a:t>
            </a:r>
            <a:r>
              <a:rPr spc="-25" dirty="0"/>
              <a:t> </a:t>
            </a:r>
            <a:r>
              <a:rPr dirty="0"/>
              <a:t>au sein</a:t>
            </a:r>
            <a:r>
              <a:rPr spc="-10" dirty="0"/>
              <a:t> </a:t>
            </a:r>
            <a:r>
              <a:rPr spc="-25" dirty="0"/>
              <a:t>des </a:t>
            </a:r>
            <a:r>
              <a:rPr spc="-10" dirty="0"/>
              <a:t>groupes.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F0C3F-21CC-BC2E-6E17-285DE0FA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237</a:t>
            </a:fld>
            <a:endParaRPr lang="fr-FR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217" y="764540"/>
            <a:ext cx="867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IV-</a:t>
            </a:r>
            <a:r>
              <a:rPr spc="-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REFORME</a:t>
            </a:r>
            <a:r>
              <a:rPr spc="-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FISCALITE</a:t>
            </a:r>
            <a:r>
              <a:rPr spc="5" dirty="0"/>
              <a:t> </a:t>
            </a:r>
            <a:r>
              <a:rPr spc="-10" dirty="0"/>
              <a:t>INTERNATIONALE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9694" y="2033752"/>
            <a:ext cx="9310370" cy="38258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1-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tentatives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d’harmonisation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l’échelle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Internationale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40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 projet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ACCIS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L'assiette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commune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consolidée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l'impôt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(ACCIS)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proposition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directive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l'UE,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formulée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mars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2011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Commission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européenne,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terme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processus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réflexion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amorcé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tôt,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dès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2001.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Elle vise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corpus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unifié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fins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calcul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l'assiette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l'impôt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marché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intérieur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l'UE.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L’assiette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dite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«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consolidée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opté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faveur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pourraient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calculer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leur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assiette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imposable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l’échelle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l’UE.</a:t>
            </a:r>
            <a:endParaRPr sz="2000">
              <a:latin typeface="Arial"/>
              <a:cs typeface="Arial"/>
            </a:endParaRPr>
          </a:p>
          <a:p>
            <a:pPr marL="355600" marR="34925" indent="-342900">
              <a:lnSpc>
                <a:spcPts val="2160"/>
              </a:lnSpc>
              <a:spcBef>
                <a:spcPts val="102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proposition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directive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offre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constituées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groupe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sein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l’UE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option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assiette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commune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consolidée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d’IS,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substituant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à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l’assiette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définie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nationales.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FD953-C72F-1BE2-53E0-94F40734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238</a:t>
            </a:fld>
            <a:endParaRPr lang="fr-FR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519" y="650824"/>
            <a:ext cx="8679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IV-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LA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REFORME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LA</a:t>
            </a:r>
            <a:r>
              <a:rPr sz="24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FISCALITE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3519" y="1884121"/>
            <a:ext cx="72796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projet</a:t>
            </a:r>
            <a:r>
              <a:rPr sz="2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26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ACCIS</a:t>
            </a:r>
            <a:r>
              <a:rPr sz="2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» poursuit</a:t>
            </a:r>
            <a:r>
              <a:rPr sz="2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trois objectifs</a:t>
            </a:r>
            <a:r>
              <a:rPr sz="2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3519" y="2407412"/>
            <a:ext cx="9243060" cy="226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12165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renforcement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marché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commun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 une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meilleure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intégration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économies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européennes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simplification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(réduction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coûts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mise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conformité,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d’implantation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filiales,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etc.)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lutte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l’évasion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44434A-C6EA-6EC3-5CF8-0E4F6452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239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0288" y="1478991"/>
            <a:ext cx="11180064" cy="36144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2034539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double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imposition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conventions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fiscales internationales</a:t>
            </a:r>
            <a:endParaRPr sz="2600" dirty="0">
              <a:latin typeface="Arial"/>
              <a:cs typeface="Arial"/>
            </a:endParaRPr>
          </a:p>
          <a:p>
            <a:pPr marL="756285" marR="210185" lvl="1" indent="-287020">
              <a:lnSpc>
                <a:spcPct val="10000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affaire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deux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traduit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caractérise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sz="26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double</a:t>
            </a:r>
            <a:r>
              <a:rPr sz="26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imposition</a:t>
            </a:r>
            <a:r>
              <a:rPr sz="26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juridique</a:t>
            </a:r>
            <a:r>
              <a:rPr sz="26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c'est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consiste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imposer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 un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 deux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territoires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concerne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même contribuable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une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même </a:t>
            </a:r>
            <a:r>
              <a:rPr sz="2600" b="1" u="sng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personne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lang="fr-FR" sz="26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 err="1">
                <a:solidFill>
                  <a:srgbClr val="404040"/>
                </a:solidFill>
                <a:latin typeface="Arial"/>
                <a:cs typeface="Arial"/>
              </a:rPr>
              <a:t>xemple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perçoit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salaires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taxés dans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différents).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C8661-975B-F9F5-D2C6-0E64CBA8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</a:t>
            </a:fld>
            <a:endParaRPr lang="fr-F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CDEF694-9C60-92F6-507A-B672A0C759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395" y="674878"/>
            <a:ext cx="42219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10" dirty="0">
                <a:solidFill>
                  <a:srgbClr val="FF0000"/>
                </a:solidFill>
              </a:rPr>
              <a:t>Droit Fiscal International 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019" y="655446"/>
            <a:ext cx="867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IV-</a:t>
            </a:r>
            <a:r>
              <a:rPr spc="-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REFORME</a:t>
            </a:r>
            <a:r>
              <a:rPr spc="-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FISCALITE</a:t>
            </a:r>
            <a:r>
              <a:rPr spc="5" dirty="0"/>
              <a:t> </a:t>
            </a:r>
            <a:r>
              <a:rPr spc="-10" dirty="0"/>
              <a:t>INTERNATIONALE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4264" rIns="0" bIns="0" rtlCol="0">
            <a:spAutoFit/>
          </a:bodyPr>
          <a:lstStyle/>
          <a:p>
            <a:pPr marL="1214755" marR="5080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/>
              <a:t>Un</a:t>
            </a:r>
            <a:r>
              <a:rPr spc="-30" dirty="0"/>
              <a:t> </a:t>
            </a:r>
            <a:r>
              <a:rPr dirty="0"/>
              <a:t>groupe</a:t>
            </a:r>
            <a:r>
              <a:rPr spc="-5" dirty="0"/>
              <a:t> </a:t>
            </a:r>
            <a:r>
              <a:rPr dirty="0"/>
              <a:t>qui</a:t>
            </a:r>
            <a:r>
              <a:rPr spc="-10" dirty="0"/>
              <a:t> </a:t>
            </a:r>
            <a:r>
              <a:rPr dirty="0"/>
              <a:t>dispose</a:t>
            </a:r>
            <a:r>
              <a:rPr spc="-40" dirty="0"/>
              <a:t> </a:t>
            </a:r>
            <a:r>
              <a:rPr dirty="0"/>
              <a:t>d’un</a:t>
            </a:r>
            <a:r>
              <a:rPr spc="-5" dirty="0"/>
              <a:t> </a:t>
            </a:r>
            <a:r>
              <a:rPr dirty="0"/>
              <a:t>établissement</a:t>
            </a:r>
            <a:r>
              <a:rPr spc="-40" dirty="0"/>
              <a:t> </a:t>
            </a:r>
            <a:r>
              <a:rPr dirty="0"/>
              <a:t>stable</a:t>
            </a:r>
            <a:r>
              <a:rPr spc="-10" dirty="0"/>
              <a:t> </a:t>
            </a:r>
            <a:r>
              <a:rPr dirty="0"/>
              <a:t>dans</a:t>
            </a:r>
            <a:r>
              <a:rPr spc="-20" dirty="0"/>
              <a:t> deux </a:t>
            </a:r>
            <a:r>
              <a:rPr dirty="0"/>
              <a:t>Etats</a:t>
            </a:r>
            <a:r>
              <a:rPr spc="-10" dirty="0"/>
              <a:t> </a:t>
            </a:r>
            <a:r>
              <a:rPr dirty="0"/>
              <a:t>membres</a:t>
            </a:r>
            <a:r>
              <a:rPr spc="-30" dirty="0"/>
              <a:t> </a:t>
            </a:r>
            <a:r>
              <a:rPr dirty="0"/>
              <a:t>acquitte</a:t>
            </a:r>
            <a:r>
              <a:rPr spc="-5" dirty="0"/>
              <a:t> </a:t>
            </a:r>
            <a:r>
              <a:rPr dirty="0"/>
              <a:t>l’impôt</a:t>
            </a:r>
            <a:r>
              <a:rPr spc="-25" dirty="0"/>
              <a:t> </a:t>
            </a:r>
            <a:r>
              <a:rPr dirty="0"/>
              <a:t>dans</a:t>
            </a:r>
            <a:r>
              <a:rPr spc="-20" dirty="0"/>
              <a:t> </a:t>
            </a:r>
            <a:r>
              <a:rPr dirty="0"/>
              <a:t>chacun</a:t>
            </a:r>
            <a:r>
              <a:rPr spc="-1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ces</a:t>
            </a:r>
            <a:r>
              <a:rPr spc="-10" dirty="0"/>
              <a:t> Etats, </a:t>
            </a:r>
            <a:r>
              <a:rPr dirty="0"/>
              <a:t>selon</a:t>
            </a:r>
            <a:r>
              <a:rPr spc="-3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règles</a:t>
            </a:r>
            <a:r>
              <a:rPr spc="-15" dirty="0"/>
              <a:t> </a:t>
            </a:r>
            <a:r>
              <a:rPr dirty="0"/>
              <a:t>d’assiette</a:t>
            </a:r>
            <a:r>
              <a:rPr spc="-30" dirty="0"/>
              <a:t> </a:t>
            </a:r>
            <a:r>
              <a:rPr dirty="0"/>
              <a:t>qui</a:t>
            </a:r>
            <a:r>
              <a:rPr spc="-5" dirty="0"/>
              <a:t> 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sont</a:t>
            </a:r>
            <a:r>
              <a:rPr spc="-25" dirty="0"/>
              <a:t> </a:t>
            </a:r>
            <a:r>
              <a:rPr dirty="0"/>
              <a:t>applicables,</a:t>
            </a:r>
            <a:r>
              <a:rPr spc="-30" dirty="0"/>
              <a:t> </a:t>
            </a:r>
            <a:r>
              <a:rPr dirty="0"/>
              <a:t>et</a:t>
            </a:r>
            <a:r>
              <a:rPr spc="-5" dirty="0"/>
              <a:t> </a:t>
            </a:r>
            <a:r>
              <a:rPr spc="-20" dirty="0"/>
              <a:t>sans </a:t>
            </a:r>
            <a:r>
              <a:rPr dirty="0"/>
              <a:t>pouvoir</a:t>
            </a:r>
            <a:r>
              <a:rPr spc="-40" dirty="0"/>
              <a:t> </a:t>
            </a:r>
            <a:r>
              <a:rPr dirty="0"/>
              <a:t>imputer</a:t>
            </a:r>
            <a:r>
              <a:rPr spc="-30" dirty="0"/>
              <a:t> </a:t>
            </a:r>
            <a:r>
              <a:rPr dirty="0"/>
              <a:t>les pertes</a:t>
            </a:r>
            <a:r>
              <a:rPr spc="-20" dirty="0"/>
              <a:t> </a:t>
            </a:r>
            <a:r>
              <a:rPr dirty="0"/>
              <a:t>réalisées</a:t>
            </a:r>
            <a:r>
              <a:rPr spc="-25" dirty="0"/>
              <a:t> </a:t>
            </a:r>
            <a:r>
              <a:rPr dirty="0"/>
              <a:t>dans</a:t>
            </a:r>
            <a:r>
              <a:rPr spc="-5" dirty="0"/>
              <a:t> </a:t>
            </a:r>
            <a:r>
              <a:rPr dirty="0"/>
              <a:t>un</a:t>
            </a:r>
            <a:r>
              <a:rPr spc="-5" dirty="0"/>
              <a:t> </a:t>
            </a:r>
            <a:r>
              <a:rPr dirty="0"/>
              <a:t>Etat</a:t>
            </a:r>
            <a:r>
              <a:rPr spc="-5" dirty="0"/>
              <a:t> </a:t>
            </a:r>
            <a:r>
              <a:rPr dirty="0"/>
              <a:t>sur</a:t>
            </a:r>
            <a:r>
              <a:rPr spc="-25" dirty="0"/>
              <a:t> les </a:t>
            </a:r>
            <a:r>
              <a:rPr dirty="0"/>
              <a:t>bénéfices</a:t>
            </a:r>
            <a:r>
              <a:rPr spc="-35" dirty="0"/>
              <a:t> </a:t>
            </a:r>
            <a:r>
              <a:rPr dirty="0"/>
              <a:t>réalisés</a:t>
            </a:r>
            <a:r>
              <a:rPr spc="-30" dirty="0"/>
              <a:t> </a:t>
            </a:r>
            <a:r>
              <a:rPr dirty="0"/>
              <a:t>dans</a:t>
            </a:r>
            <a:r>
              <a:rPr spc="-20" dirty="0"/>
              <a:t> </a:t>
            </a:r>
            <a:r>
              <a:rPr dirty="0"/>
              <a:t>l’autre.</a:t>
            </a:r>
            <a:r>
              <a:rPr spc="-15" dirty="0"/>
              <a:t> </a:t>
            </a:r>
            <a:r>
              <a:rPr dirty="0"/>
              <a:t>Un</a:t>
            </a:r>
            <a:r>
              <a:rPr spc="-25" dirty="0"/>
              <a:t> </a:t>
            </a:r>
            <a:r>
              <a:rPr dirty="0"/>
              <a:t>groupe</a:t>
            </a:r>
            <a:r>
              <a:rPr spc="-5" dirty="0"/>
              <a:t> </a:t>
            </a:r>
            <a:r>
              <a:rPr dirty="0"/>
              <a:t>optant</a:t>
            </a:r>
            <a:r>
              <a:rPr spc="-25" dirty="0"/>
              <a:t> </a:t>
            </a:r>
            <a:r>
              <a:rPr dirty="0"/>
              <a:t>pour</a:t>
            </a:r>
            <a:r>
              <a:rPr spc="-155" dirty="0"/>
              <a:t> </a:t>
            </a:r>
            <a:r>
              <a:rPr spc="-10" dirty="0"/>
              <a:t>ACCIS </a:t>
            </a:r>
            <a:r>
              <a:rPr dirty="0"/>
              <a:t>pourrait</a:t>
            </a:r>
            <a:r>
              <a:rPr spc="-20" dirty="0"/>
              <a:t> </a:t>
            </a:r>
            <a:r>
              <a:rPr dirty="0"/>
              <a:t>en</a:t>
            </a:r>
            <a:r>
              <a:rPr spc="-10" dirty="0"/>
              <a:t> </a:t>
            </a:r>
            <a:r>
              <a:rPr dirty="0"/>
              <a:t>revanche</a:t>
            </a:r>
            <a:r>
              <a:rPr spc="-25" dirty="0"/>
              <a:t> </a:t>
            </a:r>
            <a:r>
              <a:rPr dirty="0"/>
              <a:t>faire</a:t>
            </a:r>
            <a:r>
              <a:rPr spc="-10" dirty="0"/>
              <a:t> </a:t>
            </a:r>
            <a:r>
              <a:rPr dirty="0"/>
              <a:t>masse</a:t>
            </a:r>
            <a:r>
              <a:rPr spc="-3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ses</a:t>
            </a:r>
            <a:r>
              <a:rPr spc="-25" dirty="0"/>
              <a:t> </a:t>
            </a:r>
            <a:r>
              <a:rPr dirty="0"/>
              <a:t>profits</a:t>
            </a:r>
            <a:r>
              <a:rPr spc="-5" dirty="0"/>
              <a:t> </a:t>
            </a:r>
            <a:r>
              <a:rPr dirty="0"/>
              <a:t>et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25" dirty="0"/>
              <a:t>ses </a:t>
            </a:r>
            <a:r>
              <a:rPr dirty="0"/>
              <a:t>pertes,</a:t>
            </a:r>
            <a:r>
              <a:rPr spc="-20" dirty="0"/>
              <a:t> </a:t>
            </a:r>
            <a:r>
              <a:rPr dirty="0"/>
              <a:t>avant</a:t>
            </a:r>
            <a:r>
              <a:rPr spc="-1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calculer</a:t>
            </a:r>
            <a:r>
              <a:rPr spc="-35" dirty="0"/>
              <a:t> </a:t>
            </a:r>
            <a:r>
              <a:rPr spc="-10" dirty="0"/>
              <a:t>l’impôt.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EB38E-58AD-46DF-AD66-DB613582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240</a:t>
            </a:fld>
            <a:endParaRPr lang="fr-FR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650824"/>
            <a:ext cx="8679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IV-</a:t>
            </a:r>
            <a:r>
              <a:rPr spc="-2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REFORME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30" dirty="0"/>
              <a:t> </a:t>
            </a:r>
            <a:r>
              <a:rPr dirty="0"/>
              <a:t>FISCALITE</a:t>
            </a:r>
            <a:r>
              <a:rPr spc="-10" dirty="0"/>
              <a:t> INTERNATIONALE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0917" y="1748155"/>
            <a:ext cx="8736330" cy="36036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1256665" indent="-34290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directives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ATAD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(Anti-tax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avoidance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directive)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à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l’harmonisation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endParaRPr sz="2000">
              <a:latin typeface="Arial"/>
              <a:cs typeface="Arial"/>
            </a:endParaRPr>
          </a:p>
          <a:p>
            <a:pPr marL="355600" marR="189865" indent="-342900">
              <a:lnSpc>
                <a:spcPts val="216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Directives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l'UE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concernant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lutte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l'évasion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(ATAD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I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II)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viennent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compléter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plan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d’action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Commission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européenne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visant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lutter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l’évitement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fiscal.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98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directive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ATAD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juillet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2016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prévoit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contrer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pratiques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abusives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certaines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notamment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lutte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 instruments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hybrides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éviter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toute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déduction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dispositif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relatif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sociétés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étrangères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contrôlées,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permettant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d’imposer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 bénéfices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société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étrangère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contrôlée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trouve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mère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règles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exit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tax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plus-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values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latentes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entreprises.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D2909-91EC-D7FE-1A5B-035CA5B8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241</a:t>
            </a:fld>
            <a:endParaRPr lang="fr-FR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712978"/>
            <a:ext cx="79482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CHAPITRE</a:t>
            </a:r>
            <a:r>
              <a:rPr sz="2200" spc="-45" dirty="0"/>
              <a:t> </a:t>
            </a:r>
            <a:r>
              <a:rPr sz="2200" dirty="0"/>
              <a:t>IV-</a:t>
            </a:r>
            <a:r>
              <a:rPr sz="2200" spc="-50" dirty="0"/>
              <a:t> </a:t>
            </a:r>
            <a:r>
              <a:rPr sz="2200" dirty="0"/>
              <a:t>LA</a:t>
            </a:r>
            <a:r>
              <a:rPr sz="2200" spc="-85" dirty="0"/>
              <a:t> </a:t>
            </a:r>
            <a:r>
              <a:rPr sz="2200" dirty="0"/>
              <a:t>REFORME</a:t>
            </a:r>
            <a:r>
              <a:rPr sz="2200" spc="-50" dirty="0"/>
              <a:t> </a:t>
            </a:r>
            <a:r>
              <a:rPr sz="2200" dirty="0"/>
              <a:t>DE</a:t>
            </a:r>
            <a:r>
              <a:rPr sz="2200" spc="-55" dirty="0"/>
              <a:t> </a:t>
            </a:r>
            <a:r>
              <a:rPr sz="2200" dirty="0"/>
              <a:t>LA</a:t>
            </a:r>
            <a:r>
              <a:rPr sz="2200" spc="-65" dirty="0"/>
              <a:t> </a:t>
            </a:r>
            <a:r>
              <a:rPr sz="2200" dirty="0"/>
              <a:t>FISCALITE</a:t>
            </a:r>
            <a:r>
              <a:rPr sz="2200" spc="-65" dirty="0"/>
              <a:t> </a:t>
            </a:r>
            <a:r>
              <a:rPr sz="2200" spc="-10" dirty="0"/>
              <a:t>INTERNATIONALE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2010917" y="1806651"/>
            <a:ext cx="8620125" cy="363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72415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seconde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directive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ATAD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»,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adoptée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29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2017,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étendu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instruments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hybrides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prévues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ATAD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dispositifs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faisant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intervenir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tiers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l’UE.</a:t>
            </a:r>
            <a:endParaRPr sz="2000">
              <a:latin typeface="Arial"/>
              <a:cs typeface="Arial"/>
            </a:endParaRPr>
          </a:p>
          <a:p>
            <a:pPr marL="355600" marR="81280" indent="-3429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concurrence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but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pratiquent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d’attirer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investisseurs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potentiels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mettant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place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favorable.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Autrement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assez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bas,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plus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celui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autres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Etats.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concurrence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avoir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effets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pervers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sens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qu’elle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dommageable.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s’agit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concept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défini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l’OCDE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l’Union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européenne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rapport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pratiques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transparentes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différentes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pratiques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habituellement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acceptées.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72A79-E6BC-2C42-B3F3-BBD3014F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242</a:t>
            </a:fld>
            <a:endParaRPr lang="fr-FR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894" y="655446"/>
            <a:ext cx="6153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IV-</a:t>
            </a:r>
            <a:r>
              <a:rPr spc="-10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REFORME</a:t>
            </a:r>
            <a:r>
              <a:rPr spc="-1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spc="-10" dirty="0"/>
              <a:t>FISCALITE INTERNATIONALE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177" y="2159635"/>
            <a:ext cx="9615170" cy="3201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Depuis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début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années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1980,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concurrence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accrue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Etats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engendré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l'OCDE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manque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gagner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100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240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milliards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dollars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l'OCDE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500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600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milliards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dollars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l'échelle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mondiale.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face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l'érosion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assiette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fiscale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respective,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progressivement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renforcé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mécanismes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lutte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contre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l'optimisation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cours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dernières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décennies.</a:t>
            </a:r>
            <a:endParaRPr sz="2000">
              <a:latin typeface="Arial"/>
              <a:cs typeface="Arial"/>
            </a:endParaRPr>
          </a:p>
          <a:p>
            <a:pPr marL="355600" marR="181610" indent="-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stratégies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lutte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concurrence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visent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instituer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harmonisation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l’échelle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internationale.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tentatives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menées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cela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déjà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indiqué,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parait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aujourd’hui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la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pertinente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consiste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instituer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mondial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minimum.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34CA7-DF2C-D1CB-DC33-321019F6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243</a:t>
            </a:fld>
            <a:endParaRPr lang="fr-FR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494" y="814527"/>
            <a:ext cx="8691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IV-</a:t>
            </a:r>
            <a:r>
              <a:rPr spc="-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REFORME DE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FISCALITE</a:t>
            </a:r>
            <a:r>
              <a:rPr spc="10" dirty="0"/>
              <a:t> </a:t>
            </a:r>
            <a:r>
              <a:rPr spc="-10" dirty="0"/>
              <a:t>INTERNATIONALE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4045" y="2033573"/>
            <a:ext cx="9461500" cy="29654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§3.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conséquences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concurrence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dommageable</a:t>
            </a:r>
            <a:endParaRPr sz="2400">
              <a:latin typeface="Arial"/>
              <a:cs typeface="Arial"/>
            </a:endParaRPr>
          </a:p>
          <a:p>
            <a:pPr marL="355600" marR="187960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concurrence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certains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favoriser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développement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artificiel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d'activités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économiquement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justifiées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détriment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projets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eux, 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seraient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effets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similaires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subventions.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tend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favoriser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thésaurisés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(mobiles)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détriment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consommés.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871C9-CA93-8C7F-CE15-A7079870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244</a:t>
            </a:fld>
            <a:endParaRPr lang="fr-FR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319" y="650824"/>
            <a:ext cx="8679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IV-</a:t>
            </a:r>
            <a:r>
              <a:rPr spc="-2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REFORME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FISCALITE</a:t>
            </a:r>
            <a:r>
              <a:rPr spc="-5" dirty="0"/>
              <a:t> </a:t>
            </a:r>
            <a:r>
              <a:rPr spc="-10" dirty="0"/>
              <a:t>INTERNATIONALE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9492" y="1977008"/>
            <a:ext cx="8752205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Depuis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début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années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1980,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concurrence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accrue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engendré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l'OCDE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manque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gagner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100 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240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milliards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dollars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l'OCDE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500</a:t>
            </a:r>
            <a:r>
              <a:rPr sz="2600" spc="7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600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milliards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dollars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l'échelle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mondiale.</a:t>
            </a:r>
            <a:endParaRPr sz="2600">
              <a:latin typeface="Arial"/>
              <a:cs typeface="Arial"/>
            </a:endParaRPr>
          </a:p>
          <a:p>
            <a:pPr marL="355600" marR="266065">
              <a:lnSpc>
                <a:spcPct val="100000"/>
              </a:lnSpc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face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l'érosion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assiette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respective,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États ont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progressivement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renforcé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mécanismes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lutte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l'optimisation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cours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deux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dernières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décennies.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22390-B4F9-CF58-435D-31600544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245</a:t>
            </a:fld>
            <a:endParaRPr lang="fr-FR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2417" y="741679"/>
            <a:ext cx="867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IV-</a:t>
            </a:r>
            <a:r>
              <a:rPr spc="-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REFORME</a:t>
            </a:r>
            <a:r>
              <a:rPr spc="-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FISCALITE</a:t>
            </a:r>
            <a:r>
              <a:rPr spc="5" dirty="0"/>
              <a:t> </a:t>
            </a:r>
            <a:r>
              <a:rPr spc="-10" dirty="0"/>
              <a:t>INTERNATIONALE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9542" y="2158111"/>
            <a:ext cx="975614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strat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gie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 </a:t>
            </a:r>
            <a:r>
              <a:rPr sz="2600" spc="-1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6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ntr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6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6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urren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600" spc="-1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600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 </a:t>
            </a:r>
            <a:r>
              <a:rPr sz="2600" spc="-1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er </a:t>
            </a:r>
            <a:r>
              <a:rPr sz="2600" spc="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600" spc="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atio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 </a:t>
            </a:r>
            <a:r>
              <a:rPr sz="2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scale </a:t>
            </a:r>
            <a:r>
              <a:rPr sz="2600" spc="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spc="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’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600" spc="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ternatio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. Des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tentat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ves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ét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</a:t>
            </a:r>
            <a:r>
              <a:rPr sz="26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cela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été d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indiqué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600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600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600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parai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jo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d’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ert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nente 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ll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ist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er un 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im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dia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minim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um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06D931-C374-B192-5D51-C5704E41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246</a:t>
            </a:fld>
            <a:endParaRPr lang="fr-FR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119" y="715771"/>
            <a:ext cx="867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IV-</a:t>
            </a:r>
            <a:r>
              <a:rPr spc="-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REFORME</a:t>
            </a:r>
            <a:r>
              <a:rPr spc="-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FISCALITE</a:t>
            </a:r>
            <a:r>
              <a:rPr spc="5" dirty="0"/>
              <a:t> </a:t>
            </a:r>
            <a:r>
              <a:rPr spc="-10" dirty="0"/>
              <a:t>INTERNATIONALE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6717" y="2033752"/>
            <a:ext cx="9446895" cy="35820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2-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L’institution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d’un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impôt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minimum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mondial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L'harmonisation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internationale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couler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beaucoup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d’encre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autant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arriver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vraiment.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Toutefois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l'annonce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faite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Joe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Biden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Président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USA,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début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avril,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faveur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vaste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refonte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États-Unis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«Made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America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Tax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Plan»)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l’échelle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mondiale,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laisse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augurer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possibilité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d’y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parvenir.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Ceci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devrait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mettre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déjà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décennies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baisse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d’impôts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sociétés.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début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juin,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l'accord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conclu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G7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jeté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bases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international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concernant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fiscalité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multinationales.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moins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15%.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1C7C7-AA47-B01E-DA31-816ABC55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247</a:t>
            </a:fld>
            <a:endParaRPr lang="fr-FR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317" y="650824"/>
            <a:ext cx="8679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IV-</a:t>
            </a:r>
            <a:r>
              <a:rPr spc="-2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REFORME</a:t>
            </a:r>
            <a:r>
              <a:rPr spc="-1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FISCALITE</a:t>
            </a:r>
            <a:r>
              <a:rPr spc="-5" dirty="0"/>
              <a:t> </a:t>
            </a:r>
            <a:r>
              <a:rPr spc="-10" dirty="0"/>
              <a:t>INTERNATIONALE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7092" y="1786508"/>
            <a:ext cx="8652510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Début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avril,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 d'un sommet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 G20, 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secrétaire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au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Trésor</a:t>
            </a:r>
            <a:r>
              <a:rPr sz="26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américain</a:t>
            </a:r>
            <a:r>
              <a:rPr sz="2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Janet</a:t>
            </a:r>
            <a:r>
              <a:rPr sz="26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Yellen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avait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annoncé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travaux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étaient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cours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fixer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minimum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d'imposition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sociétés.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l'OCDE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adopté un taux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minimal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15%,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l'objectif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explicite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l’augmenter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21%.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Début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juin,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donc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ministres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finances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 G7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ont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annoncé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accord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d'imposition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minimum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mondial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15%.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0737B-A5CA-8738-D2D9-E89D1FC1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248</a:t>
            </a:fld>
            <a:endParaRPr lang="fr-FR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17" y="650824"/>
            <a:ext cx="8679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IV-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LA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REFORME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LA</a:t>
            </a:r>
            <a:r>
              <a:rPr sz="24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FISCALITE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717" y="1870329"/>
            <a:ext cx="8583930" cy="3719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Malgré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quelques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réactions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négatives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ici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là,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accord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représente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véritable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percée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coordination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l'imposition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sociétés,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il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pourrait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constituer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point 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départ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voie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d'une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réforme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mondiale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vers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harmonisation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internationale,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encore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empêcher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l'optimisation</a:t>
            </a:r>
            <a:r>
              <a:rPr sz="26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600">
              <a:latin typeface="Arial"/>
              <a:cs typeface="Arial"/>
            </a:endParaRPr>
          </a:p>
          <a:p>
            <a:pPr marL="355600" marR="679450" indent="-34290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cause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cette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nouvelle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observer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temps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venir.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C8B306-6CF1-132A-EDB4-9A896ABF9F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249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4256" y="2554350"/>
            <a:ext cx="10773283" cy="1613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583565" algn="l"/>
                <a:tab pos="584200" algn="l"/>
              </a:tabLst>
            </a:pPr>
            <a:r>
              <a:rPr dirty="0"/>
              <a:t>	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une</a:t>
            </a:r>
            <a:r>
              <a:rPr sz="26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double</a:t>
            </a:r>
            <a:r>
              <a:rPr sz="26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imposition</a:t>
            </a:r>
            <a:r>
              <a:rPr sz="26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économique</a:t>
            </a:r>
            <a:r>
              <a:rPr sz="26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c'est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laquelle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deux</a:t>
            </a:r>
            <a:r>
              <a:rPr sz="2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personnes</a:t>
            </a:r>
            <a:r>
              <a:rPr sz="26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différentes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au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titre d'un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fortune.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(exemple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dividende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taxé au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niveau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société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bénéficiaire).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AAA9C-4BAA-E9B9-BB24-060E6921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25</a:t>
            </a:fld>
            <a:endParaRPr lang="fr-F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E9FA391-9283-FB18-8102-BE016193AE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395" y="674878"/>
            <a:ext cx="42219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10" dirty="0">
                <a:solidFill>
                  <a:srgbClr val="FF0000"/>
                </a:solidFill>
              </a:rPr>
              <a:t>Droit Fiscal International 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320" y="1766863"/>
            <a:ext cx="7449312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6600" spc="-25" dirty="0">
                <a:solidFill>
                  <a:srgbClr val="404040"/>
                </a:solidFill>
                <a:latin typeface="Arial"/>
                <a:cs typeface="Arial"/>
              </a:rPr>
              <a:t>Merci pour votre attention.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4" y="799033"/>
            <a:ext cx="45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D2E6EB-1D09-9087-B064-0EC57F87E8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250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2064" y="1757933"/>
            <a:ext cx="11558015" cy="41404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titre, deux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conventions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conçus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756285" lvl="1" indent="-287020">
              <a:lnSpc>
                <a:spcPct val="15000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OCDE</a:t>
            </a:r>
            <a:endParaRPr sz="2600" dirty="0">
              <a:latin typeface="Arial"/>
              <a:cs typeface="Arial"/>
            </a:endParaRPr>
          </a:p>
          <a:p>
            <a:pPr marL="756285" lvl="1" indent="-287020">
              <a:lnSpc>
                <a:spcPct val="15000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ONU</a:t>
            </a:r>
            <a:endParaRPr sz="26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5000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objet identique,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savoir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éliminer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concerne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fortune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temps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lutter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fraude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l’évasion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internationales</a:t>
            </a:r>
            <a:endParaRPr sz="2600" dirty="0">
              <a:latin typeface="Arial"/>
              <a:cs typeface="Arial"/>
            </a:endParaRPr>
          </a:p>
          <a:p>
            <a:pPr marL="756285" marR="321310" lvl="1" indent="-287020">
              <a:lnSpc>
                <a:spcPct val="15000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Cependant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existe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quelques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différences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deux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</a:t>
            </a:r>
            <a:r>
              <a:rPr lang="fr-FR" sz="26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lang="fr-FR" sz="26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C3C4FC-420B-6B7F-24C7-6CB7DE51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26</a:t>
            </a:fld>
            <a:endParaRPr lang="fr-FR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2AA69C5C-9951-ED88-8E1F-E91FCD50D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395" y="674878"/>
            <a:ext cx="42219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b="1" spc="-10" dirty="0">
                <a:solidFill>
                  <a:srgbClr val="FF0000"/>
                </a:solidFill>
              </a:rPr>
              <a:t>Droit Fiscal International 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0042" y="539622"/>
            <a:ext cx="75825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entury Gothic"/>
                <a:cs typeface="Century Gothic"/>
              </a:rPr>
              <a:t>Première</a:t>
            </a:r>
            <a:r>
              <a:rPr sz="2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entury Gothic"/>
                <a:cs typeface="Century Gothic"/>
              </a:rPr>
              <a:t>partie</a:t>
            </a:r>
            <a:r>
              <a:rPr sz="24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-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 FONDEMENTS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DROIT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 INTERNATIONAL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144" y="1813687"/>
            <a:ext cx="10970768" cy="36328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indent="-343535" algn="just">
              <a:lnSpc>
                <a:spcPts val="2965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6235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 cadre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politique :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souveraineté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Etats</a:t>
            </a:r>
            <a:endParaRPr sz="2600" dirty="0">
              <a:latin typeface="Arial"/>
              <a:cs typeface="Arial"/>
            </a:endParaRPr>
          </a:p>
          <a:p>
            <a:pPr marL="756285" marR="5080" lvl="1" indent="-287020" algn="just">
              <a:lnSpc>
                <a:spcPts val="2810"/>
              </a:lnSpc>
              <a:spcBef>
                <a:spcPts val="195"/>
              </a:spcBef>
              <a:buClr>
                <a:srgbClr val="A42F0F"/>
              </a:buClr>
              <a:buChar char="•"/>
              <a:tabLst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notion</a:t>
            </a:r>
            <a:r>
              <a:rPr sz="2600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souveraineté</a:t>
            </a:r>
            <a:r>
              <a:rPr sz="2600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600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souvent</a:t>
            </a:r>
            <a:r>
              <a:rPr sz="2600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utilisée,</a:t>
            </a:r>
            <a:r>
              <a:rPr sz="2600" spc="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mais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rarement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définie.</a:t>
            </a:r>
            <a:endParaRPr sz="2600" dirty="0">
              <a:latin typeface="Arial"/>
              <a:cs typeface="Arial"/>
            </a:endParaRPr>
          </a:p>
          <a:p>
            <a:pPr marL="756285" lvl="1" indent="-287020" algn="just">
              <a:lnSpc>
                <a:spcPts val="2610"/>
              </a:lnSpc>
              <a:buClr>
                <a:srgbClr val="A42F0F"/>
              </a:buClr>
              <a:buChar char="•"/>
              <a:tabLst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faut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distinguer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souveraineté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politique.</a:t>
            </a:r>
            <a:endParaRPr sz="2600" dirty="0">
              <a:latin typeface="Arial"/>
              <a:cs typeface="Arial"/>
            </a:endParaRPr>
          </a:p>
          <a:p>
            <a:pPr marL="756285" marR="5715" lvl="1" indent="-287020" algn="just">
              <a:lnSpc>
                <a:spcPts val="2810"/>
              </a:lnSpc>
              <a:spcBef>
                <a:spcPts val="195"/>
              </a:spcBef>
              <a:buClr>
                <a:srgbClr val="A42F0F"/>
              </a:buClr>
              <a:buChar char="•"/>
              <a:tabLst>
                <a:tab pos="756920" algn="l"/>
              </a:tabLst>
            </a:pP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Celle-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ci</a:t>
            </a:r>
            <a:r>
              <a:rPr sz="2600" spc="36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revêt</a:t>
            </a:r>
            <a:r>
              <a:rPr sz="2600" spc="37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36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caractère</a:t>
            </a:r>
            <a:r>
              <a:rPr sz="2600" spc="37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suprême</a:t>
            </a:r>
            <a:r>
              <a:rPr sz="2600" spc="37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600" spc="37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puissance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600" i="1" dirty="0">
                <a:solidFill>
                  <a:srgbClr val="404040"/>
                </a:solidFill>
                <a:latin typeface="Arial"/>
                <a:cs typeface="Arial"/>
              </a:rPr>
              <a:t>summa</a:t>
            </a:r>
            <a:r>
              <a:rPr sz="2600" i="1" spc="24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i="1" dirty="0">
                <a:solidFill>
                  <a:srgbClr val="404040"/>
                </a:solidFill>
                <a:latin typeface="Arial"/>
                <a:cs typeface="Arial"/>
              </a:rPr>
              <a:t>potestas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600" spc="22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22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600" spc="229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600" spc="229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229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600" spc="22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229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l’Etat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(autrefois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souverain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 le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Roi).</a:t>
            </a:r>
            <a:endParaRPr sz="2600" dirty="0">
              <a:latin typeface="Arial"/>
              <a:cs typeface="Arial"/>
            </a:endParaRPr>
          </a:p>
          <a:p>
            <a:pPr marL="756285" lvl="1" indent="-287020" algn="just">
              <a:lnSpc>
                <a:spcPts val="2610"/>
              </a:lnSpc>
              <a:buClr>
                <a:srgbClr val="A42F0F"/>
              </a:buClr>
              <a:buChar char="•"/>
              <a:tabLst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puissance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publique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excellence.</a:t>
            </a:r>
            <a:endParaRPr sz="2600" dirty="0">
              <a:latin typeface="Arial"/>
              <a:cs typeface="Arial"/>
            </a:endParaRPr>
          </a:p>
          <a:p>
            <a:pPr marL="756285" marR="6350" lvl="1" indent="-287020" algn="just">
              <a:lnSpc>
                <a:spcPts val="2810"/>
              </a:lnSpc>
              <a:spcBef>
                <a:spcPts val="195"/>
              </a:spcBef>
              <a:buClr>
                <a:srgbClr val="A42F0F"/>
              </a:buClr>
              <a:buChar char="•"/>
              <a:tabLst>
                <a:tab pos="75692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disposent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l’autorité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d’agir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2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leurs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territoires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respectifs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toute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souveraineté.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59788-8DAF-16C9-9273-8126709807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8617" y="652348"/>
            <a:ext cx="9099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Première</a:t>
            </a:r>
            <a:r>
              <a:rPr sz="2200" b="1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entury Gothic"/>
                <a:cs typeface="Century Gothic"/>
              </a:rPr>
              <a:t>partie</a:t>
            </a:r>
            <a:r>
              <a:rPr sz="2200" b="1" spc="-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-</a:t>
            </a:r>
            <a:r>
              <a:rPr sz="22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200" b="1" spc="-7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FONDEMENTS</a:t>
            </a:r>
            <a:r>
              <a:rPr sz="22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2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2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r>
              <a:rPr sz="22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8617" y="2098675"/>
            <a:ext cx="9538970" cy="3155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CHAPITRE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I-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CADRE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POLITIQUE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SOUVERAINETE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DES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ETATS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300" b="1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souveraineté</a:t>
            </a:r>
            <a:r>
              <a:rPr sz="2300" b="1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fiscale</a:t>
            </a:r>
            <a:r>
              <a:rPr sz="2300" b="1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300" spc="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être,</a:t>
            </a:r>
            <a:r>
              <a:rPr sz="2300" spc="1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quant</a:t>
            </a:r>
            <a:r>
              <a:rPr sz="2300" spc="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elle,</a:t>
            </a:r>
            <a:r>
              <a:rPr sz="2300" spc="1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partagée</a:t>
            </a:r>
            <a:r>
              <a:rPr sz="2300" spc="1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300" spc="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endParaRPr sz="23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entité.</a:t>
            </a:r>
            <a:endParaRPr sz="2300" dirty="0">
              <a:latin typeface="Arial"/>
              <a:cs typeface="Arial"/>
            </a:endParaRPr>
          </a:p>
          <a:p>
            <a:pPr marL="342265" marR="833119" indent="-342265" algn="r">
              <a:lnSpc>
                <a:spcPct val="100000"/>
              </a:lnSpc>
              <a:buClr>
                <a:srgbClr val="A42F0F"/>
              </a:buClr>
              <a:buChar char="•"/>
              <a:tabLst>
                <a:tab pos="342265" algn="l"/>
                <a:tab pos="355600" algn="l"/>
              </a:tabLst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Concrètement,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souveraineté</a:t>
            </a:r>
            <a:r>
              <a:rPr sz="23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exige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composantes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  <a:p>
            <a:pPr marL="286385" marR="846455" lvl="1" indent="-287020" algn="r">
              <a:lnSpc>
                <a:spcPct val="100000"/>
              </a:lnSpc>
              <a:buClr>
                <a:srgbClr val="A42F0F"/>
              </a:buClr>
              <a:buFont typeface="Courier New"/>
              <a:buChar char="o"/>
              <a:tabLst>
                <a:tab pos="287020" algn="l"/>
              </a:tabLst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pouvoir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exclusif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créer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système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endParaRPr sz="23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déterminé</a:t>
            </a:r>
            <a:r>
              <a:rPr sz="23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300" dirty="0">
              <a:latin typeface="Arial"/>
              <a:cs typeface="Arial"/>
            </a:endParaRPr>
          </a:p>
          <a:p>
            <a:pPr marL="756285" marR="71755" lvl="1" indent="-28702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Font typeface="Courier New"/>
              <a:buChar char="o"/>
              <a:tabLst>
                <a:tab pos="756920" algn="l"/>
              </a:tabLst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pouvoir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exclusif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l’appliquer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l’intermédiaire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autorités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compétentes.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CA036C-5F8C-7C1F-6658-8222905614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28</a:t>
            </a:fld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319" y="667639"/>
            <a:ext cx="860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II. LES</a:t>
            </a:r>
            <a:r>
              <a:rPr spc="-5" dirty="0"/>
              <a:t> </a:t>
            </a:r>
            <a:r>
              <a:rPr dirty="0"/>
              <a:t>SOURCES</a:t>
            </a:r>
            <a:r>
              <a:rPr spc="-10" dirty="0"/>
              <a:t> </a:t>
            </a:r>
            <a:r>
              <a:rPr dirty="0"/>
              <a:t>DU</a:t>
            </a:r>
            <a:r>
              <a:rPr spc="-10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dirty="0"/>
              <a:t>FISCAL</a:t>
            </a:r>
            <a:r>
              <a:rPr spc="-5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7319" y="1844751"/>
            <a:ext cx="8536305" cy="475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sources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internes</a:t>
            </a:r>
            <a:endParaRPr sz="2400">
              <a:latin typeface="Arial"/>
              <a:cs typeface="Arial"/>
            </a:endParaRPr>
          </a:p>
          <a:p>
            <a:pPr marL="60071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Constitution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articles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91-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795655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Art.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91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Outre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 pouvoirs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lui confèrent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expressément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d'autres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Constitution, 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Président 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République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jouit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pouvoirs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prérogatives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suivants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1051560" indent="457200">
              <a:lnSpc>
                <a:spcPct val="100000"/>
              </a:lnSpc>
              <a:buAutoNum type="arabicPlain"/>
              <a:tabLst>
                <a:tab pos="72453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Chef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suprême 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Forces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Armées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République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responsable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Défense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Nationale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12700" marR="5080" indent="457200">
              <a:lnSpc>
                <a:spcPct val="100000"/>
              </a:lnSpc>
              <a:buAutoNum type="arabicPlain"/>
              <a:tabLst>
                <a:tab pos="72453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décide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l’envoi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unités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l’Armée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Nationale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Populaire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l’étranger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après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approbation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majorité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deux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tiers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(2/3)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chaque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chambre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Parlement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469900" marR="260350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72453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arrête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conduit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politique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extérieure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préside 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Conseil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Ministres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763270">
              <a:lnSpc>
                <a:spcPct val="100000"/>
              </a:lnSpc>
              <a:spcBef>
                <a:spcPts val="1625"/>
              </a:spcBef>
            </a:pP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Cours</a:t>
            </a:r>
            <a:r>
              <a:rPr sz="900" spc="-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de</a:t>
            </a:r>
            <a:r>
              <a:rPr sz="9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DROIT</a:t>
            </a:r>
            <a:r>
              <a:rPr sz="900" spc="-4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FISCAL</a:t>
            </a:r>
            <a:r>
              <a:rPr sz="900" spc="1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INTERNATIONAL</a:t>
            </a:r>
            <a:r>
              <a:rPr sz="900" spc="47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Année</a:t>
            </a:r>
            <a:r>
              <a:rPr sz="900" spc="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2021</a:t>
            </a:r>
            <a:r>
              <a:rPr sz="900" spc="18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par</a:t>
            </a:r>
            <a:r>
              <a:rPr sz="9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Ahmed</a:t>
            </a:r>
            <a:r>
              <a:rPr sz="900" spc="2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SADOUDI</a:t>
            </a:r>
            <a:r>
              <a:rPr sz="900" spc="3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Enseignant</a:t>
            </a:r>
            <a:r>
              <a:rPr sz="900" spc="-5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888888"/>
                </a:solidFill>
                <a:latin typeface="Century Gothic"/>
                <a:cs typeface="Century Gothic"/>
              </a:rPr>
              <a:t>à</a:t>
            </a:r>
            <a:r>
              <a:rPr sz="900" spc="-2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Century Gothic"/>
                <a:cs typeface="Century Gothic"/>
              </a:rPr>
              <a:t>l'IEDF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F49B8A-3FC0-2E58-7E95-685D889B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8354" y="3021394"/>
            <a:ext cx="7747198" cy="826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fr-FR" sz="3500" b="1" dirty="0">
                <a:solidFill>
                  <a:srgbClr val="FF0000"/>
                </a:solidFill>
                <a:latin typeface="Perpetua" pitchFamily="18" charset="0"/>
              </a:rPr>
              <a:t>I – La double imposition internationale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ECE2EF-DA34-03DE-458F-22509A0A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319" y="719709"/>
            <a:ext cx="8644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 LES</a:t>
            </a:r>
            <a:r>
              <a:rPr spc="-10" dirty="0"/>
              <a:t> </a:t>
            </a:r>
            <a:r>
              <a:rPr dirty="0"/>
              <a:t>SOURCES</a:t>
            </a:r>
            <a:r>
              <a:rPr spc="-5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dirty="0"/>
              <a:t>FISCAL</a:t>
            </a:r>
            <a:r>
              <a:rPr spc="-5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7319" y="1882851"/>
            <a:ext cx="937577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nomme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Premier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ministre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Chef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Gouvernement,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majorité</a:t>
            </a:r>
            <a:endParaRPr sz="2000">
              <a:latin typeface="Arial"/>
              <a:cs typeface="Arial"/>
            </a:endParaRPr>
          </a:p>
          <a:p>
            <a:pPr marL="469900" marR="3561079" indent="-4572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parlementaire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consultée,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fonctions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pouvoir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réglementaire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7-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signe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décrets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présidentiels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grâce,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remise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commutation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peine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 marR="78105" indent="4572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peut,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toute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question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d'importance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nationale,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saisir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peuple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voie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référendum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;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11-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décider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d’organiser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élections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présidentielles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anticipées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12–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conclut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ratifie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traités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internationaux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décerne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décorations,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distinctions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titres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honorifiques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d'Etat."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19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7402F-2561-ACD7-B823-0347598B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30</a:t>
            </a:fld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617" y="539623"/>
            <a:ext cx="7311390" cy="8769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00"/>
              </a:spcBef>
            </a:pPr>
            <a:r>
              <a:rPr sz="2800" dirty="0"/>
              <a:t>CHAPITRE</a:t>
            </a:r>
            <a:r>
              <a:rPr sz="2800" spc="-65" dirty="0"/>
              <a:t> </a:t>
            </a:r>
            <a:r>
              <a:rPr sz="2800" dirty="0"/>
              <a:t>II-</a:t>
            </a:r>
            <a:r>
              <a:rPr sz="2800" spc="-65" dirty="0"/>
              <a:t> </a:t>
            </a:r>
            <a:r>
              <a:rPr sz="2800" dirty="0"/>
              <a:t>LES</a:t>
            </a:r>
            <a:r>
              <a:rPr sz="2800" spc="-90" dirty="0"/>
              <a:t> </a:t>
            </a:r>
            <a:r>
              <a:rPr sz="2800" dirty="0"/>
              <a:t>SOURCES</a:t>
            </a:r>
            <a:r>
              <a:rPr sz="2800" spc="-90" dirty="0"/>
              <a:t> </a:t>
            </a:r>
            <a:r>
              <a:rPr sz="2800" dirty="0"/>
              <a:t>DU</a:t>
            </a:r>
            <a:r>
              <a:rPr sz="2800" spc="-80" dirty="0"/>
              <a:t> </a:t>
            </a:r>
            <a:r>
              <a:rPr sz="2800" dirty="0"/>
              <a:t>DROIT</a:t>
            </a:r>
            <a:r>
              <a:rPr sz="2800" spc="-70" dirty="0"/>
              <a:t> </a:t>
            </a:r>
            <a:r>
              <a:rPr sz="2800" spc="-10" dirty="0"/>
              <a:t>FISCAL INTERNATIONAL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983994" y="2158111"/>
            <a:ext cx="9292590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Art.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153</a:t>
            </a:r>
            <a:r>
              <a:rPr sz="2600" b="1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accords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d'armistice,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paix,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d'alliances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d'union,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relatifs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frontières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l'Etat,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relatifs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statut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ceux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entraînant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dépenses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prévues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budget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l'Etat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accords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bilatéraux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 multilatéraux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relatifs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zones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libre-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échange,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associations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intégrations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économiques,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ratifiés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Président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République,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après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approbation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expresse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chacune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chambres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Parlement.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FB0DC-9619-92C9-33C9-446C3D03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31</a:t>
            </a:fld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5594" y="693800"/>
            <a:ext cx="7911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200" b="1" spc="-4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II-</a:t>
            </a:r>
            <a:r>
              <a:rPr sz="2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2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SOURCES</a:t>
            </a:r>
            <a:r>
              <a:rPr sz="22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2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2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r>
              <a:rPr sz="22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4202" y="2494915"/>
            <a:ext cx="8379459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6290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 supériorité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juridique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traités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sur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droit interne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42F0F"/>
              </a:buClr>
              <a:buFont typeface="Wingdings"/>
              <a:buChar char=""/>
            </a:pPr>
            <a:endParaRPr sz="27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buClr>
                <a:srgbClr val="A42F0F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b="1" dirty="0">
                <a:solidFill>
                  <a:srgbClr val="404040"/>
                </a:solidFill>
                <a:latin typeface="Arial"/>
                <a:cs typeface="Arial"/>
              </a:rPr>
              <a:t>Art.</a:t>
            </a:r>
            <a:r>
              <a:rPr sz="2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404040"/>
                </a:solidFill>
                <a:latin typeface="Arial"/>
                <a:cs typeface="Arial"/>
              </a:rPr>
              <a:t>150.</a:t>
            </a:r>
            <a:r>
              <a:rPr sz="26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traités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ratifiés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Président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République,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prévues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Constitution,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sont</a:t>
            </a:r>
            <a:r>
              <a:rPr sz="26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supérieurs</a:t>
            </a:r>
            <a:r>
              <a:rPr sz="26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Arial"/>
                <a:cs typeface="Arial"/>
              </a:rPr>
              <a:t>à la </a:t>
            </a:r>
            <a:r>
              <a:rPr sz="2600" b="1" i="1" spc="-20" dirty="0">
                <a:solidFill>
                  <a:srgbClr val="FF0000"/>
                </a:solidFill>
                <a:latin typeface="Arial"/>
                <a:cs typeface="Arial"/>
              </a:rPr>
              <a:t>loi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3FC69D-B56A-5B98-B321-2BB18B0271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32</a:t>
            </a:fld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9219" y="655446"/>
            <a:ext cx="864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II- LES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SOURCES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472" y="1929383"/>
            <a:ext cx="9637776" cy="39867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55419" y="1958086"/>
            <a:ext cx="947293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 loi fiscale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: le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CIDTA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91440" algn="just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Art. 3 </a:t>
            </a:r>
            <a:r>
              <a:rPr sz="2600" b="1" spc="-50" dirty="0">
                <a:solidFill>
                  <a:srgbClr val="404040"/>
                </a:solidFill>
                <a:latin typeface="Arial"/>
                <a:cs typeface="Arial"/>
              </a:rPr>
              <a:t>−</a:t>
            </a:r>
            <a:endParaRPr sz="2600">
              <a:latin typeface="Arial"/>
              <a:cs typeface="Arial"/>
            </a:endParaRPr>
          </a:p>
          <a:p>
            <a:pPr marL="12700" marR="5080" indent="642620" algn="just">
              <a:lnSpc>
                <a:spcPct val="100000"/>
              </a:lnSpc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1)</a:t>
            </a:r>
            <a:r>
              <a:rPr sz="2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6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6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6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6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passibles</a:t>
            </a:r>
            <a:r>
              <a:rPr sz="2600" spc="5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600" spc="5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5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5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5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5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raison</a:t>
            </a:r>
            <a:r>
              <a:rPr sz="2600" spc="5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l’ensemble</a:t>
            </a:r>
            <a:r>
              <a:rPr sz="2600" spc="5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revenus.</a:t>
            </a:r>
            <a:endParaRPr sz="2600">
              <a:latin typeface="Arial"/>
              <a:cs typeface="Arial"/>
            </a:endParaRPr>
          </a:p>
          <a:p>
            <a:pPr marL="12700" marR="5080" indent="549910" algn="just">
              <a:lnSpc>
                <a:spcPct val="100000"/>
              </a:lnSpc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Celles</a:t>
            </a:r>
            <a:r>
              <a:rPr sz="2600" spc="4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600" spc="4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4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600" spc="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4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situé</a:t>
            </a:r>
            <a:r>
              <a:rPr sz="2600" spc="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hors</a:t>
            </a:r>
            <a:r>
              <a:rPr sz="2600" spc="4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d’Algérie</a:t>
            </a:r>
            <a:r>
              <a:rPr sz="2600" spc="4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passibles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algérienne.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B75F10-6238-763C-368A-2F70F77499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33</a:t>
            </a:fld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650824"/>
            <a:ext cx="8643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0" dirty="0"/>
              <a:t> </a:t>
            </a:r>
            <a:r>
              <a:rPr dirty="0"/>
              <a:t>II-</a:t>
            </a:r>
            <a:r>
              <a:rPr spc="-5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SOURCES</a:t>
            </a:r>
            <a:r>
              <a:rPr spc="-20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DROIT</a:t>
            </a:r>
            <a:r>
              <a:rPr spc="-20" dirty="0"/>
              <a:t> </a:t>
            </a:r>
            <a:r>
              <a:rPr dirty="0"/>
              <a:t>FISCAL</a:t>
            </a:r>
            <a:r>
              <a:rPr spc="-20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640" y="2159634"/>
            <a:ext cx="10795127" cy="33368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68300" indent="-356235">
              <a:lnSpc>
                <a:spcPct val="100000"/>
              </a:lnSpc>
              <a:spcBef>
                <a:spcPts val="100"/>
              </a:spcBef>
              <a:buAutoNum type="arabicParenR" startAt="2"/>
              <a:tabLst>
                <a:tab pos="36893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considérés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ayant</a:t>
            </a:r>
            <a:r>
              <a:rPr sz="24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b="1" u="sng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Algérie leur</a:t>
            </a:r>
            <a:r>
              <a:rPr sz="2400" b="1" u="sng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domicile</a:t>
            </a:r>
            <a:r>
              <a:rPr sz="2400" b="1" u="sng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24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2700" marR="5080" lvl="1" indent="506095">
              <a:lnSpc>
                <a:spcPct val="100000"/>
              </a:lnSpc>
              <a:buAutoNum type="alphaLcParenR"/>
              <a:tabLst>
                <a:tab pos="87503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possèdent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habitation 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propriétaires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d’usufruitiers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locataires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lorsque,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dernier cas,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location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conclue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unique,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successives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période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continue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d’au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moins 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année,</a:t>
            </a:r>
            <a:endParaRPr sz="2400" dirty="0">
              <a:latin typeface="Arial"/>
              <a:cs typeface="Arial"/>
            </a:endParaRPr>
          </a:p>
          <a:p>
            <a:pPr marL="469900" marR="41910" lvl="1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82550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séjour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principal,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soit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centre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principaux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intérêts,</a:t>
            </a:r>
            <a:endParaRPr sz="2400" dirty="0">
              <a:latin typeface="Arial"/>
              <a:cs typeface="Arial"/>
            </a:endParaRPr>
          </a:p>
          <a:p>
            <a:pPr marL="469900" marR="1724660" lvl="1">
              <a:lnSpc>
                <a:spcPct val="100000"/>
              </a:lnSpc>
              <a:buAutoNum type="alphaLcParenR"/>
              <a:tabLst>
                <a:tab pos="80962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exercent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activité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professionnelle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salariée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non.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CE40BD-E49D-C108-FF2E-6FEE5FC1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34</a:t>
            </a:fld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593" y="650824"/>
            <a:ext cx="88513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5" dirty="0"/>
              <a:t> </a:t>
            </a:r>
            <a:r>
              <a:rPr dirty="0"/>
              <a:t>II-</a:t>
            </a:r>
            <a:r>
              <a:rPr spc="-5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SOURCES</a:t>
            </a:r>
            <a:r>
              <a:rPr spc="-20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DROIT</a:t>
            </a:r>
            <a:r>
              <a:rPr spc="-20" dirty="0"/>
              <a:t> </a:t>
            </a:r>
            <a:r>
              <a:rPr dirty="0"/>
              <a:t>FISCAL</a:t>
            </a:r>
            <a:r>
              <a:rPr spc="-20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728" y="1911858"/>
            <a:ext cx="11545823" cy="3349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1016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3)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 considérés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agents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exercent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fonctions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chargés 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mission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étranger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soumis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personnel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l’ensemble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lang="fr-FR" sz="2400" spc="-1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0160" algn="just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Art.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4040"/>
                </a:solidFill>
                <a:latin typeface="Arial"/>
                <a:cs typeface="Arial"/>
              </a:rPr>
              <a:t>−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passibles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nationalité algérienne ou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étrangère,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Algérie,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recueillent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l’imposition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attribuée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l’Algérie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vertu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d’une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 fiscale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conclue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d’autres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pays.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3D900B-325D-58D0-665A-4E49DD06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35</a:t>
            </a:fld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2417" y="777951"/>
            <a:ext cx="89922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CHAPITRE</a:t>
            </a:r>
            <a:r>
              <a:rPr sz="2500" spc="-60" dirty="0"/>
              <a:t> </a:t>
            </a:r>
            <a:r>
              <a:rPr sz="2500" dirty="0"/>
              <a:t>II-</a:t>
            </a:r>
            <a:r>
              <a:rPr sz="2500" spc="-70" dirty="0"/>
              <a:t> </a:t>
            </a:r>
            <a:r>
              <a:rPr sz="2500" dirty="0"/>
              <a:t>LES</a:t>
            </a:r>
            <a:r>
              <a:rPr sz="2500" spc="-80" dirty="0"/>
              <a:t> </a:t>
            </a:r>
            <a:r>
              <a:rPr sz="2500" dirty="0"/>
              <a:t>SOURCES</a:t>
            </a:r>
            <a:r>
              <a:rPr sz="2500" spc="-75" dirty="0"/>
              <a:t> </a:t>
            </a:r>
            <a:r>
              <a:rPr sz="2500" dirty="0"/>
              <a:t>DU</a:t>
            </a:r>
            <a:r>
              <a:rPr sz="2500" spc="-85" dirty="0"/>
              <a:t> </a:t>
            </a:r>
            <a:r>
              <a:rPr sz="2500" dirty="0"/>
              <a:t>DROIT</a:t>
            </a:r>
            <a:r>
              <a:rPr sz="2500" spc="-90" dirty="0"/>
              <a:t> </a:t>
            </a:r>
            <a:r>
              <a:rPr sz="2500" dirty="0"/>
              <a:t>FISCAL</a:t>
            </a:r>
            <a:r>
              <a:rPr sz="2500" spc="-75" dirty="0"/>
              <a:t> </a:t>
            </a:r>
            <a:r>
              <a:rPr sz="2500" spc="-10" dirty="0"/>
              <a:t>INTERNATIONAL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243840" y="1377696"/>
            <a:ext cx="11289792" cy="4787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"/>
              <a:tabLst>
                <a:tab pos="35623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Lieu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d’imposition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:</a:t>
            </a:r>
            <a:endParaRPr sz="2400" dirty="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buClr>
                <a:srgbClr val="A42F0F"/>
              </a:buClr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Art.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−</a:t>
            </a:r>
            <a:endParaRPr sz="2000" dirty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unique,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établi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résidence.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possède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résidences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Algérie,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 assujetti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au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réputé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posséder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son</a:t>
            </a:r>
            <a:r>
              <a:rPr sz="20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principal</a:t>
            </a:r>
            <a:r>
              <a:rPr sz="20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latin typeface="Arial"/>
                <a:cs typeface="Arial"/>
              </a:rPr>
              <a:t>établissement.</a:t>
            </a:r>
            <a:endParaRPr sz="20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212725">
              <a:lnSpc>
                <a:spcPct val="150000"/>
              </a:lnSpc>
              <a:spcBef>
                <a:spcPts val="5"/>
              </a:spcBef>
            </a:pP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Toutefois,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associés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participation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commerce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membres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civiles,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assujettis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l‘IRG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0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lieu</a:t>
            </a:r>
            <a:r>
              <a:rPr sz="20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l‘exercice</a:t>
            </a:r>
            <a:r>
              <a:rPr sz="2000" b="1" u="sng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l‘activité</a:t>
            </a:r>
            <a:r>
              <a:rPr sz="20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0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0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profession,</a:t>
            </a:r>
            <a:r>
              <a:rPr sz="2000" b="1" u="sng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0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0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spc="-25" dirty="0">
                <a:solidFill>
                  <a:srgbClr val="FF0000"/>
                </a:solidFill>
                <a:latin typeface="Arial"/>
                <a:cs typeface="Arial"/>
              </a:rPr>
              <a:t>cas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échéant,</a:t>
            </a:r>
            <a:r>
              <a:rPr sz="2000" b="1" u="sng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0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principal</a:t>
            </a:r>
            <a:r>
              <a:rPr sz="20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latin typeface="Arial"/>
                <a:cs typeface="Arial"/>
              </a:rPr>
              <a:t>établissement.</a:t>
            </a:r>
            <a:endParaRPr sz="20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433705">
              <a:lnSpc>
                <a:spcPct val="15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physiques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propriétés,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exploitations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ou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professions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situées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exercées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Algérie,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avoir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000" b="1" u="sng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latin typeface="Arial"/>
                <a:cs typeface="Arial"/>
              </a:rPr>
              <a:t>sont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imposables</a:t>
            </a:r>
            <a:r>
              <a:rPr sz="2000" b="1" u="sng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0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lieu</a:t>
            </a:r>
            <a:r>
              <a:rPr sz="2000" b="1" u="sng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où</a:t>
            </a:r>
            <a:r>
              <a:rPr sz="20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elles</a:t>
            </a:r>
            <a:r>
              <a:rPr sz="20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possèdent,</a:t>
            </a:r>
            <a:r>
              <a:rPr sz="2000" b="1" u="sng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000" b="1" u="sng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Algérie,</a:t>
            </a:r>
            <a:r>
              <a:rPr sz="20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leurs</a:t>
            </a:r>
            <a:r>
              <a:rPr sz="20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principaux</a:t>
            </a:r>
            <a:r>
              <a:rPr sz="2000" b="1" u="sng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latin typeface="Arial"/>
                <a:cs typeface="Arial"/>
              </a:rPr>
              <a:t>intérêts.</a:t>
            </a:r>
            <a:endParaRPr sz="2000" b="1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14AC85-2FEC-55ED-BFA3-80F7FEB3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36</a:t>
            </a:fld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876" y="218948"/>
            <a:ext cx="864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II- LES</a:t>
            </a:r>
            <a:r>
              <a:rPr spc="-10" dirty="0"/>
              <a:t> </a:t>
            </a:r>
            <a:r>
              <a:rPr dirty="0"/>
              <a:t>SOURCES</a:t>
            </a:r>
            <a:r>
              <a:rPr spc="-5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dirty="0"/>
              <a:t>FISCAL</a:t>
            </a:r>
            <a:r>
              <a:rPr spc="-5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608" y="1651144"/>
            <a:ext cx="11594592" cy="4575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sources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internationales</a:t>
            </a:r>
            <a:endParaRPr sz="2400" dirty="0">
              <a:latin typeface="Arial"/>
              <a:cs typeface="Arial"/>
            </a:endParaRPr>
          </a:p>
          <a:p>
            <a:pPr marL="756285" indent="-287020" algn="just">
              <a:lnSpc>
                <a:spcPct val="150000"/>
              </a:lnSpc>
              <a:spcBef>
                <a:spcPts val="290"/>
              </a:spcBef>
              <a:buClr>
                <a:srgbClr val="A42F0F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sources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doctrinales</a:t>
            </a:r>
            <a:endParaRPr sz="2400" dirty="0">
              <a:latin typeface="Arial"/>
              <a:cs typeface="Arial"/>
            </a:endParaRPr>
          </a:p>
          <a:p>
            <a:pPr marL="756285" marR="5080" indent="-287020" algn="just">
              <a:lnSpc>
                <a:spcPct val="150000"/>
              </a:lnSpc>
              <a:spcBef>
                <a:spcPts val="1245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commentaires</a:t>
            </a:r>
            <a:r>
              <a:rPr sz="2400" b="1" u="sng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spc="-25" dirty="0">
                <a:solidFill>
                  <a:srgbClr val="FF0000"/>
                </a:solidFill>
                <a:latin typeface="Arial"/>
                <a:cs typeface="Arial"/>
              </a:rPr>
              <a:t>et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u="sng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écrits</a:t>
            </a:r>
            <a:r>
              <a:rPr sz="24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peuvent être</a:t>
            </a:r>
            <a:r>
              <a:rPr sz="2400" b="1" u="sng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faits</a:t>
            </a:r>
            <a:r>
              <a:rPr sz="24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par</a:t>
            </a:r>
            <a:r>
              <a:rPr sz="2400" b="1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auteurs</a:t>
            </a:r>
            <a:r>
              <a:rPr sz="24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spc="-25" dirty="0">
                <a:solidFill>
                  <a:srgbClr val="FF0000"/>
                </a:solidFill>
                <a:latin typeface="Arial"/>
                <a:cs typeface="Arial"/>
              </a:rPr>
              <a:t>des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spécialistes</a:t>
            </a:r>
            <a:r>
              <a:rPr sz="2400" b="1" u="sng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4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4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24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international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endParaRPr lang="fr-FR" sz="24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756285" marR="5080" indent="-287020" algn="just">
              <a:lnSpc>
                <a:spcPct val="150000"/>
              </a:lnSpc>
              <a:spcBef>
                <a:spcPts val="1245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dirty="0" err="1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existe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 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mesures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prises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administrations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conclu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eux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réciproque entre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concernés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afin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d’éviter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interprétation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conforme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aussi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l’esprit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qu’à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lettre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texte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convention.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0D86C8-01E4-8C50-B5B6-130A7BF2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37</a:t>
            </a:fld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717296"/>
            <a:ext cx="89916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CHAPITRE</a:t>
            </a:r>
            <a:r>
              <a:rPr sz="2500" spc="-55" dirty="0"/>
              <a:t> </a:t>
            </a:r>
            <a:r>
              <a:rPr sz="2500" dirty="0"/>
              <a:t>II-</a:t>
            </a:r>
            <a:r>
              <a:rPr sz="2500" spc="-65" dirty="0"/>
              <a:t> </a:t>
            </a:r>
            <a:r>
              <a:rPr sz="2500" dirty="0"/>
              <a:t>LES</a:t>
            </a:r>
            <a:r>
              <a:rPr sz="2500" spc="-70" dirty="0"/>
              <a:t> </a:t>
            </a:r>
            <a:r>
              <a:rPr sz="2500" dirty="0"/>
              <a:t>SOURCES</a:t>
            </a:r>
            <a:r>
              <a:rPr sz="2500" spc="-60" dirty="0"/>
              <a:t> </a:t>
            </a:r>
            <a:r>
              <a:rPr sz="2500" dirty="0"/>
              <a:t>DU</a:t>
            </a:r>
            <a:r>
              <a:rPr sz="2500" spc="-80" dirty="0"/>
              <a:t> </a:t>
            </a:r>
            <a:r>
              <a:rPr sz="2500" dirty="0"/>
              <a:t>DROIT</a:t>
            </a:r>
            <a:r>
              <a:rPr sz="2500" spc="-75" dirty="0"/>
              <a:t> </a:t>
            </a:r>
            <a:r>
              <a:rPr sz="2500" dirty="0"/>
              <a:t>FISCAL</a:t>
            </a:r>
            <a:r>
              <a:rPr sz="2500" spc="-70" dirty="0"/>
              <a:t> </a:t>
            </a:r>
            <a:r>
              <a:rPr sz="2500" spc="-10" dirty="0"/>
              <a:t>INTERNATIONAL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77952" y="1515080"/>
            <a:ext cx="11655552" cy="44290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sources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conventionnelles</a:t>
            </a:r>
            <a:endParaRPr sz="2400" dirty="0">
              <a:latin typeface="Arial"/>
              <a:cs typeface="Arial"/>
            </a:endParaRPr>
          </a:p>
          <a:p>
            <a:pPr marL="756285" indent="-287020" algn="just">
              <a:lnSpc>
                <a:spcPct val="100000"/>
              </a:lnSpc>
              <a:spcBef>
                <a:spcPts val="295"/>
              </a:spcBef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constituent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l’aspect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central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endParaRPr sz="2400" dirty="0">
              <a:latin typeface="Arial"/>
              <a:cs typeface="Arial"/>
            </a:endParaRPr>
          </a:p>
          <a:p>
            <a:pPr marL="756285" algn="just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internationales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s’appliquent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recourent.</a:t>
            </a:r>
            <a:endParaRPr sz="2400" dirty="0">
              <a:latin typeface="Arial"/>
              <a:cs typeface="Arial"/>
            </a:endParaRPr>
          </a:p>
          <a:p>
            <a:pPr marL="756285" marR="649605" indent="-287020" algn="just">
              <a:lnSpc>
                <a:spcPct val="110000"/>
              </a:lnSpc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nombre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généralement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bilatérales,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très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important.</a:t>
            </a:r>
            <a:endParaRPr sz="2400" dirty="0">
              <a:latin typeface="Arial"/>
              <a:cs typeface="Arial"/>
            </a:endParaRPr>
          </a:p>
          <a:p>
            <a:pPr marL="756285" indent="-287020" algn="just">
              <a:lnSpc>
                <a:spcPct val="100000"/>
              </a:lnSpc>
              <a:spcBef>
                <a:spcPts val="229"/>
              </a:spcBef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Unies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concernant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doubles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impositions</a:t>
            </a:r>
            <a:endParaRPr sz="2400" dirty="0">
              <a:latin typeface="Arial"/>
              <a:cs typeface="Arial"/>
            </a:endParaRPr>
          </a:p>
          <a:p>
            <a:pPr marL="756285" algn="just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développés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développement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utilisé.</a:t>
            </a:r>
            <a:endParaRPr sz="2400" dirty="0">
              <a:latin typeface="Arial"/>
              <a:cs typeface="Arial"/>
            </a:endParaRPr>
          </a:p>
          <a:p>
            <a:pPr marL="756285" marR="271780" indent="-287020" algn="just">
              <a:lnSpc>
                <a:spcPct val="110000"/>
              </a:lnSpc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aspects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fondamentaux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fiscales,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porte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avant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questions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type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conclues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matière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nature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juridique,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l’objet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l’interprétation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conventions,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plutôt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leurs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fond.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808CD6-AFDB-BCA7-66B3-552B9924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328" y="0"/>
            <a:ext cx="9237426" cy="1182502"/>
          </a:xfrm>
          <a:prstGeom prst="rect">
            <a:avLst/>
          </a:prstGeom>
        </p:spPr>
        <p:txBody>
          <a:bodyPr vert="horz" wrap="square" lIns="0" tIns="73786" rIns="0" bIns="0" rtlCol="0">
            <a:spAutoFit/>
          </a:bodyPr>
          <a:lstStyle/>
          <a:p>
            <a:pPr marL="398145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CHAPITRE</a:t>
            </a:r>
            <a:r>
              <a:rPr b="1" spc="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III-</a:t>
            </a:r>
            <a:r>
              <a:rPr b="1" spc="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LA</a:t>
            </a:r>
            <a:r>
              <a:rPr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NATURE</a:t>
            </a:r>
            <a:r>
              <a:rPr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JURIDIQUE</a:t>
            </a:r>
            <a:r>
              <a:rPr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ET</a:t>
            </a:r>
            <a:r>
              <a:rPr b="1" spc="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LES</a:t>
            </a:r>
            <a:r>
              <a:rPr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EFFETS</a:t>
            </a:r>
            <a:r>
              <a:rPr b="1" spc="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-25" dirty="0">
                <a:solidFill>
                  <a:schemeClr val="accent2">
                    <a:lumMod val="50000"/>
                  </a:schemeClr>
                </a:solidFill>
              </a:rPr>
              <a:t>DES </a:t>
            </a:r>
            <a:r>
              <a:rPr b="1" dirty="0">
                <a:solidFill>
                  <a:schemeClr val="accent2">
                    <a:lumMod val="50000"/>
                  </a:schemeClr>
                </a:solidFill>
              </a:rPr>
              <a:t>CONVENTIONS</a:t>
            </a:r>
            <a:r>
              <a:rPr b="1" spc="-5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</a:rPr>
              <a:t>FISCALES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992" y="1245572"/>
            <a:ext cx="11631167" cy="51592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nature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juridique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conventions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fiscales</a:t>
            </a:r>
            <a:endParaRPr sz="2400" dirty="0">
              <a:latin typeface="Arial"/>
              <a:cs typeface="Arial"/>
            </a:endParaRPr>
          </a:p>
          <a:p>
            <a:pPr marL="355600" indent="-342900" algn="just">
              <a:lnSpc>
                <a:spcPct val="150000"/>
              </a:lnSpc>
              <a:spcBef>
                <a:spcPts val="420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accords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conclus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souveraines.</a:t>
            </a:r>
            <a:endParaRPr sz="2400" dirty="0">
              <a:latin typeface="Arial"/>
              <a:cs typeface="Arial"/>
            </a:endParaRPr>
          </a:p>
          <a:p>
            <a:pPr marL="355600" marR="142240" indent="-342900" algn="just">
              <a:lnSpc>
                <a:spcPct val="150000"/>
              </a:lnSpc>
              <a:spcBef>
                <a:spcPts val="99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Vienne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indique que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l’expression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“traité”</a:t>
            </a:r>
            <a:r>
              <a:rPr sz="24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exprime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accord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international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conclu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écrit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entre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régi 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international.</a:t>
            </a:r>
            <a:endParaRPr sz="2400" dirty="0">
              <a:latin typeface="Arial"/>
              <a:cs typeface="Arial"/>
            </a:endParaRPr>
          </a:p>
          <a:p>
            <a:pPr marL="355600" indent="-342900" algn="just">
              <a:lnSpc>
                <a:spcPct val="150000"/>
              </a:lnSpc>
              <a:spcBef>
                <a:spcPts val="430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domaine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«accords»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endParaRPr sz="2400" dirty="0">
              <a:latin typeface="Arial"/>
              <a:cs typeface="Arial"/>
            </a:endParaRPr>
          </a:p>
          <a:p>
            <a:pPr marL="355600" algn="just">
              <a:lnSpc>
                <a:spcPct val="150000"/>
              </a:lnSpc>
            </a:pP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«conventions»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n’en sont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moins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traités.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bilatérales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confèrent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obligations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contractants.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tiers,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contribuables,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n’y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concernés.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DDEFE-179C-1356-7FD8-C5E9D7FD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82775" y="2054226"/>
            <a:ext cx="8426450" cy="3375025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r-FR" sz="3500" dirty="0">
                <a:solidFill>
                  <a:srgbClr val="7030A0"/>
                </a:solidFill>
                <a:latin typeface="Perpetua" pitchFamily="18" charset="0"/>
              </a:rPr>
              <a:t>1-</a:t>
            </a:r>
            <a:r>
              <a:rPr lang="fr-FR" sz="3500" dirty="0">
                <a:latin typeface="Perpetua" pitchFamily="18" charset="0"/>
              </a:rPr>
              <a:t> L ’origine du phénomène de double imposition;</a:t>
            </a:r>
          </a:p>
          <a:p>
            <a:pPr>
              <a:lnSpc>
                <a:spcPct val="150000"/>
              </a:lnSpc>
              <a:defRPr/>
            </a:pPr>
            <a:r>
              <a:rPr lang="fr-FR" sz="3500" dirty="0">
                <a:solidFill>
                  <a:srgbClr val="7030A0"/>
                </a:solidFill>
                <a:latin typeface="Perpetua" pitchFamily="18" charset="0"/>
              </a:rPr>
              <a:t>2-</a:t>
            </a:r>
            <a:r>
              <a:rPr lang="fr-FR" sz="3500" dirty="0">
                <a:latin typeface="Perpetua" pitchFamily="18" charset="0"/>
              </a:rPr>
              <a:t> La définition de la double imposition;</a:t>
            </a:r>
          </a:p>
          <a:p>
            <a:pPr>
              <a:lnSpc>
                <a:spcPct val="150000"/>
              </a:lnSpc>
              <a:defRPr/>
            </a:pPr>
            <a:r>
              <a:rPr lang="fr-FR" sz="3500" dirty="0">
                <a:solidFill>
                  <a:srgbClr val="7030A0"/>
                </a:solidFill>
                <a:latin typeface="Perpetua" pitchFamily="18" charset="0"/>
              </a:rPr>
              <a:t>3-</a:t>
            </a:r>
            <a:r>
              <a:rPr lang="fr-FR" sz="3500" dirty="0">
                <a:latin typeface="Perpetua" pitchFamily="18" charset="0"/>
              </a:rPr>
              <a:t> Les cas de double imposition  internationale;</a:t>
            </a:r>
          </a:p>
          <a:p>
            <a:pPr>
              <a:lnSpc>
                <a:spcPct val="150000"/>
              </a:lnSpc>
              <a:defRPr/>
            </a:pPr>
            <a:r>
              <a:rPr lang="fr-FR" sz="3500" dirty="0">
                <a:solidFill>
                  <a:srgbClr val="7030A0"/>
                </a:solidFill>
                <a:latin typeface="Perpetua" pitchFamily="18" charset="0"/>
              </a:rPr>
              <a:t>4-</a:t>
            </a:r>
            <a:r>
              <a:rPr lang="fr-FR" sz="3500" dirty="0">
                <a:latin typeface="Perpetua" pitchFamily="18" charset="0"/>
              </a:rPr>
              <a:t> La prévention des doubles imposition.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71FB17-0A83-C934-9B93-0A138C9E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52" rIns="0" bIns="0" rtlCol="0">
            <a:spAutoFit/>
          </a:bodyPr>
          <a:lstStyle/>
          <a:p>
            <a:pPr marL="43624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III-</a:t>
            </a:r>
            <a:r>
              <a:rPr spc="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NATURE JURIDIQUE</a:t>
            </a:r>
            <a:r>
              <a:rPr spc="-10" dirty="0"/>
              <a:t> </a:t>
            </a:r>
            <a:r>
              <a:rPr dirty="0"/>
              <a:t>ET</a:t>
            </a:r>
            <a:r>
              <a:rPr spc="5" dirty="0"/>
              <a:t> </a:t>
            </a:r>
            <a:r>
              <a:rPr dirty="0"/>
              <a:t>LES</a:t>
            </a:r>
            <a:r>
              <a:rPr spc="-5" dirty="0"/>
              <a:t> </a:t>
            </a:r>
            <a:r>
              <a:rPr dirty="0"/>
              <a:t>EFFETS</a:t>
            </a:r>
            <a:r>
              <a:rPr spc="10" dirty="0"/>
              <a:t> </a:t>
            </a:r>
            <a:r>
              <a:rPr spc="-25" dirty="0"/>
              <a:t>DES </a:t>
            </a:r>
            <a:r>
              <a:rPr dirty="0"/>
              <a:t>CONVENTIONS</a:t>
            </a:r>
            <a:r>
              <a:rPr spc="-55" dirty="0"/>
              <a:t> </a:t>
            </a:r>
            <a:r>
              <a:rPr spc="-10" dirty="0"/>
              <a:t>FISCALES</a:t>
            </a:r>
          </a:p>
        </p:txBody>
      </p:sp>
      <p:sp>
        <p:nvSpPr>
          <p:cNvPr id="3" name="object 3"/>
          <p:cNvSpPr/>
          <p:nvPr/>
        </p:nvSpPr>
        <p:spPr>
          <a:xfrm>
            <a:off x="1891919" y="5193461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26822">
            <a:solidFill>
              <a:srgbClr val="3F3F3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064" y="2150109"/>
            <a:ext cx="11265407" cy="3506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effets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conventions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fiscales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internationales</a:t>
            </a:r>
            <a:endParaRPr sz="2400" dirty="0">
              <a:latin typeface="Arial"/>
              <a:cs typeface="Arial"/>
            </a:endParaRPr>
          </a:p>
          <a:p>
            <a:pPr marL="756285" marR="205740" indent="-28702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destinées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bénéficier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contribuables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contractants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faisant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d’application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directe.</a:t>
            </a:r>
            <a:endParaRPr sz="20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26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Vienne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lient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parties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exécutés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bonne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foi.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pacta</a:t>
            </a:r>
            <a:r>
              <a:rPr sz="20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srgbClr val="404040"/>
                </a:solidFill>
                <a:latin typeface="Arial"/>
                <a:cs typeface="Arial"/>
              </a:rPr>
              <a:t>sunt </a:t>
            </a:r>
            <a:r>
              <a:rPr sz="2000" i="1" dirty="0">
                <a:solidFill>
                  <a:srgbClr val="404040"/>
                </a:solidFill>
                <a:latin typeface="Arial"/>
                <a:cs typeface="Arial"/>
              </a:rPr>
              <a:t>servanda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*.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respecte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fiscales,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autres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risquent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n’avoir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aucun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intérêt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conclure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lui.</a:t>
            </a:r>
            <a:endParaRPr sz="20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plupart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bilatérales.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endParaRPr sz="20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multilatérales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existent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également.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404040"/>
                </a:solidFill>
                <a:latin typeface="Arial"/>
                <a:cs typeface="Arial"/>
              </a:rPr>
              <a:t>*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C-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à-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6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16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parties</a:t>
            </a:r>
            <a:r>
              <a:rPr sz="16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16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contrat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liées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16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16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clauses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contrat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16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qu’elles</a:t>
            </a:r>
            <a:r>
              <a:rPr sz="16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6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16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obligées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29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FBDC9B-2324-ED7A-4D41-EB0AAF3D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40</a:t>
            </a:fld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063367"/>
          </a:xfrm>
          <a:prstGeom prst="rect">
            <a:avLst/>
          </a:prstGeom>
        </p:spPr>
        <p:txBody>
          <a:bodyPr vert="horz" wrap="square" lIns="0" tIns="199643" rIns="0" bIns="0" rtlCol="0">
            <a:spAutoFit/>
          </a:bodyPr>
          <a:lstStyle/>
          <a:p>
            <a:pPr marL="505459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chemeClr val="accent2"/>
                </a:solidFill>
              </a:rPr>
              <a:t>CHAPITRE</a:t>
            </a:r>
            <a:r>
              <a:rPr sz="2800" b="1" spc="10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IV-</a:t>
            </a:r>
            <a:r>
              <a:rPr sz="2800" b="1" spc="-10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DE</a:t>
            </a:r>
            <a:r>
              <a:rPr sz="2800" b="1" spc="-10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LA</a:t>
            </a:r>
            <a:r>
              <a:rPr sz="2800" b="1" spc="-10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NEGOCIATION</a:t>
            </a:r>
            <a:r>
              <a:rPr sz="2800" b="1" spc="-10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A</a:t>
            </a:r>
            <a:r>
              <a:rPr sz="2800" b="1" spc="5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LA</a:t>
            </a:r>
            <a:r>
              <a:rPr sz="2800" b="1" spc="-25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RATIFICATION </a:t>
            </a:r>
            <a:r>
              <a:rPr sz="2800" b="1" spc="-25" dirty="0">
                <a:solidFill>
                  <a:schemeClr val="accent2"/>
                </a:solidFill>
              </a:rPr>
              <a:t>DES </a:t>
            </a:r>
            <a:r>
              <a:rPr sz="2800" b="1" spc="-10" dirty="0">
                <a:solidFill>
                  <a:schemeClr val="accent2"/>
                </a:solidFill>
              </a:rPr>
              <a:t>CONVENTIONS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448" y="2062429"/>
            <a:ext cx="11558016" cy="2942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Lorsque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désirent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eux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fiscale,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contactent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mutuellement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voie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diplomatique.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d’autres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termes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échange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ministères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finances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passant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ministère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affaires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étrangères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(MAE).</a:t>
            </a:r>
            <a:endParaRPr sz="2600" dirty="0">
              <a:latin typeface="Arial"/>
              <a:cs typeface="Arial"/>
            </a:endParaRPr>
          </a:p>
          <a:p>
            <a:pPr marL="355600" marR="41910" indent="-343535" algn="just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"/>
              <a:tabLst>
                <a:tab pos="35623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Quelque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fois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 sont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prennent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l’initiative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compte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tenu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volonté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politique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affichée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deux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réaliser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 convention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30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E4340-78E6-DA1D-1B75-06533C81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41</a:t>
            </a:fld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519" y="650824"/>
            <a:ext cx="8521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2"/>
                </a:solidFill>
              </a:rPr>
              <a:t>CHAPITRE</a:t>
            </a:r>
            <a:r>
              <a:rPr spc="-5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IV-</a:t>
            </a:r>
            <a:r>
              <a:rPr spc="-15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DE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LA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NEGOCIATION</a:t>
            </a:r>
            <a:r>
              <a:rPr spc="-2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A</a:t>
            </a:r>
            <a:r>
              <a:rPr spc="-5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LA</a:t>
            </a:r>
            <a:r>
              <a:rPr spc="-25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RATIFICATION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spc="-25" dirty="0">
                <a:solidFill>
                  <a:schemeClr val="accent2"/>
                </a:solidFill>
              </a:rPr>
              <a:t>DES</a:t>
            </a:r>
            <a:r>
              <a:rPr lang="fr-FR" spc="-25" dirty="0">
                <a:solidFill>
                  <a:schemeClr val="accent2"/>
                </a:solidFill>
              </a:rPr>
              <a:t> </a:t>
            </a:r>
            <a:r>
              <a:rPr spc="-10" dirty="0">
                <a:solidFill>
                  <a:schemeClr val="accent2"/>
                </a:solidFill>
              </a:rPr>
              <a:t>CONVENTIONS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136" y="2584831"/>
            <a:ext cx="11045951" cy="21422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Dès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lors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négociations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entamées,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chaque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Etat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disposant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délégation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d’experts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ministère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Finances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matière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conventions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fiscales.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MAE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assiste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toujours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auxdites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négociations</a:t>
            </a:r>
            <a:endParaRPr sz="2600" dirty="0">
              <a:latin typeface="Arial"/>
              <a:cs typeface="Arial"/>
            </a:endParaRPr>
          </a:p>
          <a:p>
            <a:pPr marL="355600" marR="75565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l’issue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négociations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aboutissent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accord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mutuel,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procédures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juridiques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vont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suivre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290978-F150-4CAB-3323-8D801670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42</a:t>
            </a:fld>
            <a:endParaRPr lang="fr-F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894" y="650824"/>
            <a:ext cx="8521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2"/>
                </a:solidFill>
              </a:rPr>
              <a:t>CHAPITRE IV-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DE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LA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NEGOCIATION</a:t>
            </a:r>
            <a:r>
              <a:rPr spc="-2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A</a:t>
            </a:r>
            <a:r>
              <a:rPr spc="-5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LA</a:t>
            </a:r>
            <a:r>
              <a:rPr spc="-25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RATIFICATION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spc="-25" dirty="0">
                <a:solidFill>
                  <a:schemeClr val="accent2"/>
                </a:solidFill>
              </a:rPr>
              <a:t>DES</a:t>
            </a:r>
            <a:r>
              <a:rPr lang="fr-FR" spc="-25" dirty="0">
                <a:solidFill>
                  <a:schemeClr val="accent2"/>
                </a:solidFill>
              </a:rPr>
              <a:t> </a:t>
            </a:r>
            <a:r>
              <a:rPr spc="-10" dirty="0">
                <a:solidFill>
                  <a:schemeClr val="accent2"/>
                </a:solidFill>
              </a:rPr>
              <a:t>CONVENTIONS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256" y="2596896"/>
            <a:ext cx="11094720" cy="2958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1. La phase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négociation</a:t>
            </a:r>
            <a:endParaRPr sz="2600" dirty="0">
              <a:latin typeface="Arial"/>
              <a:cs typeface="Arial"/>
            </a:endParaRPr>
          </a:p>
          <a:p>
            <a:pPr marL="927100" marR="5080" indent="-457200">
              <a:lnSpc>
                <a:spcPct val="8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§1.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2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paraphe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s’agit d’un accord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technique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entre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délégations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respectives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Etats parties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convention.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général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chefs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respectifs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délégations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paraphent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texte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convention.</a:t>
            </a:r>
            <a:endParaRPr sz="2600" dirty="0">
              <a:latin typeface="Arial"/>
              <a:cs typeface="Arial"/>
            </a:endParaRPr>
          </a:p>
          <a:p>
            <a:pPr marL="756285" marR="539750" indent="-287020">
              <a:lnSpc>
                <a:spcPct val="8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§2.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La signature</a:t>
            </a:r>
            <a:r>
              <a:rPr sz="2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 accord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politique,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authentifie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texte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niveau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Gouvernements.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signature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représentants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politiques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pays.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FE686C-5BA5-C287-40CE-E6F7DE73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43</a:t>
            </a:fld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594" y="619505"/>
            <a:ext cx="8533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IV- DE LA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NEGOCIATION A</a:t>
            </a:r>
            <a:r>
              <a:rPr sz="2400" b="1" spc="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LA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RATIFICATION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DES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CONVENTIONS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064" y="2730894"/>
            <a:ext cx="10180320" cy="2994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2. La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d’approbation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parlementaire</a:t>
            </a:r>
            <a:endParaRPr sz="2600" dirty="0">
              <a:latin typeface="Arial"/>
              <a:cs typeface="Arial"/>
            </a:endParaRPr>
          </a:p>
          <a:p>
            <a:pPr marL="127000" marR="5080" indent="-114300" algn="just">
              <a:lnSpc>
                <a:spcPct val="15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Algérie,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doivent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approuvés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Parlement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(cf.art.153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Constitution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algérienne)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(cf.art.65 de 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Constitution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tunisienne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traités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pris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forme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loi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organique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67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engagent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financièrement).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0EA1C-9FB9-BA5A-5F5E-472A43DFE8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44</a:t>
            </a:fld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817" y="650824"/>
            <a:ext cx="8521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IV-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NEGOCIATION</a:t>
            </a:r>
            <a:r>
              <a:rPr spc="-2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dirty="0"/>
              <a:t>RATIFICATION</a:t>
            </a:r>
            <a:r>
              <a:rPr spc="-5" dirty="0"/>
              <a:t> </a:t>
            </a:r>
            <a:r>
              <a:rPr spc="-25" dirty="0"/>
              <a:t>DES</a:t>
            </a:r>
            <a:r>
              <a:rPr lang="fr-FR" spc="-25" dirty="0"/>
              <a:t> </a:t>
            </a:r>
            <a:r>
              <a:rPr spc="-10" dirty="0"/>
              <a:t>CONVENTIONS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912" y="2241930"/>
            <a:ext cx="11216640" cy="2982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ratification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d’entrée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vigueur</a:t>
            </a:r>
            <a:endParaRPr sz="2400" dirty="0">
              <a:latin typeface="Arial"/>
              <a:cs typeface="Arial"/>
            </a:endParaRPr>
          </a:p>
          <a:p>
            <a:pPr marL="756285" marR="626110" indent="-287020" algn="just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§1.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ratification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 traités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ratifiés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Président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République.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(art.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153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Constitution)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Tunisie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(art.77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Constitution).</a:t>
            </a:r>
            <a:endParaRPr sz="2400" dirty="0">
              <a:latin typeface="Arial"/>
              <a:cs typeface="Arial"/>
            </a:endParaRPr>
          </a:p>
          <a:p>
            <a:pPr marL="756285" marR="5080" indent="-287020" algn="just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§2.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L’entrée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2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vigueur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intervient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après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échange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lettres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diplomatiques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Etats.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Ceci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permet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vérifier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formalités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constitutionnelles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requises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respectées.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9E7E5B-9B03-191B-B8F2-02825224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45</a:t>
            </a:fld>
            <a:endParaRPr lang="fr-F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895" y="649300"/>
            <a:ext cx="880618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CHAPITRE</a:t>
            </a:r>
            <a:r>
              <a:rPr sz="3200" spc="-25" dirty="0"/>
              <a:t> </a:t>
            </a:r>
            <a:r>
              <a:rPr sz="3200" dirty="0"/>
              <a:t>V-</a:t>
            </a:r>
            <a:r>
              <a:rPr sz="3200" spc="-5" dirty="0"/>
              <a:t> </a:t>
            </a:r>
            <a:r>
              <a:rPr sz="3200" dirty="0"/>
              <a:t>LE</a:t>
            </a:r>
            <a:r>
              <a:rPr sz="3200" spc="-10" dirty="0"/>
              <a:t> </a:t>
            </a:r>
            <a:r>
              <a:rPr sz="3200" dirty="0"/>
              <a:t>CONTENU</a:t>
            </a:r>
            <a:r>
              <a:rPr sz="3200" spc="-20" dirty="0"/>
              <a:t> </a:t>
            </a:r>
            <a:r>
              <a:rPr sz="3200" dirty="0"/>
              <a:t>DES</a:t>
            </a:r>
            <a:r>
              <a:rPr sz="3200" spc="-30" dirty="0"/>
              <a:t> </a:t>
            </a:r>
            <a:r>
              <a:rPr sz="3200" spc="-10" dirty="0"/>
              <a:t>CONVENTIONS FISCALES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7136" y="2092578"/>
            <a:ext cx="11192256" cy="3805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dispositions</a:t>
            </a:r>
            <a:r>
              <a:rPr sz="2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générales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distributives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Arial"/>
              <a:cs typeface="Arial"/>
            </a:endParaRPr>
          </a:p>
          <a:p>
            <a:pPr marL="756285" marR="313055" indent="-287020">
              <a:lnSpc>
                <a:spcPct val="80000"/>
              </a:lnSpc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structure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principales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bilatérale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inspirée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l’ONU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l’OCDE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comprennent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plusieurs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chapitres.</a:t>
            </a:r>
            <a:endParaRPr sz="2400" dirty="0">
              <a:latin typeface="Arial"/>
              <a:cs typeface="Arial"/>
            </a:endParaRPr>
          </a:p>
          <a:p>
            <a:pPr marL="756285" indent="-287020">
              <a:lnSpc>
                <a:spcPts val="1680"/>
              </a:lnSpc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chapitre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regroupe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premiers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articles</a:t>
            </a:r>
            <a:endParaRPr sz="2400" dirty="0">
              <a:latin typeface="Arial"/>
              <a:cs typeface="Arial"/>
            </a:endParaRPr>
          </a:p>
          <a:p>
            <a:pPr marL="1155700" marR="5080" lvl="1" indent="-228600">
              <a:lnSpc>
                <a:spcPct val="80000"/>
              </a:lnSpc>
              <a:spcBef>
                <a:spcPts val="240"/>
              </a:spcBef>
              <a:buClr>
                <a:srgbClr val="A42F0F"/>
              </a:buClr>
              <a:buChar char="•"/>
              <a:tabLst>
                <a:tab pos="1155065" algn="l"/>
                <a:tab pos="1155700" algn="l"/>
              </a:tabLst>
            </a:pP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indique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visées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contractants,</a:t>
            </a:r>
            <a:endParaRPr sz="2400" dirty="0">
              <a:latin typeface="Arial"/>
              <a:cs typeface="Arial"/>
            </a:endParaRPr>
          </a:p>
          <a:p>
            <a:pPr marL="1155700" marR="123189" lvl="1" indent="-228600">
              <a:lnSpc>
                <a:spcPct val="80000"/>
              </a:lnSpc>
              <a:buClr>
                <a:srgbClr val="A42F0F"/>
              </a:buClr>
              <a:buChar char="•"/>
              <a:tabLst>
                <a:tab pos="1155065" algn="l"/>
                <a:tab pos="1155700" algn="l"/>
              </a:tabLst>
            </a:pP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décrit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visés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convention,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généralement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fortune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prélevés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endParaRPr sz="2400" dirty="0">
              <a:latin typeface="Arial"/>
              <a:cs typeface="Arial"/>
            </a:endParaRPr>
          </a:p>
          <a:p>
            <a:pPr marL="1155700">
              <a:lnSpc>
                <a:spcPts val="1685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contractants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subdivisions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politiques.</a:t>
            </a:r>
            <a:endParaRPr sz="2400" dirty="0">
              <a:latin typeface="Arial"/>
              <a:cs typeface="Arial"/>
            </a:endParaRPr>
          </a:p>
          <a:p>
            <a:pPr marL="756285" marR="47625" indent="-287020">
              <a:lnSpc>
                <a:spcPct val="80200"/>
              </a:lnSpc>
              <a:spcBef>
                <a:spcPts val="235"/>
              </a:spcBef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chapitre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II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regroupe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(définitions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générales,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(résident)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(établissement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stable)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articles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dédiés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principe</a:t>
            </a:r>
            <a:r>
              <a:rPr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de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territorialité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F17C1-7DA9-D3D0-B9D6-FE58947A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46</a:t>
            </a:fld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117" y="644779"/>
            <a:ext cx="9319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CHAPITRE</a:t>
            </a:r>
            <a:r>
              <a:rPr sz="2800" spc="-80" dirty="0"/>
              <a:t> </a:t>
            </a:r>
            <a:r>
              <a:rPr sz="2800" dirty="0"/>
              <a:t>V-</a:t>
            </a:r>
            <a:r>
              <a:rPr sz="2800" spc="-90" dirty="0"/>
              <a:t> </a:t>
            </a:r>
            <a:r>
              <a:rPr sz="2800" dirty="0"/>
              <a:t>LE</a:t>
            </a:r>
            <a:r>
              <a:rPr sz="2800" spc="-90" dirty="0"/>
              <a:t> </a:t>
            </a:r>
            <a:r>
              <a:rPr sz="2800" dirty="0"/>
              <a:t>CONTENU</a:t>
            </a:r>
            <a:r>
              <a:rPr sz="2800" spc="-90" dirty="0"/>
              <a:t> </a:t>
            </a:r>
            <a:r>
              <a:rPr sz="2800" dirty="0"/>
              <a:t>DES</a:t>
            </a:r>
            <a:r>
              <a:rPr sz="2800" spc="-105" dirty="0"/>
              <a:t> </a:t>
            </a:r>
            <a:r>
              <a:rPr sz="2800" dirty="0"/>
              <a:t>CONVENTIONS</a:t>
            </a:r>
            <a:r>
              <a:rPr sz="2800" spc="-65" dirty="0"/>
              <a:t> </a:t>
            </a:r>
            <a:r>
              <a:rPr sz="2800" spc="-10" dirty="0"/>
              <a:t>FISCALES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821942" y="1768551"/>
            <a:ext cx="9502775" cy="3197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chapitre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III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porte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sur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ce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qu’on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appelle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souvent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règles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distributives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convention.</a:t>
            </a:r>
            <a:endParaRPr sz="2400" dirty="0">
              <a:latin typeface="Arial"/>
              <a:cs typeface="Arial"/>
            </a:endParaRPr>
          </a:p>
          <a:p>
            <a:pPr marL="355600" marR="623570" indent="-343535">
              <a:lnSpc>
                <a:spcPct val="100000"/>
              </a:lnSpc>
              <a:buClr>
                <a:srgbClr val="A42F0F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articles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21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portent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différents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tire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contractant.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A42F0F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précisent si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seul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 peut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peuvent imposer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 et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taux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limité,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savoir: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lequel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résidence)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lequel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source)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22E59-5E45-019A-D6F6-D8D67809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47</a:t>
            </a:fld>
            <a:endParaRPr lang="fr-F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17" y="610870"/>
            <a:ext cx="93192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chemeClr val="accent2">
                    <a:lumMod val="50000"/>
                  </a:schemeClr>
                </a:solidFill>
              </a:rPr>
              <a:t>CHAPITRE</a:t>
            </a:r>
            <a:r>
              <a:rPr sz="3200" b="1" spc="-8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</a:rPr>
              <a:t>V-</a:t>
            </a:r>
            <a:r>
              <a:rPr sz="3200" b="1" spc="-9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</a:rPr>
              <a:t>LE</a:t>
            </a:r>
            <a:r>
              <a:rPr sz="3200" b="1" spc="-9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</a:rPr>
              <a:t>CONTENU</a:t>
            </a:r>
            <a:r>
              <a:rPr sz="3200" b="1" spc="-9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</a:rPr>
              <a:t>DES</a:t>
            </a:r>
            <a:r>
              <a:rPr sz="3200" b="1" spc="-10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</a:rPr>
              <a:t>CONVENTIONS</a:t>
            </a:r>
            <a:r>
              <a:rPr sz="3200" b="1" spc="-6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3200" b="1" spc="-10" dirty="0">
                <a:solidFill>
                  <a:schemeClr val="accent2">
                    <a:lumMod val="50000"/>
                  </a:schemeClr>
                </a:solidFill>
              </a:rPr>
              <a:t>FISCALES</a:t>
            </a:r>
            <a:endParaRPr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488" y="1938528"/>
            <a:ext cx="9793605" cy="36298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dispositions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relatives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aux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 err="1">
                <a:solidFill>
                  <a:srgbClr val="FF0000"/>
                </a:solidFill>
                <a:latin typeface="Arial"/>
                <a:cs typeface="Arial"/>
              </a:rPr>
              <a:t>revenus</a:t>
            </a:r>
            <a:endParaRPr lang="fr-FR" sz="2600" b="1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ts val="2965"/>
              </a:lnSpc>
              <a:spcBef>
                <a:spcPts val="105"/>
              </a:spcBef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ts val="2810"/>
              </a:lnSpc>
              <a:spcBef>
                <a:spcPts val="195"/>
              </a:spcBef>
              <a:buClr>
                <a:srgbClr val="A42F0F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articles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différents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types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suivants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756285" lvl="1" indent="-287020">
              <a:lnSpc>
                <a:spcPts val="2205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immobiliers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ts val="2375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ts val="2375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Navigation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maritime,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intérieure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aérienne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;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ts val="2375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associées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prix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transfert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ts val="2375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Dividendes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ts val="2375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ts val="2375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Redevances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ts val="2510"/>
              </a:lnSpc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Gains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capital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67667-B064-C391-CD9F-7A4FDFF0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48</a:t>
            </a:fld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691" y="466419"/>
            <a:ext cx="931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accent2">
                    <a:lumMod val="50000"/>
                  </a:schemeClr>
                </a:solidFill>
              </a:rPr>
              <a:t>CHAPITRE</a:t>
            </a:r>
            <a:r>
              <a:rPr sz="2800" spc="-9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2">
                    <a:lumMod val="50000"/>
                  </a:schemeClr>
                </a:solidFill>
              </a:rPr>
              <a:t>V-</a:t>
            </a:r>
            <a:r>
              <a:rPr sz="2800" spc="-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2">
                    <a:lumMod val="50000"/>
                  </a:schemeClr>
                </a:solidFill>
              </a:rPr>
              <a:t>LE</a:t>
            </a:r>
            <a:r>
              <a:rPr sz="2800" spc="-10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2">
                    <a:lumMod val="50000"/>
                  </a:schemeClr>
                </a:solidFill>
              </a:rPr>
              <a:t>CONTENU</a:t>
            </a:r>
            <a:r>
              <a:rPr sz="2800" spc="-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2">
                    <a:lumMod val="50000"/>
                  </a:schemeClr>
                </a:solidFill>
              </a:rPr>
              <a:t>DES</a:t>
            </a:r>
            <a:r>
              <a:rPr sz="2800" spc="-1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2">
                    <a:lumMod val="50000"/>
                  </a:schemeClr>
                </a:solidFill>
              </a:rPr>
              <a:t>CONVENTIONS</a:t>
            </a:r>
            <a:r>
              <a:rPr sz="2800" spc="-8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2">
                    <a:lumMod val="50000"/>
                  </a:schemeClr>
                </a:solidFill>
              </a:rPr>
              <a:t>FISCALES</a:t>
            </a:r>
            <a:endParaRPr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256" y="1891803"/>
            <a:ext cx="10116311" cy="34601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dispositions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relatives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aux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personnes</a:t>
            </a:r>
            <a:endParaRPr sz="24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90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14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Professions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indépendantes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libérales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15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d’emploi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16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Tantièmes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rémunérations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personnel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direction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17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Artistes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(du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spectacle)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sportifs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Pensions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prestations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sécurité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sociale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19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Fonctions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publiques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Étudiants,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stagiaires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apprentis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756285" marR="243840" indent="-287020">
              <a:lnSpc>
                <a:spcPct val="110000"/>
              </a:lnSpc>
              <a:spcBef>
                <a:spcPts val="5"/>
              </a:spcBef>
              <a:buClr>
                <a:srgbClr val="A42F0F"/>
              </a:buClr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21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—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Autres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(soit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 revenus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pas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traités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articles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20).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C12711-9892-7A6C-8EB7-FF67DE0F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49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38314" y="1500188"/>
            <a:ext cx="77311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7030A0"/>
                </a:solidFill>
                <a:latin typeface="Perpetua" pitchFamily="18" charset="0"/>
              </a:rPr>
              <a:t>1-</a:t>
            </a:r>
            <a:r>
              <a:rPr lang="fr-FR" sz="2800" b="1">
                <a:latin typeface="Perpetua" pitchFamily="18" charset="0"/>
              </a:rPr>
              <a:t> L ’origine du phénomène de double imposition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3239" y="2214563"/>
            <a:ext cx="8645525" cy="432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rgbClr val="3366FF"/>
              </a:buClr>
              <a:buFont typeface="Wingdings" pitchFamily="2" charset="2"/>
              <a:buChar char="Ø"/>
              <a:defRPr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Développement des échanges internationaux</a:t>
            </a:r>
          </a:p>
          <a:p>
            <a:pPr>
              <a:lnSpc>
                <a:spcPct val="200000"/>
              </a:lnSpc>
              <a:buClr>
                <a:srgbClr val="3366FF"/>
              </a:buClr>
              <a:buFont typeface="Wingdings" pitchFamily="2" charset="2"/>
              <a:buChar char="Ø"/>
              <a:defRPr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Libre circulation des biens, des services, des personnes et des capitaux</a:t>
            </a:r>
          </a:p>
          <a:p>
            <a:pPr>
              <a:lnSpc>
                <a:spcPct val="200000"/>
              </a:lnSpc>
              <a:buClr>
                <a:srgbClr val="3366FF"/>
              </a:buClr>
              <a:buFont typeface="Wingdings" pitchFamily="2" charset="2"/>
              <a:buChar char="Ø"/>
              <a:defRPr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Multiplicité des firmes internationales</a:t>
            </a:r>
          </a:p>
          <a:p>
            <a:pPr>
              <a:lnSpc>
                <a:spcPct val="200000"/>
              </a:lnSpc>
              <a:buClr>
                <a:srgbClr val="3366FF"/>
              </a:buClr>
              <a:buFont typeface="Wingdings" pitchFamily="2" charset="2"/>
              <a:buChar char="Ø"/>
              <a:defRPr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Partenariat et IDE</a:t>
            </a:r>
          </a:p>
          <a:p>
            <a:pPr>
              <a:defRPr/>
            </a:pPr>
            <a:endParaRPr lang="fr-FR" sz="2500" dirty="0">
              <a:solidFill>
                <a:schemeClr val="tx2">
                  <a:lumMod val="75000"/>
                </a:schemeClr>
              </a:solidFill>
              <a:latin typeface="Perpetua" pitchFamily="18" charset="0"/>
            </a:endParaRPr>
          </a:p>
          <a:p>
            <a:pPr lvl="2">
              <a:defRPr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       Superposition de souverainetés fiscales</a:t>
            </a:r>
          </a:p>
          <a:p>
            <a:pPr lvl="2">
              <a:defRPr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Perpetua" pitchFamily="18" charset="0"/>
              </a:rPr>
              <a:t>        (pays de résidence et pays de source)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rot="5400000">
            <a:off x="3989388" y="5321301"/>
            <a:ext cx="642938" cy="1587"/>
          </a:xfrm>
          <a:prstGeom prst="straightConnector1">
            <a:avLst/>
          </a:prstGeom>
          <a:ln w="5715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5DB269-312C-B5BD-EFC1-BB2698B0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672" y="765174"/>
            <a:ext cx="952195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chemeClr val="accent2">
                    <a:lumMod val="50000"/>
                  </a:schemeClr>
                </a:solidFill>
              </a:rPr>
              <a:t>CHAPITRE</a:t>
            </a:r>
            <a:r>
              <a:rPr sz="2800" b="1" spc="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b="1" dirty="0">
                <a:solidFill>
                  <a:schemeClr val="accent2">
                    <a:lumMod val="50000"/>
                  </a:schemeClr>
                </a:solidFill>
              </a:rPr>
              <a:t>V- LE</a:t>
            </a:r>
            <a:r>
              <a:rPr sz="2800"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b="1" dirty="0">
                <a:solidFill>
                  <a:schemeClr val="accent2">
                    <a:lumMod val="50000"/>
                  </a:schemeClr>
                </a:solidFill>
              </a:rPr>
              <a:t>CONTENU</a:t>
            </a:r>
            <a:r>
              <a:rPr sz="2800" b="1" spc="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b="1" dirty="0">
                <a:solidFill>
                  <a:schemeClr val="accent2">
                    <a:lumMod val="50000"/>
                  </a:schemeClr>
                </a:solidFill>
              </a:rPr>
              <a:t>DES</a:t>
            </a:r>
            <a:r>
              <a:rPr sz="2800" b="1" spc="-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z="2800" b="1" dirty="0">
                <a:solidFill>
                  <a:schemeClr val="accent2">
                    <a:lumMod val="50000"/>
                  </a:schemeClr>
                </a:solidFill>
              </a:rPr>
              <a:t>CONVENTIONS </a:t>
            </a:r>
            <a:r>
              <a:rPr sz="2800" b="1" spc="-10" dirty="0">
                <a:solidFill>
                  <a:schemeClr val="accent2">
                    <a:lumMod val="50000"/>
                  </a:schemeClr>
                </a:solidFill>
              </a:rPr>
              <a:t>FISCALES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224" y="1864233"/>
            <a:ext cx="11679936" cy="34317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dispositions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relatives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fortune</a:t>
            </a:r>
            <a:endParaRPr sz="2400" dirty="0">
              <a:latin typeface="Arial"/>
              <a:cs typeface="Arial"/>
            </a:endParaRPr>
          </a:p>
          <a:p>
            <a:pPr marL="756285" marR="193040" indent="-287020">
              <a:lnSpc>
                <a:spcPct val="100000"/>
              </a:lnSpc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 chapitre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IV porte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sur l’imposition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 la fortune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(et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revenu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 la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fortune).</a:t>
            </a:r>
            <a:endParaRPr sz="2400" dirty="0">
              <a:latin typeface="Arial"/>
              <a:cs typeface="Arial"/>
            </a:endParaRPr>
          </a:p>
          <a:p>
            <a:pPr marL="12700" marR="113220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5.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dispositions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relatives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aux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 err="1">
                <a:solidFill>
                  <a:srgbClr val="FF0000"/>
                </a:solidFill>
                <a:latin typeface="Arial"/>
                <a:cs typeface="Arial"/>
              </a:rPr>
              <a:t>méthodes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Arial"/>
                <a:cs typeface="Arial"/>
              </a:rPr>
              <a:t>d’élimination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doubles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impositions</a:t>
            </a:r>
            <a:endParaRPr sz="2400" dirty="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lr>
                <a:srgbClr val="A42F0F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chapitre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présente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deux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méthodes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possibles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pour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27100" marR="5070475" indent="-17145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éliminer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doubles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impositions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1680"/>
              </a:spcBef>
              <a:buClr>
                <a:srgbClr val="A42F0F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23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(méthode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d’exemption)</a:t>
            </a:r>
            <a:endParaRPr sz="2000" dirty="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buClr>
                <a:srgbClr val="A42F0F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23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(méthode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d’imputation).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39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4CB52-F5F2-C611-B726-E68CB535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50</a:t>
            </a:fld>
            <a:endParaRPr lang="fr-F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4095" y="624585"/>
            <a:ext cx="799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V- LE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CONTENU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CONVENTIONS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" y="1749044"/>
            <a:ext cx="11277599" cy="201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9207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25"/>
              </a:spcBef>
            </a:pPr>
            <a:r>
              <a:rPr sz="2600"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b="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général, si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l’État contractant où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revenu a sa</a:t>
            </a:r>
            <a:r>
              <a:rPr sz="2600" b="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source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autorisé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par les articles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21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à imposer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revenu,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l’État</a:t>
            </a:r>
            <a:r>
              <a:rPr sz="2600" b="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dont le</a:t>
            </a:r>
            <a:r>
              <a:rPr sz="2600" b="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600" b="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est résident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spc="-5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l’obligation</a:t>
            </a:r>
            <a:r>
              <a:rPr sz="2600" b="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d’éliminer</a:t>
            </a:r>
            <a:r>
              <a:rPr sz="2600" b="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b="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imposition.</a:t>
            </a:r>
            <a:br>
              <a:rPr lang="fr-FR" sz="2600" b="0" spc="-10" dirty="0">
                <a:solidFill>
                  <a:srgbClr val="404040"/>
                </a:solidFill>
                <a:latin typeface="Arial"/>
                <a:cs typeface="Arial"/>
              </a:rPr>
            </a:br>
            <a:endParaRPr sz="2600" dirty="0">
              <a:latin typeface="Arial"/>
              <a:cs typeface="Arial"/>
            </a:endParaRPr>
          </a:p>
          <a:p>
            <a:pPr marL="756285" marR="232410" indent="-287020" algn="just">
              <a:lnSpc>
                <a:spcPct val="80000"/>
              </a:lnSpc>
            </a:pPr>
            <a:r>
              <a:rPr sz="2600"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d’exemption,</a:t>
            </a:r>
            <a:r>
              <a:rPr sz="2600" b="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résidence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exempte</a:t>
            </a:r>
            <a:r>
              <a:rPr sz="2600" b="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revenus.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416" y="4260545"/>
            <a:ext cx="11204448" cy="10538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92710" rIns="0" bIns="0" rtlCol="0">
            <a:spAutoFit/>
          </a:bodyPr>
          <a:lstStyle/>
          <a:p>
            <a:pPr marL="299085" marR="5080" indent="-287020" algn="just">
              <a:lnSpc>
                <a:spcPct val="80000"/>
              </a:lnSpc>
              <a:spcBef>
                <a:spcPts val="73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d’imputation,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résidence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revenus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accorde,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qu’il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perçoit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revenus,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déduction</a:t>
            </a:r>
            <a:r>
              <a:rPr sz="2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montant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égal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payé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 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source.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40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C7F197-E9B0-D127-3539-54CE7462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51</a:t>
            </a:fld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856" y="633984"/>
            <a:ext cx="9473184" cy="4437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8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V- LE</a:t>
            </a:r>
            <a:r>
              <a:rPr sz="28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CONTENU</a:t>
            </a:r>
            <a:r>
              <a:rPr sz="28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CONVENTIONS 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FISCALES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456" y="1694688"/>
            <a:ext cx="11777471" cy="2921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6.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dispositions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spéciales</a:t>
            </a:r>
            <a:endParaRPr sz="2400" dirty="0">
              <a:latin typeface="Arial"/>
              <a:cs typeface="Arial"/>
            </a:endParaRPr>
          </a:p>
          <a:p>
            <a:pPr marL="756285" marR="1494155" indent="-287020">
              <a:lnSpc>
                <a:spcPts val="3220"/>
              </a:lnSpc>
              <a:spcBef>
                <a:spcPts val="409"/>
              </a:spcBef>
            </a:pPr>
            <a:r>
              <a:rPr sz="3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3000" spc="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A42F0F"/>
                </a:solidFill>
                <a:latin typeface="Arial"/>
                <a:cs typeface="Arial"/>
              </a:rPr>
              <a:t>Le</a:t>
            </a:r>
            <a:r>
              <a:rPr sz="2600" b="1" spc="-2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A42F0F"/>
                </a:solidFill>
                <a:latin typeface="Arial"/>
                <a:cs typeface="Arial"/>
              </a:rPr>
              <a:t>chapitre VI</a:t>
            </a:r>
            <a:r>
              <a:rPr sz="2600" b="1" spc="-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A42F0F"/>
                </a:solidFill>
                <a:latin typeface="Arial"/>
                <a:cs typeface="Arial"/>
              </a:rPr>
              <a:t>est intitulé </a:t>
            </a:r>
            <a:r>
              <a:rPr sz="2600" b="1" spc="-10" dirty="0">
                <a:solidFill>
                  <a:srgbClr val="A42F0F"/>
                </a:solidFill>
                <a:latin typeface="Arial"/>
                <a:cs typeface="Arial"/>
              </a:rPr>
              <a:t>«Dispositions spéciales».</a:t>
            </a:r>
            <a:endParaRPr sz="2600" dirty="0">
              <a:latin typeface="Arial"/>
              <a:cs typeface="Arial"/>
            </a:endParaRPr>
          </a:p>
          <a:p>
            <a:pPr marL="927100">
              <a:lnSpc>
                <a:spcPts val="2520"/>
              </a:lnSpc>
            </a:pPr>
            <a:r>
              <a:rPr sz="2200" spc="-1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b="1" spc="-10" dirty="0">
                <a:solidFill>
                  <a:srgbClr val="A42F0F"/>
                </a:solidFill>
                <a:latin typeface="Arial"/>
                <a:cs typeface="Arial"/>
              </a:rPr>
              <a:t>L’article</a:t>
            </a:r>
            <a:r>
              <a:rPr sz="2200" b="1" spc="-5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42F0F"/>
                </a:solidFill>
                <a:latin typeface="Arial"/>
                <a:cs typeface="Arial"/>
              </a:rPr>
              <a:t>24</a:t>
            </a:r>
            <a:r>
              <a:rPr sz="2200" b="1" spc="-7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prévoit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protection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diverses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formes</a:t>
            </a:r>
            <a:endParaRPr sz="2200" dirty="0">
              <a:latin typeface="Arial"/>
              <a:cs typeface="Arial"/>
            </a:endParaRPr>
          </a:p>
          <a:p>
            <a:pPr marL="1155700" marR="711200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discriminatoire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opérées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résidence.</a:t>
            </a:r>
            <a:endParaRPr sz="22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b="1" dirty="0">
                <a:solidFill>
                  <a:srgbClr val="A42F0F"/>
                </a:solidFill>
                <a:latin typeface="Arial"/>
                <a:cs typeface="Arial"/>
              </a:rPr>
              <a:t>Les</a:t>
            </a:r>
            <a:r>
              <a:rPr sz="2200" b="1" spc="-6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42F0F"/>
                </a:solidFill>
                <a:latin typeface="Arial"/>
                <a:cs typeface="Arial"/>
              </a:rPr>
              <a:t>articles</a:t>
            </a:r>
            <a:r>
              <a:rPr sz="2200" b="1" spc="-6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42F0F"/>
                </a:solidFill>
                <a:latin typeface="Arial"/>
                <a:cs typeface="Arial"/>
              </a:rPr>
              <a:t>25,</a:t>
            </a:r>
            <a:r>
              <a:rPr sz="2200" b="1" spc="-5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42F0F"/>
                </a:solidFill>
                <a:latin typeface="Arial"/>
                <a:cs typeface="Arial"/>
              </a:rPr>
              <a:t>26</a:t>
            </a:r>
            <a:r>
              <a:rPr sz="2200" b="1" spc="-7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42F0F"/>
                </a:solidFill>
                <a:latin typeface="Arial"/>
                <a:cs typeface="Arial"/>
              </a:rPr>
              <a:t>et</a:t>
            </a:r>
            <a:r>
              <a:rPr sz="2200" b="1" spc="-5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42F0F"/>
                </a:solidFill>
                <a:latin typeface="Arial"/>
                <a:cs typeface="Arial"/>
              </a:rPr>
              <a:t>27</a:t>
            </a:r>
            <a:r>
              <a:rPr sz="2200" b="1" spc="-5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envisagent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différentes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formes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endParaRPr sz="2200" dirty="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coopération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administrative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contractants.</a:t>
            </a:r>
            <a:endParaRPr sz="2200" dirty="0">
              <a:latin typeface="Arial"/>
              <a:cs typeface="Arial"/>
            </a:endParaRPr>
          </a:p>
          <a:p>
            <a:pPr marL="1155700" marR="5080" indent="-228600">
              <a:lnSpc>
                <a:spcPct val="100000"/>
              </a:lnSpc>
            </a:pPr>
            <a:r>
              <a:rPr sz="2200" spc="-1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b="1" spc="-10" dirty="0">
                <a:solidFill>
                  <a:srgbClr val="A42F0F"/>
                </a:solidFill>
                <a:latin typeface="Arial"/>
                <a:cs typeface="Arial"/>
              </a:rPr>
              <a:t>L’article</a:t>
            </a:r>
            <a:r>
              <a:rPr sz="2200" b="1" spc="-6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42F0F"/>
                </a:solidFill>
                <a:latin typeface="Arial"/>
                <a:cs typeface="Arial"/>
              </a:rPr>
              <a:t>25</a:t>
            </a:r>
            <a:r>
              <a:rPr sz="2200" b="1" spc="-7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organise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procédure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amiable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régler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différends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relatifs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41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41CD3-51B9-9851-F806-5B73C6254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52</a:t>
            </a:fld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037" y="448767"/>
            <a:ext cx="9720835" cy="4437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V-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LE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CONTENU DES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CONVENTIONS 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FISCALES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912" y="1524000"/>
            <a:ext cx="11411712" cy="48111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778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45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26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porte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l’échange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renseignements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entre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États.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27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définit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d’assistance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matière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endParaRPr sz="2600" dirty="0">
              <a:latin typeface="Arial"/>
              <a:cs typeface="Arial"/>
            </a:endParaRPr>
          </a:p>
          <a:p>
            <a:pPr marL="355600">
              <a:lnSpc>
                <a:spcPct val="150000"/>
              </a:lnSpc>
            </a:pP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recouvrement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impôts.</a:t>
            </a:r>
            <a:endParaRPr sz="2600" dirty="0">
              <a:latin typeface="Arial"/>
              <a:cs typeface="Arial"/>
            </a:endParaRPr>
          </a:p>
          <a:p>
            <a:pPr marL="355600" marR="527685" indent="-342900">
              <a:lnSpc>
                <a:spcPct val="150000"/>
              </a:lnSpc>
              <a:spcBef>
                <a:spcPts val="15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28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simplement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rien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 porte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atteinte aux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«privilèges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fiscaux»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bénéficient-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membres des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missions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diplomatiques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postes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consulaires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vertu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générales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international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d’accords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particuliers.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42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5BC382-C331-341A-34C6-39A0917C8A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53</a:t>
            </a:fld>
            <a:endParaRPr lang="fr-F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3978" y="532257"/>
            <a:ext cx="9452102" cy="4430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8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V-</a:t>
            </a:r>
            <a:r>
              <a:rPr sz="28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LE</a:t>
            </a:r>
            <a:r>
              <a:rPr sz="28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CONTENU</a:t>
            </a:r>
            <a:r>
              <a:rPr sz="2800" b="1" spc="-7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28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CONVENTIONS</a:t>
            </a:r>
            <a:r>
              <a:rPr sz="28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FISCALES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224" y="2499360"/>
            <a:ext cx="11021568" cy="8739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b="1" dirty="0">
                <a:solidFill>
                  <a:srgbClr val="A42F0F"/>
                </a:solidFill>
                <a:latin typeface="Arial"/>
                <a:cs typeface="Arial"/>
              </a:rPr>
              <a:t>Le</a:t>
            </a:r>
            <a:r>
              <a:rPr sz="2800" b="1" spc="-4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A42F0F"/>
                </a:solidFill>
                <a:latin typeface="Arial"/>
                <a:cs typeface="Arial"/>
              </a:rPr>
              <a:t>chapitre</a:t>
            </a:r>
            <a:r>
              <a:rPr sz="2800" b="1" spc="-2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A42F0F"/>
                </a:solidFill>
                <a:latin typeface="Arial"/>
                <a:cs typeface="Arial"/>
              </a:rPr>
              <a:t>VII</a:t>
            </a:r>
            <a:r>
              <a:rPr sz="2800" b="1" spc="-3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fixe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relatives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l’entrée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 en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vigueur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dénonciation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convention.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43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B9417F-2F37-AFBD-595E-DBAFF4355D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54</a:t>
            </a:fld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" y="650824"/>
            <a:ext cx="1104595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2"/>
                </a:solidFill>
              </a:rPr>
              <a:t>CHAPITRE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VI-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LE</a:t>
            </a:r>
            <a:r>
              <a:rPr spc="-1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CHAMP</a:t>
            </a:r>
            <a:r>
              <a:rPr spc="20" dirty="0">
                <a:solidFill>
                  <a:schemeClr val="accent2"/>
                </a:solidFill>
              </a:rPr>
              <a:t> </a:t>
            </a:r>
            <a:r>
              <a:rPr dirty="0">
                <a:solidFill>
                  <a:schemeClr val="accent2"/>
                </a:solidFill>
              </a:rPr>
              <a:t>D’APPLICATION DES</a:t>
            </a:r>
            <a:r>
              <a:rPr spc="-5" dirty="0">
                <a:solidFill>
                  <a:schemeClr val="accent2"/>
                </a:solidFill>
              </a:rPr>
              <a:t> </a:t>
            </a:r>
            <a:r>
              <a:rPr spc="-10" dirty="0">
                <a:solidFill>
                  <a:schemeClr val="accent2"/>
                </a:solidFill>
              </a:rPr>
              <a:t>CONVENTIONS</a:t>
            </a:r>
            <a:r>
              <a:rPr lang="fr-FR" spc="-10" dirty="0">
                <a:solidFill>
                  <a:schemeClr val="accent2"/>
                </a:solidFill>
              </a:rPr>
              <a:t> </a:t>
            </a:r>
            <a:r>
              <a:rPr spc="-10" dirty="0">
                <a:solidFill>
                  <a:schemeClr val="accent2"/>
                </a:solidFill>
              </a:rPr>
              <a:t>FISCALES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760" y="2340864"/>
            <a:ext cx="11545824" cy="3234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2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Application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2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l’espace</a:t>
            </a:r>
            <a:endParaRPr sz="22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bilatérales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s’appliquent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signataires.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précisé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égard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d’application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fois.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2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Application</a:t>
            </a:r>
            <a:r>
              <a:rPr sz="2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temps</a:t>
            </a:r>
            <a:endParaRPr sz="2200" dirty="0">
              <a:latin typeface="Arial"/>
              <a:cs typeface="Arial"/>
            </a:endParaRPr>
          </a:p>
          <a:p>
            <a:pPr marL="756285" marR="332740" indent="-287020" algn="just">
              <a:lnSpc>
                <a:spcPct val="100000"/>
              </a:lnSpc>
              <a:spcBef>
                <a:spcPts val="994"/>
              </a:spcBef>
            </a:pPr>
            <a:r>
              <a:rPr sz="2200" spc="-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spc="-24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onven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gn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 p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eu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ntre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vigue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ap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è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sa rat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fi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n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dè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ue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’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éc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a été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fa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 la voie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omat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que 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qu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formal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ét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rempl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a été</a:t>
            </a:r>
            <a:r>
              <a:rPr sz="22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it.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CF1022-367B-D62D-CDDC-A16E9C10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55</a:t>
            </a:fld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475488"/>
            <a:ext cx="9955911" cy="9977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3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VI-</a:t>
            </a:r>
            <a:r>
              <a:rPr sz="3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LE</a:t>
            </a:r>
            <a:r>
              <a:rPr sz="3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CHAMP</a:t>
            </a:r>
            <a:r>
              <a:rPr sz="3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D’APPLICATION</a:t>
            </a:r>
            <a:r>
              <a:rPr sz="3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DES</a:t>
            </a:r>
            <a:r>
              <a:rPr sz="3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CONVENTIONS FISCALES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948" y="2145918"/>
            <a:ext cx="11814556" cy="2673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70" rIns="0" bIns="0" rtlCol="0">
            <a:spAutoFit/>
          </a:bodyPr>
          <a:lstStyle/>
          <a:p>
            <a:pPr marL="12700" marR="697865">
              <a:lnSpc>
                <a:spcPts val="3240"/>
              </a:lnSpc>
              <a:spcBef>
                <a:spcPts val="11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sz="2600" b="1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Application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aux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personnes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indiquées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dans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  <a:endParaRPr sz="2600" dirty="0">
              <a:latin typeface="Arial"/>
              <a:cs typeface="Arial"/>
            </a:endParaRPr>
          </a:p>
          <a:p>
            <a:pPr marL="756285" marR="249554" indent="-287020">
              <a:lnSpc>
                <a:spcPct val="99700"/>
              </a:lnSpc>
              <a:spcBef>
                <a:spcPts val="894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2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signataires.</a:t>
            </a:r>
            <a:r>
              <a:rPr sz="22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Autrement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ceux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non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signataires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concernés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ses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compris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contribuables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2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Application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aux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impôts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visés dans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impôts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les impôts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fortune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2E5C1-139F-49FF-F389-2F40B0B152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56</a:t>
            </a:fld>
            <a:endParaRPr lang="fr-F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832" y="539622"/>
            <a:ext cx="1064361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3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VII-</a:t>
            </a:r>
            <a:r>
              <a:rPr sz="32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3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PRINCIPES</a:t>
            </a:r>
            <a:r>
              <a:rPr sz="32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32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3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 INTERNATIONAL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256" y="2158111"/>
            <a:ext cx="11277600" cy="25474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Ces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principes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visent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trois aspects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77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techniques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méthodes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d’élimination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doubles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impositions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non-discrimination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46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BB4388-0C2A-8D9B-F11B-95F7239C34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57</a:t>
            </a:fld>
            <a:endParaRPr lang="fr-F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561" y="85344"/>
            <a:ext cx="1008024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8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VII-</a:t>
            </a:r>
            <a:r>
              <a:rPr sz="28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8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PRINCIPES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8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8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r>
              <a:rPr sz="28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304" y="1492123"/>
            <a:ext cx="11838431" cy="5086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techniques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d'imposition</a:t>
            </a:r>
            <a:endParaRPr sz="2600" dirty="0">
              <a:latin typeface="Arial"/>
              <a:cs typeface="Arial"/>
            </a:endParaRPr>
          </a:p>
          <a:p>
            <a:pPr marL="756285" marR="246379" indent="-287020">
              <a:lnSpc>
                <a:spcPct val="150000"/>
              </a:lnSpc>
              <a:spcBef>
                <a:spcPts val="31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matière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techniques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territorialité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§1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modalités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§2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927100">
              <a:lnSpc>
                <a:spcPct val="150000"/>
              </a:lnSpc>
              <a:spcBef>
                <a:spcPts val="37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L'application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principe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territorialité</a:t>
            </a:r>
            <a:endParaRPr sz="2600" dirty="0">
              <a:latin typeface="Arial"/>
              <a:cs typeface="Arial"/>
            </a:endParaRPr>
          </a:p>
          <a:p>
            <a:pPr marL="1155700" marR="5080" indent="-228600">
              <a:lnSpc>
                <a:spcPct val="15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Chaque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lequel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il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exerce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souveraineté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fois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politique,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administrative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600" dirty="0">
              <a:latin typeface="Arial"/>
              <a:cs typeface="Arial"/>
            </a:endParaRPr>
          </a:p>
          <a:p>
            <a:pPr marL="1155700" marR="31115" indent="-228600">
              <a:lnSpc>
                <a:spcPct val="150000"/>
              </a:lnSpc>
              <a:spcBef>
                <a:spcPts val="101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plan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convient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référer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 code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impôts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directs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taxes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assimilées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 y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relever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 suit</a:t>
            </a:r>
            <a:r>
              <a:rPr sz="2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47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AF9350-BE72-1C48-A5C5-3DD30BDA84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58</a:t>
            </a:fld>
            <a:endParaRPr lang="fr-F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6495" y="730758"/>
            <a:ext cx="8224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200" b="1" spc="-5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VII-</a:t>
            </a:r>
            <a:r>
              <a:rPr sz="22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200" b="1" spc="-7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PRINCIPES</a:t>
            </a:r>
            <a:r>
              <a:rPr sz="2200" b="1" spc="-4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2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2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r>
              <a:rPr sz="22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417" y="2033143"/>
            <a:ext cx="11015218" cy="3057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Algérie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Pour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l’IRG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applicable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aux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personnes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physiques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, il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reprendre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2F0F"/>
                </a:solidFill>
                <a:latin typeface="Arial"/>
                <a:cs typeface="Arial"/>
              </a:rPr>
              <a:t>articles</a:t>
            </a:r>
            <a:r>
              <a:rPr sz="2400" b="1" spc="-1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2F0F"/>
                </a:solidFill>
                <a:latin typeface="Arial"/>
                <a:cs typeface="Arial"/>
              </a:rPr>
              <a:t>3</a:t>
            </a:r>
            <a:r>
              <a:rPr sz="2400" b="1" spc="-2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2F0F"/>
                </a:solidFill>
                <a:latin typeface="Arial"/>
                <a:cs typeface="Arial"/>
              </a:rPr>
              <a:t>et</a:t>
            </a:r>
            <a:r>
              <a:rPr sz="2400" b="1" spc="-1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2F0F"/>
                </a:solidFill>
                <a:latin typeface="Arial"/>
                <a:cs typeface="Arial"/>
              </a:rPr>
              <a:t>8</a:t>
            </a:r>
            <a:r>
              <a:rPr sz="2400" b="1" spc="-1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2F0F"/>
                </a:solidFill>
                <a:latin typeface="Arial"/>
                <a:cs typeface="Arial"/>
              </a:rPr>
              <a:t>du</a:t>
            </a:r>
            <a:r>
              <a:rPr sz="2400" b="1" spc="-3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A42F0F"/>
                </a:solidFill>
                <a:latin typeface="Arial"/>
                <a:cs typeface="Arial"/>
              </a:rPr>
              <a:t>CIDTA</a:t>
            </a:r>
            <a:r>
              <a:rPr sz="2400" b="1" spc="-7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nous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cité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concerne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internes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DFI.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effet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deux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articles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indiquent 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manière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claire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l’imposition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revenus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 physiques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réalisée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leur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résidence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fiscale.</a:t>
            </a:r>
            <a:endParaRPr sz="2400" dirty="0">
              <a:latin typeface="Arial"/>
              <a:cs typeface="Arial"/>
            </a:endParaRPr>
          </a:p>
          <a:p>
            <a:pPr marL="355600" marR="33655" indent="-342900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Pour</a:t>
            </a:r>
            <a:r>
              <a:rPr sz="2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les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personnes</a:t>
            </a:r>
            <a:r>
              <a:rPr sz="2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morales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territorialité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(IBS)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 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définie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2F0F"/>
                </a:solidFill>
                <a:latin typeface="Arial"/>
                <a:cs typeface="Arial"/>
              </a:rPr>
              <a:t>l’article</a:t>
            </a:r>
            <a:r>
              <a:rPr sz="2400" b="1" spc="-5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2F0F"/>
                </a:solidFill>
                <a:latin typeface="Arial"/>
                <a:cs typeface="Arial"/>
              </a:rPr>
              <a:t>137</a:t>
            </a:r>
            <a:r>
              <a:rPr sz="2400" b="1" spc="-2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2F0F"/>
                </a:solidFill>
                <a:latin typeface="Arial"/>
                <a:cs typeface="Arial"/>
              </a:rPr>
              <a:t>du</a:t>
            </a:r>
            <a:r>
              <a:rPr sz="2400" b="1" spc="-10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A42F0F"/>
                </a:solidFill>
                <a:latin typeface="Arial"/>
                <a:cs typeface="Arial"/>
              </a:rPr>
              <a:t>CIDTA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qu’il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48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E11E8-BD8D-AFAE-B1A9-CCF76BFD97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59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38314" y="1500189"/>
            <a:ext cx="6190477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7030A0"/>
                </a:solidFill>
                <a:latin typeface="Perpetua" pitchFamily="18" charset="0"/>
              </a:rPr>
              <a:t>2-</a:t>
            </a:r>
            <a:r>
              <a:rPr lang="fr-FR" sz="2800" b="1">
                <a:latin typeface="Perpetua" pitchFamily="18" charset="0"/>
              </a:rPr>
              <a:t> La définition de la double imposition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773239" y="2214563"/>
            <a:ext cx="86455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2400"/>
              </a:spcAft>
              <a:buClr>
                <a:srgbClr val="3366FF"/>
              </a:buClr>
              <a:buFont typeface="Wingdings" pitchFamily="2" charset="2"/>
              <a:buChar char="Ø"/>
            </a:pPr>
            <a:r>
              <a:rPr lang="fr-FR" sz="2500" b="1">
                <a:latin typeface="Perpetua" pitchFamily="18" charset="0"/>
              </a:rPr>
              <a:t>Des revenus ou des biens se trouvant sous la souveraineté fiscale des Etats qui ont chacun toute latitude pour exercer leur droit d ’imposer</a:t>
            </a:r>
            <a:r>
              <a:rPr lang="fr-FR" sz="2500">
                <a:latin typeface="Perpetua" pitchFamily="18" charset="0"/>
              </a:rPr>
              <a:t>.</a:t>
            </a:r>
          </a:p>
          <a:p>
            <a:pPr algn="just">
              <a:lnSpc>
                <a:spcPct val="200000"/>
              </a:lnSpc>
              <a:spcAft>
                <a:spcPts val="2400"/>
              </a:spcAft>
              <a:buClr>
                <a:srgbClr val="3366FF"/>
              </a:buClr>
              <a:buFont typeface="Wingdings" pitchFamily="2" charset="2"/>
              <a:buChar char="Ø"/>
            </a:pPr>
            <a:r>
              <a:rPr lang="fr-FR" sz="2500" b="1">
                <a:latin typeface="Perpetua" pitchFamily="18" charset="0"/>
              </a:rPr>
              <a:t>Etat de la résidence/Etat de la source.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B644125-0B03-720F-A701-D108A8A5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1408" y="652348"/>
            <a:ext cx="8170926" cy="8739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8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VII-</a:t>
            </a:r>
            <a:r>
              <a:rPr sz="28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8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PRINCIPES</a:t>
            </a:r>
            <a:r>
              <a:rPr sz="2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8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8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r>
              <a:rPr sz="28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8310" y="1109472"/>
            <a:ext cx="8596668" cy="2198807"/>
          </a:xfrm>
          <a:prstGeom prst="rect">
            <a:avLst/>
          </a:prstGeom>
        </p:spPr>
        <p:txBody>
          <a:bodyPr vert="horz" wrap="square" lIns="0" tIns="1141222" rIns="0" bIns="0" rtlCol="0">
            <a:spAutoFit/>
          </a:bodyPr>
          <a:lstStyle/>
          <a:p>
            <a:pPr marL="883919" marR="5080" indent="-3429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b="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Art.</a:t>
            </a:r>
            <a:r>
              <a:rPr sz="3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137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0" spc="70" dirty="0">
                <a:solidFill>
                  <a:srgbClr val="404040"/>
                </a:solidFill>
                <a:latin typeface="Arial"/>
                <a:cs typeface="Arial"/>
              </a:rPr>
              <a:t>−</a:t>
            </a:r>
            <a:r>
              <a:rPr sz="3200" b="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32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3200" b="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dû</a:t>
            </a:r>
            <a:r>
              <a:rPr sz="3200" b="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3200" b="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raison</a:t>
            </a:r>
            <a:r>
              <a:rPr sz="3200" b="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3200" b="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32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32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3200" b="0" spc="-10" dirty="0">
                <a:solidFill>
                  <a:srgbClr val="404040"/>
                </a:solidFill>
                <a:latin typeface="Arial"/>
                <a:cs typeface="Arial"/>
              </a:rPr>
              <a:t>Algérie.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1114" y="3330955"/>
            <a:ext cx="9385300" cy="29673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notamment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considérés comme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 réalisés en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2700" marR="5080" indent="252729">
              <a:lnSpc>
                <a:spcPct val="100000"/>
              </a:lnSpc>
              <a:spcBef>
                <a:spcPts val="994"/>
              </a:spcBef>
              <a:buChar char="–"/>
              <a:tabLst>
                <a:tab pos="52641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forme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provenant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l’exercice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habituel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caractère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industriel, commercial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agricole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l’absence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d’établissement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12700" marR="174625" indent="252729">
              <a:lnSpc>
                <a:spcPct val="100000"/>
              </a:lnSpc>
              <a:spcBef>
                <a:spcPts val="1010"/>
              </a:spcBef>
              <a:buChar char="–"/>
              <a:tabLst>
                <a:tab pos="52641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d’entreprises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utilisant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concours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représentants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n’ayant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personnalité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professionnelle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distincte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49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7B8D57-38DA-5489-6637-469F1667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60</a:t>
            </a:fld>
            <a:endParaRPr lang="fr-F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652348"/>
            <a:ext cx="8222615" cy="9970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chemeClr val="accent2"/>
                </a:solidFill>
              </a:rPr>
              <a:t>CHAPITRE</a:t>
            </a:r>
            <a:r>
              <a:rPr sz="3200" b="1" spc="-65" dirty="0">
                <a:solidFill>
                  <a:schemeClr val="accent2"/>
                </a:solidFill>
              </a:rPr>
              <a:t> </a:t>
            </a:r>
            <a:r>
              <a:rPr sz="3200" b="1" dirty="0">
                <a:solidFill>
                  <a:schemeClr val="accent2"/>
                </a:solidFill>
              </a:rPr>
              <a:t>VII-</a:t>
            </a:r>
            <a:r>
              <a:rPr sz="3200" b="1" spc="-75" dirty="0">
                <a:solidFill>
                  <a:schemeClr val="accent2"/>
                </a:solidFill>
              </a:rPr>
              <a:t> </a:t>
            </a:r>
            <a:r>
              <a:rPr sz="3200" b="1" dirty="0">
                <a:solidFill>
                  <a:schemeClr val="accent2"/>
                </a:solidFill>
              </a:rPr>
              <a:t>LES</a:t>
            </a:r>
            <a:r>
              <a:rPr sz="3200" b="1" spc="-80" dirty="0">
                <a:solidFill>
                  <a:schemeClr val="accent2"/>
                </a:solidFill>
              </a:rPr>
              <a:t> </a:t>
            </a:r>
            <a:r>
              <a:rPr sz="3200" b="1" dirty="0">
                <a:solidFill>
                  <a:schemeClr val="accent2"/>
                </a:solidFill>
              </a:rPr>
              <a:t>PRINCIPES</a:t>
            </a:r>
            <a:r>
              <a:rPr sz="3200" b="1" spc="-50" dirty="0">
                <a:solidFill>
                  <a:schemeClr val="accent2"/>
                </a:solidFill>
              </a:rPr>
              <a:t> </a:t>
            </a:r>
            <a:r>
              <a:rPr sz="3200" b="1" dirty="0">
                <a:solidFill>
                  <a:schemeClr val="accent2"/>
                </a:solidFill>
              </a:rPr>
              <a:t>DU</a:t>
            </a:r>
            <a:r>
              <a:rPr sz="3200" b="1" spc="-85" dirty="0">
                <a:solidFill>
                  <a:schemeClr val="accent2"/>
                </a:solidFill>
              </a:rPr>
              <a:t> </a:t>
            </a:r>
            <a:r>
              <a:rPr sz="3200" b="1" dirty="0">
                <a:solidFill>
                  <a:schemeClr val="accent2"/>
                </a:solidFill>
              </a:rPr>
              <a:t>DROIT</a:t>
            </a:r>
            <a:r>
              <a:rPr sz="3200" b="1" spc="-85" dirty="0">
                <a:solidFill>
                  <a:schemeClr val="accent2"/>
                </a:solidFill>
              </a:rPr>
              <a:t> </a:t>
            </a:r>
            <a:r>
              <a:rPr sz="3200" b="1" dirty="0">
                <a:solidFill>
                  <a:schemeClr val="accent2"/>
                </a:solidFill>
              </a:rPr>
              <a:t>FISCAL</a:t>
            </a:r>
            <a:r>
              <a:rPr sz="3200" b="1" spc="-80" dirty="0">
                <a:solidFill>
                  <a:schemeClr val="accent2"/>
                </a:solidFill>
              </a:rPr>
              <a:t> </a:t>
            </a:r>
            <a:r>
              <a:rPr sz="3200" b="1" spc="-10" dirty="0">
                <a:solidFill>
                  <a:schemeClr val="accent2"/>
                </a:solidFill>
              </a:rPr>
              <a:t>INTERNATIONAL</a:t>
            </a:r>
            <a:endParaRPr sz="3200" b="1" dirty="0">
              <a:solidFill>
                <a:schemeClr val="accent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256" y="2450718"/>
            <a:ext cx="11314175" cy="3095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673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d’entreprises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qui,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posséder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Algérie d’établissement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représentants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désignés,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pratiquent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néanmoins,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directement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indirectement,</a:t>
            </a:r>
            <a:r>
              <a:rPr sz="24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4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traduisant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cycle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complet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d’opérations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commerciales.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Lorsqu’une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exerce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fois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Algérie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hors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national,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sauf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preuve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contraire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résultant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comptabilités distinctes,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présumé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réalisé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prorata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opérations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production,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défaut,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ventes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réalisées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territoire.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D4E1F7-FEEF-EC3A-6112-348DC112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61</a:t>
            </a:fld>
            <a:endParaRPr lang="fr-F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650824"/>
            <a:ext cx="8987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VII-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PRINCIPES</a:t>
            </a:r>
            <a:r>
              <a:rPr spc="-15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DROIT</a:t>
            </a:r>
            <a:r>
              <a:rPr spc="-25" dirty="0"/>
              <a:t> </a:t>
            </a:r>
            <a:r>
              <a:rPr dirty="0"/>
              <a:t>FISCAL</a:t>
            </a:r>
            <a:r>
              <a:rPr spc="-20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72" y="1827664"/>
            <a:ext cx="11996928" cy="35022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612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modalités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d'imposition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situations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posent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généralement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69900" marR="5080" lvl="1">
              <a:lnSpc>
                <a:spcPct val="100099"/>
              </a:lnSpc>
              <a:spcBef>
                <a:spcPts val="1000"/>
              </a:spcBef>
              <a:buAutoNum type="arabicPeriod"/>
              <a:tabLst>
                <a:tab pos="779780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Soit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n’est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pas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présence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d’une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avec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pays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est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originaire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physique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morale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aura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stricte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interne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réalisé,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c’est-à-dire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(Etat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A).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(Etat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B)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d’appliquer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propre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législation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accordant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non</a:t>
            </a:r>
            <a:r>
              <a:rPr sz="20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crédit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d’impôt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ressortissant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résident.</a:t>
            </a:r>
            <a:endParaRPr sz="2000" dirty="0">
              <a:latin typeface="Arial"/>
              <a:cs typeface="Arial"/>
            </a:endParaRPr>
          </a:p>
          <a:p>
            <a:pPr marL="539750">
              <a:lnSpc>
                <a:spcPct val="100000"/>
              </a:lnSpc>
              <a:spcBef>
                <a:spcPts val="994"/>
              </a:spcBef>
              <a:tabLst>
                <a:tab pos="8236584" algn="l"/>
              </a:tabLst>
            </a:pP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va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également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soumettre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	réalisés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l’étranger.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3678D9-D79D-E619-A6F2-C8578C81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62</a:t>
            </a:fld>
            <a:endParaRPr lang="fr-F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519" y="655446"/>
            <a:ext cx="6619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VII-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PRINCIPES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 INTERNATIONAL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256" y="1851152"/>
            <a:ext cx="11582400" cy="28260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4615" rIns="0" bIns="0" rtlCol="0">
            <a:spAutoFit/>
          </a:bodyPr>
          <a:lstStyle/>
          <a:p>
            <a:pPr marL="12700" marR="960119">
              <a:lnSpc>
                <a:spcPct val="80000"/>
              </a:lnSpc>
              <a:spcBef>
                <a:spcPts val="745"/>
              </a:spcBef>
            </a:pP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7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Soit</a:t>
            </a:r>
            <a:r>
              <a:rPr sz="27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7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est</a:t>
            </a:r>
            <a:r>
              <a:rPr sz="2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sz="2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contraire</a:t>
            </a:r>
            <a:r>
              <a:rPr sz="2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présence</a:t>
            </a:r>
            <a:r>
              <a:rPr sz="2700" b="1" spc="-10" dirty="0">
                <a:solidFill>
                  <a:srgbClr val="FF0000"/>
                </a:solidFill>
                <a:latin typeface="Arial"/>
                <a:cs typeface="Arial"/>
              </a:rPr>
              <a:t> d’une 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  <a:r>
              <a:rPr sz="27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 dirty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cas il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y aura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précédent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7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7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(Etat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source)</a:t>
            </a:r>
            <a:r>
              <a:rPr sz="2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B (Etat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résidence)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plus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attribués</a:t>
            </a:r>
            <a:r>
              <a:rPr sz="2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convention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concernés</a:t>
            </a:r>
            <a:r>
              <a:rPr sz="2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(A</a:t>
            </a:r>
            <a:r>
              <a:rPr sz="27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B).</a:t>
            </a:r>
            <a:endParaRPr sz="2700" dirty="0">
              <a:latin typeface="Arial"/>
              <a:cs typeface="Arial"/>
            </a:endParaRPr>
          </a:p>
          <a:p>
            <a:pPr marL="12700" marR="465455">
              <a:lnSpc>
                <a:spcPct val="80000"/>
              </a:lnSpc>
              <a:spcBef>
                <a:spcPts val="1010"/>
              </a:spcBef>
            </a:pP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7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hypothèse</a:t>
            </a:r>
            <a:r>
              <a:rPr sz="2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prévu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l’élimination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7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7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404040"/>
                </a:solidFill>
                <a:latin typeface="Arial"/>
                <a:cs typeface="Arial"/>
              </a:rPr>
              <a:t>imposition.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08C51-AD32-B0AA-0718-6E76D039E3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63</a:t>
            </a:fld>
            <a:endParaRPr lang="fr-F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494" y="758190"/>
            <a:ext cx="899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5" dirty="0"/>
              <a:t> </a:t>
            </a:r>
            <a:r>
              <a:rPr dirty="0"/>
              <a:t>VII-</a:t>
            </a:r>
            <a:r>
              <a:rPr spc="10" dirty="0"/>
              <a:t> </a:t>
            </a:r>
            <a:r>
              <a:rPr dirty="0"/>
              <a:t>LES PRINCIPES</a:t>
            </a:r>
            <a:r>
              <a:rPr spc="10" dirty="0"/>
              <a:t> </a:t>
            </a:r>
            <a:r>
              <a:rPr dirty="0"/>
              <a:t>DU</a:t>
            </a:r>
            <a:r>
              <a:rPr spc="-5" dirty="0"/>
              <a:t> </a:t>
            </a:r>
            <a:r>
              <a:rPr dirty="0"/>
              <a:t>DROIT FISCAL</a:t>
            </a:r>
            <a:r>
              <a:rPr spc="5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3810" y="2177922"/>
            <a:ext cx="10026015" cy="4196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méthodes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d'élimination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doubles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impositions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ts val="2590"/>
              </a:lnSpc>
              <a:spcBef>
                <a:spcPts val="173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techniques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modalités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prévus dans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cadre du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DFI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167130" indent="-240665">
              <a:lnSpc>
                <a:spcPts val="2305"/>
              </a:lnSpc>
              <a:buClr>
                <a:srgbClr val="A42F0F"/>
              </a:buClr>
              <a:buSzPct val="95833"/>
              <a:buFont typeface="Wingdings"/>
              <a:buChar char=""/>
              <a:tabLst>
                <a:tab pos="116776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d’imputation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§1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1167130" indent="-240665">
              <a:lnSpc>
                <a:spcPts val="2590"/>
              </a:lnSpc>
              <a:buClr>
                <a:srgbClr val="A42F0F"/>
              </a:buClr>
              <a:buSzPct val="95833"/>
              <a:buFont typeface="Wingdings"/>
              <a:buChar char=""/>
              <a:tabLst>
                <a:tab pos="116776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d’exemption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§2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ts val="2590"/>
              </a:lnSpc>
              <a:spcBef>
                <a:spcPts val="173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méthode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d'imputation</a:t>
            </a:r>
            <a:endParaRPr sz="2400" dirty="0">
              <a:latin typeface="Arial"/>
              <a:cs typeface="Arial"/>
            </a:endParaRPr>
          </a:p>
          <a:p>
            <a:pPr marL="1155700" marR="5080" indent="-228600">
              <a:lnSpc>
                <a:spcPct val="80000"/>
              </a:lnSpc>
              <a:spcBef>
                <a:spcPts val="290"/>
              </a:spcBef>
              <a:buClr>
                <a:srgbClr val="A42F0F"/>
              </a:buClr>
              <a:buSzPct val="95833"/>
              <a:buFont typeface="Wingdings"/>
              <a:buChar char=""/>
              <a:tabLst>
                <a:tab pos="117030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règle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prévaut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matière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résidence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propre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ceux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 Etat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celui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revenu.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observe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l’évidence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situation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préjudiciable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aux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visées,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qu’elles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soient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physiques ou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morales,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mesure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subissent manifestement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imposition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provenant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Etat.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354688-F129-5D83-7060-5F7CEA22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64</a:t>
            </a:fld>
            <a:endParaRPr lang="fr-F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973" y="539622"/>
            <a:ext cx="66198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VII-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PRINCIPES</a:t>
            </a:r>
            <a:r>
              <a:rPr spc="-1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spc="-10" dirty="0"/>
              <a:t>FISCAL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7973" y="1897761"/>
            <a:ext cx="8747125" cy="3565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25"/>
              </a:spcBef>
              <a:buClr>
                <a:srgbClr val="A42F0F"/>
              </a:buClr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dirty="0"/>
              <a:t>	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situation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concepteurs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modèles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imaginé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possibilité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d’y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remédier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donc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d’éliminer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née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système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taxation.</a:t>
            </a:r>
            <a:endParaRPr sz="2600" dirty="0">
              <a:latin typeface="Arial"/>
              <a:cs typeface="Arial"/>
            </a:endParaRPr>
          </a:p>
          <a:p>
            <a:pPr marL="355600" marR="399415" indent="-342900">
              <a:lnSpc>
                <a:spcPct val="81200"/>
              </a:lnSpc>
              <a:spcBef>
                <a:spcPts val="1175"/>
              </a:spcBef>
              <a:buClr>
                <a:srgbClr val="A42F0F"/>
              </a:buClr>
              <a:buSzPct val="111538"/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dirty="0"/>
              <a:t>	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première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préconisée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méthode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d’imputation.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s’agit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crédit d’impôt.</a:t>
            </a:r>
            <a:endParaRPr sz="2600" dirty="0">
              <a:latin typeface="Arial"/>
              <a:cs typeface="Arial"/>
            </a:endParaRPr>
          </a:p>
          <a:p>
            <a:pPr marL="355600" marR="403225" indent="-342900">
              <a:lnSpc>
                <a:spcPts val="2500"/>
              </a:lnSpc>
              <a:spcBef>
                <a:spcPts val="975"/>
              </a:spcBef>
              <a:buClr>
                <a:srgbClr val="A42F0F"/>
              </a:buClr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dirty="0"/>
              <a:t>	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Cette application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faite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façons: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première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consiste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intégrale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seconde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manière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ordinaire.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D9627A-0C8C-90B6-DBF6-C49D9273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65</a:t>
            </a:fld>
            <a:endParaRPr lang="fr-F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538" y="483870"/>
            <a:ext cx="6619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5" dirty="0"/>
              <a:t> </a:t>
            </a:r>
            <a:r>
              <a:rPr dirty="0"/>
              <a:t>VII-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PRINCIPES</a:t>
            </a:r>
            <a:r>
              <a:rPr spc="-1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spc="-10" dirty="0"/>
              <a:t>FISCAL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008" y="1945284"/>
            <a:ext cx="9444990" cy="3681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1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L’imputation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intégrale:</a:t>
            </a:r>
            <a:endParaRPr sz="2200" dirty="0">
              <a:latin typeface="Arial"/>
              <a:cs typeface="Arial"/>
            </a:endParaRPr>
          </a:p>
          <a:p>
            <a:pPr marL="756285" marR="134620" indent="-287020">
              <a:lnSpc>
                <a:spcPct val="100000"/>
              </a:lnSpc>
              <a:spcBef>
                <a:spcPts val="101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2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consiste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prendre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crédit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d’impôt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totalité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payé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Etat.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C’est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déduction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totale.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L’imputation</a:t>
            </a:r>
            <a:r>
              <a:rPr sz="22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ordinaire</a:t>
            </a:r>
            <a:r>
              <a:rPr sz="2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698500" marR="5080" indent="-228600">
              <a:lnSpc>
                <a:spcPct val="100000"/>
              </a:lnSpc>
              <a:spcBef>
                <a:spcPts val="100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consiste,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quant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elle,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déduire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montant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d’impôt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payé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condition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dépasse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fraction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établi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propre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pays;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autrement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dit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résidence.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Exemple</a:t>
            </a:r>
            <a:r>
              <a:rPr sz="2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français:</a:t>
            </a:r>
            <a:r>
              <a:rPr sz="2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diapo</a:t>
            </a:r>
            <a:r>
              <a:rPr sz="2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suivante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91F610-368D-3FF4-C454-09F5C13F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66</a:t>
            </a:fld>
            <a:endParaRPr lang="fr-F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687399"/>
            <a:ext cx="6816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accent2"/>
                </a:solidFill>
              </a:rPr>
              <a:t>Imputation</a:t>
            </a:r>
            <a:r>
              <a:rPr sz="2800" b="1" spc="-120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ordinaire</a:t>
            </a:r>
            <a:r>
              <a:rPr sz="2800" b="1" spc="-110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:</a:t>
            </a:r>
            <a:r>
              <a:rPr sz="2800" b="1" spc="-105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exemple</a:t>
            </a:r>
            <a:r>
              <a:rPr sz="2800" b="1" spc="-120" dirty="0">
                <a:solidFill>
                  <a:schemeClr val="accent2"/>
                </a:solidFill>
              </a:rPr>
              <a:t> </a:t>
            </a:r>
            <a:r>
              <a:rPr sz="2800" b="1" spc="-10" dirty="0">
                <a:solidFill>
                  <a:schemeClr val="accent2"/>
                </a:solidFill>
              </a:rPr>
              <a:t>français</a:t>
            </a:r>
            <a:endParaRPr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30863" y="1843946"/>
          <a:ext cx="7957181" cy="429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2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b="1" spc="35" dirty="0">
                          <a:latin typeface="Calibri"/>
                          <a:cs typeface="Calibri"/>
                        </a:rPr>
                        <a:t>Désignation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b="1" spc="45" dirty="0">
                          <a:latin typeface="Calibri"/>
                          <a:cs typeface="Calibri"/>
                        </a:rPr>
                        <a:t>Montant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35">
                <a:tc gridSpan="5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60" dirty="0">
                          <a:latin typeface="Calibri"/>
                          <a:cs typeface="Calibri"/>
                        </a:rPr>
                        <a:t>Dividendes</a:t>
                      </a:r>
                      <a:r>
                        <a:rPr sz="2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source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américaine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effectivement</a:t>
                      </a:r>
                      <a:r>
                        <a:rPr sz="2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perçus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 gridSpan="4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65" dirty="0">
                          <a:latin typeface="Calibri"/>
                          <a:cs typeface="Calibri"/>
                        </a:rPr>
                        <a:t>Impôt</a:t>
                      </a:r>
                      <a:r>
                        <a:rPr sz="20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américain</a:t>
                      </a:r>
                      <a:r>
                        <a:rPr sz="20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source</a:t>
                      </a:r>
                      <a:r>
                        <a:rPr sz="2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(20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000x15%)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5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 gridSpan="2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75" dirty="0">
                          <a:latin typeface="Calibri"/>
                          <a:cs typeface="Calibri"/>
                        </a:rPr>
                        <a:t>Montant</a:t>
                      </a:r>
                      <a:r>
                        <a:rPr sz="2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dividendes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35">
                <a:tc gridSpan="5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55" dirty="0">
                          <a:latin typeface="Calibri"/>
                          <a:cs typeface="Calibri"/>
                        </a:rPr>
                        <a:t>Dépenses</a:t>
                      </a:r>
                      <a:r>
                        <a:rPr sz="20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déductibles</a:t>
                      </a:r>
                      <a:r>
                        <a:rPr sz="2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vertu</a:t>
                      </a:r>
                      <a:r>
                        <a:rPr sz="200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loi</a:t>
                      </a:r>
                      <a:r>
                        <a:rPr sz="20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française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5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35">
                <a:tc gridSpan="2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60" dirty="0">
                          <a:latin typeface="Calibri"/>
                          <a:cs typeface="Calibri"/>
                        </a:rPr>
                        <a:t>Dividendes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nets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imposables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 gridSpan="4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60" dirty="0">
                          <a:latin typeface="Calibri"/>
                          <a:cs typeface="Calibri"/>
                        </a:rPr>
                        <a:t>Revenus</a:t>
                      </a:r>
                      <a:r>
                        <a:rPr sz="2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nets</a:t>
                      </a:r>
                      <a:r>
                        <a:rPr sz="2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imposables</a:t>
                      </a:r>
                      <a:r>
                        <a:rPr sz="20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France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(total)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2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50" dirty="0">
                          <a:latin typeface="Calibri"/>
                          <a:cs typeface="Calibri"/>
                        </a:rPr>
                        <a:t>Droits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simples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35">
                <a:tc gridSpan="5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50" dirty="0">
                          <a:latin typeface="Calibri"/>
                          <a:cs typeface="Calibri"/>
                        </a:rPr>
                        <a:t>Limite</a:t>
                      </a:r>
                      <a:r>
                        <a:rPr sz="2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5" dirty="0">
                          <a:latin typeface="Calibri"/>
                          <a:cs typeface="Calibri"/>
                        </a:rPr>
                        <a:t>l'imputation</a:t>
                      </a:r>
                      <a:r>
                        <a:rPr sz="20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20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150x19</a:t>
                      </a:r>
                      <a:r>
                        <a:rPr sz="20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000/150</a:t>
                      </a:r>
                      <a:r>
                        <a:rPr sz="20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000,</a:t>
                      </a:r>
                      <a:r>
                        <a:rPr sz="200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soit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5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605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 gridSpan="3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7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20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2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000x34,76%</a:t>
                      </a:r>
                      <a:r>
                        <a:rPr sz="20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(taux</a:t>
                      </a:r>
                      <a:r>
                        <a:rPr sz="2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effectif)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0">
                <a:tc gridSpan="5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0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crédit</a:t>
                      </a:r>
                      <a:r>
                        <a:rPr sz="20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d'imôpt</a:t>
                      </a:r>
                      <a:r>
                        <a:rPr sz="20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peut</a:t>
                      </a:r>
                      <a:r>
                        <a:rPr sz="20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être</a:t>
                      </a:r>
                      <a:r>
                        <a:rPr sz="20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intégralement</a:t>
                      </a:r>
                      <a:r>
                        <a:rPr sz="20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imputé</a:t>
                      </a:r>
                      <a:r>
                        <a:rPr sz="20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sur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835">
                <a:tc gridSpan="5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5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5" dirty="0">
                          <a:latin typeface="Calibri"/>
                          <a:cs typeface="Calibri"/>
                        </a:rPr>
                        <a:t>montant</a:t>
                      </a:r>
                      <a:r>
                        <a:rPr sz="2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droits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simples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puisqu'il</a:t>
                      </a:r>
                      <a:r>
                        <a:rPr sz="20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excède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pas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la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35">
                <a:tc gridSpan="3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000" spc="45" dirty="0">
                          <a:latin typeface="Calibri"/>
                          <a:cs typeface="Calibri"/>
                        </a:rPr>
                        <a:t>fraction</a:t>
                      </a:r>
                      <a:r>
                        <a:rPr sz="20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l'impôt</a:t>
                      </a:r>
                      <a:r>
                        <a:rPr sz="2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français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605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43B7FE-ACF6-BD4E-9D25-E4F953F2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67</a:t>
            </a:fld>
            <a:endParaRPr lang="fr-F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017" y="758698"/>
            <a:ext cx="6344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accent2"/>
                </a:solidFill>
              </a:rPr>
              <a:t>Imputation</a:t>
            </a:r>
            <a:r>
              <a:rPr sz="2800" b="1" spc="-85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ordinaire</a:t>
            </a:r>
            <a:r>
              <a:rPr sz="2800" b="1" spc="-100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:</a:t>
            </a:r>
            <a:r>
              <a:rPr sz="2800" b="1" spc="-75" dirty="0">
                <a:solidFill>
                  <a:schemeClr val="accent2"/>
                </a:solidFill>
              </a:rPr>
              <a:t> </a:t>
            </a:r>
            <a:r>
              <a:rPr sz="2800" b="1" dirty="0">
                <a:solidFill>
                  <a:schemeClr val="accent2"/>
                </a:solidFill>
              </a:rPr>
              <a:t>autre</a:t>
            </a:r>
            <a:r>
              <a:rPr sz="2800" b="1" spc="-100" dirty="0">
                <a:solidFill>
                  <a:schemeClr val="accent2"/>
                </a:solidFill>
              </a:rPr>
              <a:t> </a:t>
            </a:r>
            <a:r>
              <a:rPr sz="2800" b="1" spc="-10" dirty="0">
                <a:solidFill>
                  <a:schemeClr val="accent2"/>
                </a:solidFill>
              </a:rPr>
              <a:t>exemple</a:t>
            </a:r>
            <a:endParaRPr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89235" y="2549548"/>
          <a:ext cx="6181089" cy="356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870"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80" dirty="0">
                          <a:latin typeface="Calibri"/>
                          <a:cs typeface="Calibri"/>
                        </a:rPr>
                        <a:t>Lieu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réalisation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10" dirty="0">
                          <a:latin typeface="Calibri"/>
                          <a:cs typeface="Calibri"/>
                        </a:rPr>
                        <a:t>Monntant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125" dirty="0">
                          <a:latin typeface="Calibri"/>
                          <a:cs typeface="Calibri"/>
                        </a:rPr>
                        <a:t>Taux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25" dirty="0">
                          <a:latin typeface="Calibri"/>
                          <a:cs typeface="Calibri"/>
                        </a:rPr>
                        <a:t>de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130" dirty="0"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6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25" dirty="0">
                          <a:latin typeface="Calibri"/>
                          <a:cs typeface="Calibri"/>
                        </a:rPr>
                        <a:t>de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9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6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55" dirty="0">
                          <a:latin typeface="Calibri"/>
                          <a:cs typeface="Calibri"/>
                        </a:rPr>
                        <a:t>revenus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12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6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revenu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10" dirty="0">
                          <a:latin typeface="Calibri"/>
                          <a:cs typeface="Calibri"/>
                        </a:rPr>
                        <a:t>l'impôt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10" dirty="0">
                          <a:latin typeface="Calibri"/>
                          <a:cs typeface="Calibri"/>
                        </a:rPr>
                        <a:t>l'impôt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70"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50" spc="-125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6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l'Etat</a:t>
                      </a:r>
                      <a:r>
                        <a:rPr sz="16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85" dirty="0">
                          <a:latin typeface="Calibri"/>
                          <a:cs typeface="Calibri"/>
                        </a:rPr>
                        <a:t>résidence</a:t>
                      </a:r>
                      <a:r>
                        <a:rPr sz="16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50" dirty="0">
                          <a:latin typeface="Calibri"/>
                          <a:cs typeface="Calibri"/>
                        </a:rPr>
                        <a:t>R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10" dirty="0">
                          <a:latin typeface="Calibri"/>
                          <a:cs typeface="Calibri"/>
                        </a:rPr>
                        <a:t>3000*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25" dirty="0">
                          <a:latin typeface="Calibri"/>
                          <a:cs typeface="Calibri"/>
                        </a:rPr>
                        <a:t>30%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25" dirty="0">
                          <a:latin typeface="Calibri"/>
                          <a:cs typeface="Calibri"/>
                        </a:rPr>
                        <a:t>900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0"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50" spc="-105" dirty="0">
                          <a:latin typeface="Calibri"/>
                          <a:cs typeface="Calibri"/>
                        </a:rPr>
                        <a:t>dont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85" dirty="0">
                          <a:latin typeface="Calibri"/>
                          <a:cs typeface="Calibri"/>
                        </a:rPr>
                        <a:t>l'impôt</a:t>
                      </a:r>
                      <a:r>
                        <a:rPr sz="16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l'Etat</a:t>
                      </a:r>
                      <a:r>
                        <a:rPr sz="16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source</a:t>
                      </a:r>
                      <a:r>
                        <a:rPr sz="16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50" dirty="0">
                          <a:latin typeface="Calibri"/>
                          <a:cs typeface="Calibri"/>
                        </a:rPr>
                        <a:t>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40" dirty="0">
                          <a:latin typeface="Calibri"/>
                          <a:cs typeface="Calibri"/>
                        </a:rPr>
                        <a:t>1000x30%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25" dirty="0">
                          <a:latin typeface="Calibri"/>
                          <a:cs typeface="Calibri"/>
                        </a:rPr>
                        <a:t>300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70"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50" spc="-125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6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l'Etat</a:t>
                      </a:r>
                      <a:r>
                        <a:rPr sz="16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source</a:t>
                      </a:r>
                      <a:r>
                        <a:rPr sz="16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5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65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65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0" dirty="0">
                          <a:latin typeface="Calibri"/>
                          <a:cs typeface="Calibri"/>
                        </a:rPr>
                        <a:t>impôt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20" dirty="0">
                          <a:latin typeface="Calibri"/>
                          <a:cs typeface="Calibri"/>
                        </a:rPr>
                        <a:t>payé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114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5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25" dirty="0">
                          <a:latin typeface="Calibri"/>
                          <a:cs typeface="Calibri"/>
                        </a:rPr>
                        <a:t>000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25" dirty="0">
                          <a:latin typeface="Calibri"/>
                          <a:cs typeface="Calibri"/>
                        </a:rPr>
                        <a:t>40%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25" dirty="0">
                          <a:latin typeface="Calibri"/>
                          <a:cs typeface="Calibri"/>
                        </a:rPr>
                        <a:t>400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70"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50" spc="-105" dirty="0">
                          <a:latin typeface="Calibri"/>
                          <a:cs typeface="Calibri"/>
                        </a:rPr>
                        <a:t>L'impôt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5" dirty="0">
                          <a:latin typeface="Calibri"/>
                          <a:cs typeface="Calibri"/>
                        </a:rPr>
                        <a:t>qui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5" dirty="0">
                          <a:latin typeface="Calibri"/>
                          <a:cs typeface="Calibri"/>
                        </a:rPr>
                        <a:t>sera</a:t>
                      </a:r>
                      <a:r>
                        <a:rPr sz="16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payé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6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85" dirty="0">
                          <a:latin typeface="Calibri"/>
                          <a:cs typeface="Calibri"/>
                        </a:rPr>
                        <a:t>l'Etat</a:t>
                      </a:r>
                      <a:r>
                        <a:rPr sz="16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50" dirty="0">
                          <a:latin typeface="Calibri"/>
                          <a:cs typeface="Calibri"/>
                        </a:rPr>
                        <a:t>R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25" dirty="0">
                          <a:latin typeface="Calibri"/>
                          <a:cs typeface="Calibri"/>
                        </a:rPr>
                        <a:t>600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70">
                <a:tc gridSpan="6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50" spc="-85" dirty="0">
                          <a:latin typeface="Calibri"/>
                          <a:cs typeface="Calibri"/>
                        </a:rPr>
                        <a:t>C-à-</a:t>
                      </a:r>
                      <a:r>
                        <a:rPr sz="1650" spc="-1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85" dirty="0">
                          <a:latin typeface="Calibri"/>
                          <a:cs typeface="Calibri"/>
                        </a:rPr>
                        <a:t>crédit</a:t>
                      </a:r>
                      <a:r>
                        <a:rPr sz="16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0" dirty="0">
                          <a:latin typeface="Calibri"/>
                          <a:cs typeface="Calibri"/>
                        </a:rPr>
                        <a:t>d'impôt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6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0" dirty="0">
                          <a:latin typeface="Calibri"/>
                          <a:cs typeface="Calibri"/>
                        </a:rPr>
                        <a:t>cette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méthode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n'est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pas</a:t>
                      </a:r>
                      <a:r>
                        <a:rPr sz="16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20" dirty="0">
                          <a:latin typeface="Calibri"/>
                          <a:cs typeface="Calibri"/>
                        </a:rPr>
                        <a:t>montant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80" dirty="0">
                          <a:latin typeface="Calibri"/>
                          <a:cs typeface="Calibri"/>
                        </a:rPr>
                        <a:t>intégral</a:t>
                      </a:r>
                      <a:r>
                        <a:rPr sz="16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20" dirty="0">
                          <a:latin typeface="Calibri"/>
                          <a:cs typeface="Calibri"/>
                        </a:rPr>
                        <a:t>payé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870">
                <a:tc gridSpan="6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50" spc="-11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l'Etat</a:t>
                      </a:r>
                      <a:r>
                        <a:rPr sz="16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source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(S)</a:t>
                      </a:r>
                      <a:r>
                        <a:rPr sz="16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75" dirty="0">
                          <a:latin typeface="Calibri"/>
                          <a:cs typeface="Calibri"/>
                        </a:rPr>
                        <a:t>soit</a:t>
                      </a:r>
                      <a:r>
                        <a:rPr sz="16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60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165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0" dirty="0">
                          <a:latin typeface="Calibri"/>
                          <a:cs typeface="Calibri"/>
                        </a:rPr>
                        <a:t>mais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80" dirty="0">
                          <a:latin typeface="Calibri"/>
                          <a:cs typeface="Calibri"/>
                        </a:rPr>
                        <a:t>celui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déterminé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par</a:t>
                      </a:r>
                      <a:r>
                        <a:rPr sz="165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5" dirty="0">
                          <a:latin typeface="Calibri"/>
                          <a:cs typeface="Calibri"/>
                        </a:rPr>
                        <a:t>jeu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latin typeface="Calibri"/>
                          <a:cs typeface="Calibri"/>
                        </a:rPr>
                        <a:t>limitation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50" spc="-70" dirty="0">
                          <a:latin typeface="Calibri"/>
                          <a:cs typeface="Calibri"/>
                        </a:rPr>
                        <a:t>soit </a:t>
                      </a:r>
                      <a:r>
                        <a:rPr sz="1650" b="1" spc="-25" dirty="0">
                          <a:latin typeface="Calibri"/>
                          <a:cs typeface="Calibri"/>
                        </a:rPr>
                        <a:t>300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870">
                <a:tc gridSpan="5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50" spc="-114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65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5" dirty="0">
                          <a:latin typeface="Calibri"/>
                          <a:cs typeface="Calibri"/>
                        </a:rPr>
                        <a:t>compris</a:t>
                      </a:r>
                      <a:r>
                        <a:rPr sz="16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5" dirty="0">
                          <a:latin typeface="Calibri"/>
                          <a:cs typeface="Calibri"/>
                        </a:rPr>
                        <a:t>revenu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70" dirty="0">
                          <a:latin typeface="Calibri"/>
                          <a:cs typeface="Calibri"/>
                        </a:rPr>
                        <a:t>réalisé</a:t>
                      </a:r>
                      <a:r>
                        <a:rPr sz="16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90" dirty="0">
                          <a:latin typeface="Calibri"/>
                          <a:cs typeface="Calibri"/>
                        </a:rPr>
                        <a:t>l'Etat</a:t>
                      </a:r>
                      <a:r>
                        <a:rPr sz="16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4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6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5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source</a:t>
                      </a:r>
                      <a:r>
                        <a:rPr sz="16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25" dirty="0">
                          <a:latin typeface="Calibri"/>
                          <a:cs typeface="Calibri"/>
                        </a:rPr>
                        <a:t>(S)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A3CF7D-8D6B-1084-1BFA-999C8034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68</a:t>
            </a:fld>
            <a:endParaRPr lang="fr-F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94" y="655446"/>
            <a:ext cx="8985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VII-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PRINCIPES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INTERNATIONAL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9902" y="1658239"/>
            <a:ext cx="4722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méthode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d‘exemption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542" y="2883229"/>
            <a:ext cx="9263380" cy="2841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Selon ce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principe,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l'État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n'assujettit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imposables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l'État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soit:</a:t>
            </a:r>
            <a:endParaRPr sz="2400" dirty="0">
              <a:latin typeface="Arial"/>
              <a:cs typeface="Arial"/>
            </a:endParaRPr>
          </a:p>
          <a:p>
            <a:pPr marL="655320" indent="-186055">
              <a:lnSpc>
                <a:spcPct val="100000"/>
              </a:lnSpc>
              <a:spcBef>
                <a:spcPts val="994"/>
              </a:spcBef>
              <a:buChar char="-"/>
              <a:tabLst>
                <a:tab pos="655955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exemptant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intégralement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(l’exemption</a:t>
            </a:r>
            <a:r>
              <a:rPr sz="24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intégrale)</a:t>
            </a:r>
            <a:endParaRPr sz="2400" dirty="0">
              <a:latin typeface="Arial"/>
              <a:cs typeface="Arial"/>
            </a:endParaRPr>
          </a:p>
          <a:p>
            <a:pPr marL="469900" marR="62865">
              <a:lnSpc>
                <a:spcPct val="100000"/>
              </a:lnSpc>
              <a:spcBef>
                <a:spcPts val="1005"/>
              </a:spcBef>
              <a:buChar char="-"/>
              <a:tabLst>
                <a:tab pos="655955" algn="l"/>
                <a:tab pos="3213100" algn="l"/>
              </a:tabLst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exemptant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	avec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progressivité c'est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n'imposant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conservant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toutefois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prendre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considération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lorsqu'il fixe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l'impôt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percevoir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reste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(l’exemption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progressivité).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F58431-424F-FBFE-CDB9-09DC0C9D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69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38313" y="1500188"/>
            <a:ext cx="52641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7030A0"/>
                </a:solidFill>
                <a:latin typeface="Perpetua" pitchFamily="18" charset="0"/>
              </a:rPr>
              <a:t>3-</a:t>
            </a:r>
            <a:r>
              <a:rPr lang="fr-FR" sz="2800" b="1">
                <a:latin typeface="Perpetua" pitchFamily="18" charset="0"/>
              </a:rPr>
              <a:t> Les types de double imposition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773239" y="2214563"/>
            <a:ext cx="8645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2400"/>
              </a:spcAft>
              <a:buClr>
                <a:srgbClr val="3366FF"/>
              </a:buClr>
              <a:buFont typeface="Wingdings" pitchFamily="2" charset="2"/>
              <a:buChar char="Ø"/>
            </a:pPr>
            <a:r>
              <a:rPr lang="fr-FR" sz="2500" b="1">
                <a:latin typeface="Perpetua" pitchFamily="18" charset="0"/>
              </a:rPr>
              <a:t>Double imposition juridique</a:t>
            </a:r>
          </a:p>
          <a:p>
            <a:pPr algn="just">
              <a:lnSpc>
                <a:spcPct val="200000"/>
              </a:lnSpc>
              <a:spcAft>
                <a:spcPts val="2400"/>
              </a:spcAft>
              <a:buClr>
                <a:srgbClr val="3366FF"/>
              </a:buClr>
              <a:buFont typeface="Wingdings" pitchFamily="2" charset="2"/>
              <a:buChar char="Ø"/>
            </a:pPr>
            <a:r>
              <a:rPr lang="fr-FR" sz="2500" b="1">
                <a:latin typeface="Perpetua" pitchFamily="18" charset="0"/>
              </a:rPr>
              <a:t>Double imposition économique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26ACE71-8237-7ACD-88D0-F74E0D1D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2475" y="814527"/>
            <a:ext cx="6628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VII-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PRINCIPES</a:t>
            </a:r>
            <a:r>
              <a:rPr sz="24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DROIT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427" y="2471560"/>
            <a:ext cx="9366250" cy="22599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L’exemption</a:t>
            </a:r>
            <a:r>
              <a:rPr sz="26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intégrale</a:t>
            </a:r>
            <a:endParaRPr sz="26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étrangère,</a:t>
            </a:r>
            <a:r>
              <a:rPr sz="2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cad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ceux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proviennent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l‘Etat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 source,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inclus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du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(Etat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résidence).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59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DD2B0B-FB43-C19F-90F7-786DBB1697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70</a:t>
            </a:fld>
            <a:endParaRPr lang="fr-F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2417" y="767588"/>
            <a:ext cx="66205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VII-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PRINCIPES</a:t>
            </a:r>
            <a:r>
              <a:rPr spc="-1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spc="-10" dirty="0"/>
              <a:t>FISCAL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5834" y="2150491"/>
            <a:ext cx="8284845" cy="38030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Exemple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d’exemption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intégrale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perçoit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Clr>
                <a:srgbClr val="A42F0F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200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réalisé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1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(résidence)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Clr>
                <a:srgbClr val="A42F0F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100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réalisé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(Etat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B)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1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Supposons que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99085" marR="123825" indent="-287020">
              <a:lnSpc>
                <a:spcPct val="80000"/>
              </a:lnSpc>
              <a:spcBef>
                <a:spcPts val="1010"/>
              </a:spcBef>
              <a:buClr>
                <a:srgbClr val="A42F0F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30%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l’impôt est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égal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100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000*30%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=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30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ts val="1945"/>
              </a:lnSpc>
              <a:spcBef>
                <a:spcPts val="565"/>
              </a:spcBef>
              <a:buClr>
                <a:srgbClr val="A42F0F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40%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résidence :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égal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200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000*40%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ts val="1945"/>
              </a:lnSpc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80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65"/>
              </a:spcBef>
              <a:buClr>
                <a:srgbClr val="A42F0F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total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paie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30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80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110 000</a:t>
            </a:r>
            <a:endParaRPr sz="1800" dirty="0">
              <a:latin typeface="Arial"/>
              <a:cs typeface="Arial"/>
            </a:endParaRPr>
          </a:p>
          <a:p>
            <a:pPr marL="299085" marR="5080" indent="-287020">
              <a:lnSpc>
                <a:spcPct val="80000"/>
              </a:lnSpc>
              <a:spcBef>
                <a:spcPts val="1005"/>
              </a:spcBef>
              <a:buClr>
                <a:srgbClr val="A42F0F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Conclusion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contribuable il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n’y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aura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d’imposition du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l’Etat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d’imposition de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’Etat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BA081-454B-2644-C9C6-4C334645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71</a:t>
            </a:fld>
            <a:endParaRPr lang="fr-F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695" y="650824"/>
            <a:ext cx="8985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VII-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PRINCIPES</a:t>
            </a:r>
            <a:r>
              <a:rPr spc="-15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DROIT</a:t>
            </a:r>
            <a:r>
              <a:rPr spc="-25" dirty="0"/>
              <a:t> </a:t>
            </a:r>
            <a:r>
              <a:rPr dirty="0"/>
              <a:t>FISCAL</a:t>
            </a:r>
            <a:r>
              <a:rPr spc="-20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17" y="1669516"/>
            <a:ext cx="7501255" cy="230251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515"/>
              </a:spcBef>
              <a:buClr>
                <a:srgbClr val="A42F0F"/>
              </a:buClr>
              <a:buFont typeface="Wingdings"/>
              <a:buChar char=""/>
              <a:tabLst>
                <a:tab pos="29972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Exemple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d’exemption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intégrale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4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réalisé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résidente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5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progressif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l’IR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(30%)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600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4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réalisé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 la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(Etat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B)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8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40%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400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83" y="4047744"/>
            <a:ext cx="9721596" cy="17693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78127" y="4344670"/>
            <a:ext cx="107061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Revenu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dans </a:t>
            </a:r>
            <a:r>
              <a:rPr sz="1400" dirty="0">
                <a:latin typeface="Arial"/>
                <a:cs typeface="Arial"/>
              </a:rPr>
              <a:t>Etat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résidence: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2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4441" y="4503166"/>
            <a:ext cx="2108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Contribuable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résidence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revenu </a:t>
            </a:r>
            <a:r>
              <a:rPr sz="1800" dirty="0">
                <a:latin typeface="Arial"/>
                <a:cs typeface="Arial"/>
              </a:rPr>
              <a:t>imposé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000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5156" y="4477257"/>
            <a:ext cx="165036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Revenu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réalisé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l’Etat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43316" y="3493008"/>
            <a:ext cx="1447800" cy="1727200"/>
            <a:chOff x="8243316" y="3493008"/>
            <a:chExt cx="1447800" cy="17272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3493008"/>
              <a:ext cx="1447800" cy="17266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94370" y="3518154"/>
              <a:ext cx="1346200" cy="1625600"/>
            </a:xfrm>
            <a:custGeom>
              <a:avLst/>
              <a:gdLst/>
              <a:ahLst/>
              <a:cxnLst/>
              <a:rect l="l" t="t" r="r" b="b"/>
              <a:pathLst>
                <a:path w="1346200" h="1625600">
                  <a:moveTo>
                    <a:pt x="0" y="0"/>
                  </a:moveTo>
                  <a:lnTo>
                    <a:pt x="1345946" y="1625600"/>
                  </a:lnTo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3316" y="3493008"/>
              <a:ext cx="1283207" cy="17266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94370" y="3518154"/>
              <a:ext cx="1181100" cy="1625600"/>
            </a:xfrm>
            <a:custGeom>
              <a:avLst/>
              <a:gdLst/>
              <a:ahLst/>
              <a:cxnLst/>
              <a:rect l="l" t="t" r="r" b="b"/>
              <a:pathLst>
                <a:path w="1181100" h="1625600">
                  <a:moveTo>
                    <a:pt x="0" y="1625600"/>
                  </a:moveTo>
                  <a:lnTo>
                    <a:pt x="1180846" y="0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3B742BA-D64A-95D1-C649-E1999B8F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72</a:t>
            </a:fld>
            <a:endParaRPr lang="fr-F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3895" y="650824"/>
            <a:ext cx="8986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VII-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PRINCIPES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DROIT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FISCAL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INTERNATIONAL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408" y="1841728"/>
            <a:ext cx="11301984" cy="2269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L’exemption</a:t>
            </a:r>
            <a:r>
              <a:rPr sz="26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avec</a:t>
            </a:r>
            <a:r>
              <a:rPr sz="26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progressivité</a:t>
            </a:r>
            <a:endParaRPr sz="26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tient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compte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l’imposition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l‘Etat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source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mais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différente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l’exemption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intégrale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car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évite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d’accorder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avantage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rapport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aurait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(cumulé)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imposé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uniquement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résidence.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63BE1C-8933-7CCF-195A-01875C3BC9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73</a:t>
            </a:fld>
            <a:endParaRPr lang="fr-F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268224"/>
            <a:ext cx="8596668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VII-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PRINCIPES</a:t>
            </a:r>
            <a:r>
              <a:rPr spc="-1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spc="-10" dirty="0"/>
              <a:t>FISCAL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144" y="1706880"/>
            <a:ext cx="11533632" cy="4681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4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Exemple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d’exonération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avec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taux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effectif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20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Reprenons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mêmes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cités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l’exemption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intégrale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totale,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: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  <a:tabLst>
                <a:tab pos="756285" algn="l"/>
              </a:tabLst>
            </a:pPr>
            <a:r>
              <a:rPr sz="20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1000</a:t>
            </a:r>
            <a:endParaRPr sz="20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1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40%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1000x4O%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400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  <a:tabLst>
                <a:tab pos="756285" algn="l"/>
              </a:tabLst>
            </a:pPr>
            <a:r>
              <a:rPr sz="20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2000</a:t>
            </a:r>
            <a:endParaRPr sz="20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1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30%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1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prend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l’ensemble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1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1000+2000=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3000x30%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=900</a:t>
            </a:r>
            <a:endParaRPr sz="2000" dirty="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19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Calcul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effectivement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dû:</a:t>
            </a:r>
            <a:endParaRPr sz="2000" dirty="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1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900x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(2000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/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3000)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600</a:t>
            </a:r>
            <a:endParaRPr sz="2000" dirty="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01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1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supporté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contribuable: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400+600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1000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ADEC4-F601-424A-5350-0D8A4F31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5863" y="6675437"/>
            <a:ext cx="683339" cy="365125"/>
          </a:xfrm>
        </p:spPr>
        <p:txBody>
          <a:bodyPr/>
          <a:lstStyle/>
          <a:p>
            <a:fld id="{7DB90DFE-C419-4A51-A2C2-C061FEB07CFE}" type="slidenum">
              <a:rPr lang="fr-FR" smtClean="0"/>
              <a:t>74</a:t>
            </a:fld>
            <a:endParaRPr lang="fr-F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094" y="650824"/>
            <a:ext cx="8986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VII-</a:t>
            </a:r>
            <a:r>
              <a:rPr spc="-5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PRINCIPES</a:t>
            </a:r>
            <a:r>
              <a:rPr spc="-10" dirty="0"/>
              <a:t> </a:t>
            </a:r>
            <a:r>
              <a:rPr dirty="0"/>
              <a:t>DU</a:t>
            </a:r>
            <a:r>
              <a:rPr spc="-25" dirty="0"/>
              <a:t> </a:t>
            </a:r>
            <a:r>
              <a:rPr dirty="0"/>
              <a:t>DROIT</a:t>
            </a:r>
            <a:r>
              <a:rPr spc="-20" dirty="0"/>
              <a:t> </a:t>
            </a:r>
            <a:r>
              <a:rPr dirty="0"/>
              <a:t>FISCAL</a:t>
            </a:r>
            <a:r>
              <a:rPr spc="-20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" y="2206751"/>
            <a:ext cx="12070080" cy="3577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9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9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Exemple</a:t>
            </a:r>
            <a:r>
              <a:rPr sz="19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  <a:p>
            <a:pPr marL="756285" marR="965835" indent="-287020">
              <a:lnSpc>
                <a:spcPct val="100000"/>
              </a:lnSpc>
              <a:spcBef>
                <a:spcPts val="994"/>
              </a:spcBef>
            </a:pPr>
            <a:r>
              <a:rPr sz="19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900" spc="3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Reprenons</a:t>
            </a:r>
            <a:r>
              <a:rPr sz="19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19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l’exemption intégrale:</a:t>
            </a:r>
            <a:endParaRPr sz="1900" dirty="0">
              <a:latin typeface="Arial"/>
              <a:cs typeface="Arial"/>
            </a:endParaRPr>
          </a:p>
          <a:p>
            <a:pPr marL="756285" marR="916305" indent="-287020">
              <a:lnSpc>
                <a:spcPct val="100000"/>
              </a:lnSpc>
              <a:spcBef>
                <a:spcPts val="1010"/>
              </a:spcBef>
            </a:pPr>
            <a:r>
              <a:rPr sz="19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900" spc="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acquitté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100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30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30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000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Détermination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acquitté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9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9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900" spc="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Calcul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d’imposition</a:t>
            </a:r>
            <a:r>
              <a:rPr sz="19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200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100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300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000</a:t>
            </a:r>
            <a:endParaRPr sz="1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9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1900" spc="3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Calcul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théorique</a:t>
            </a:r>
            <a:r>
              <a:rPr sz="19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base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19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suivant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barème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progressif)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300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40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120</a:t>
            </a:r>
            <a:r>
              <a:rPr sz="19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endParaRPr lang="fr-FR" sz="1900" spc="-25" dirty="0">
              <a:latin typeface="Arial"/>
              <a:cs typeface="Arial"/>
            </a:endParaRPr>
          </a:p>
          <a:p>
            <a:pPr marL="109918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900" dirty="0" err="1">
                <a:solidFill>
                  <a:srgbClr val="404040"/>
                </a:solidFill>
                <a:latin typeface="Arial"/>
                <a:cs typeface="Arial"/>
              </a:rPr>
              <a:t>Calcul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effectivement dû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fr-FR" sz="1900" spc="-3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09918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120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200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÷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300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9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80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9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Impôt</a:t>
            </a:r>
            <a:r>
              <a:rPr sz="19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total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supporté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1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9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19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	80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90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sz="19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9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lang="fr-FR" sz="1900" spc="-2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lang="fr-FR" sz="1900" spc="-2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000</a:t>
            </a:r>
            <a:r>
              <a:rPr lang="fr-FR" sz="1900" spc="-2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37397-5C3A-28A2-4097-9A1737DC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75</a:t>
            </a:fld>
            <a:endParaRPr lang="fr-F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0537" y="0"/>
            <a:ext cx="8986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VII-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PRINCIPES</a:t>
            </a:r>
            <a:r>
              <a:rPr spc="-15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DROIT</a:t>
            </a:r>
            <a:r>
              <a:rPr spc="-25" dirty="0"/>
              <a:t> </a:t>
            </a:r>
            <a:r>
              <a:rPr dirty="0"/>
              <a:t>FISCAL</a:t>
            </a:r>
            <a:r>
              <a:rPr spc="-20" dirty="0"/>
              <a:t> </a:t>
            </a:r>
            <a:r>
              <a:rPr spc="-10" dirty="0"/>
              <a:t>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648" y="1347596"/>
            <a:ext cx="11765279" cy="4997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principe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Arial"/>
                <a:cs typeface="Arial"/>
              </a:rPr>
              <a:t>non-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discrimination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3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aspects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retenus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ici: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s’agit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contenu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clause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ct val="150000"/>
              </a:lnSpc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discrimination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(§1)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portée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clause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(§2).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745"/>
              </a:spcBef>
            </a:pPr>
            <a:r>
              <a:rPr sz="21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100" spc="2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contenu</a:t>
            </a:r>
            <a:r>
              <a:rPr sz="21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clause</a:t>
            </a:r>
            <a:r>
              <a:rPr sz="2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1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Arial"/>
                <a:cs typeface="Arial"/>
              </a:rPr>
              <a:t>non-discrimination</a:t>
            </a:r>
            <a:endParaRPr sz="2100" dirty="0">
              <a:latin typeface="Arial"/>
              <a:cs typeface="Arial"/>
            </a:endParaRPr>
          </a:p>
          <a:p>
            <a:pPr marL="756285" marR="5080" indent="-287020">
              <a:lnSpc>
                <a:spcPct val="150000"/>
              </a:lnSpc>
              <a:spcBef>
                <a:spcPts val="254"/>
              </a:spcBef>
            </a:pPr>
            <a:r>
              <a:rPr sz="21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100" spc="-14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contenu</a:t>
            </a:r>
            <a:r>
              <a:rPr sz="21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clause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introduite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1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mettre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sur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pied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d’égalité</a:t>
            </a:r>
            <a:r>
              <a:rPr sz="21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nationalité</a:t>
            </a:r>
            <a:r>
              <a:rPr sz="21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1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nationalité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Etat.</a:t>
            </a:r>
            <a:r>
              <a:rPr sz="21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Autrement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dit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premier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ressortissant</a:t>
            </a:r>
            <a:r>
              <a:rPr sz="21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nommé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doit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subir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imposition</a:t>
            </a:r>
            <a:r>
              <a:rPr sz="21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lourde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celle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deuxième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ressortissant.</a:t>
            </a:r>
            <a:endParaRPr sz="2100" dirty="0">
              <a:latin typeface="Arial"/>
              <a:cs typeface="Arial"/>
            </a:endParaRPr>
          </a:p>
          <a:p>
            <a:pPr marL="756285" marR="143510" indent="-287020">
              <a:lnSpc>
                <a:spcPct val="150000"/>
              </a:lnSpc>
            </a:pPr>
            <a:r>
              <a:rPr sz="21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100" spc="-1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faut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souligner</a:t>
            </a:r>
            <a:r>
              <a:rPr sz="21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s'applique</a:t>
            </a:r>
            <a:r>
              <a:rPr sz="21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qu'aux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personnes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physiques</a:t>
            </a:r>
            <a:r>
              <a:rPr sz="21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1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résidents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1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1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1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100" spc="-10" dirty="0">
                <a:solidFill>
                  <a:srgbClr val="404040"/>
                </a:solidFill>
                <a:latin typeface="Arial"/>
                <a:cs typeface="Arial"/>
              </a:rPr>
              <a:t> États contractants.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5729FE-5116-94D9-7C27-515E4216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76</a:t>
            </a:fld>
            <a:endParaRPr lang="fr-F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505" y="438913"/>
            <a:ext cx="9144000" cy="3815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dirty="0"/>
              <a:t>CHAPITRE</a:t>
            </a:r>
            <a:r>
              <a:rPr sz="2400" b="1" spc="-55" dirty="0"/>
              <a:t> </a:t>
            </a:r>
            <a:r>
              <a:rPr sz="2400" b="1" dirty="0"/>
              <a:t>VII-</a:t>
            </a:r>
            <a:r>
              <a:rPr sz="2400" b="1" spc="-65" dirty="0"/>
              <a:t> </a:t>
            </a:r>
            <a:r>
              <a:rPr sz="2400" b="1" dirty="0"/>
              <a:t>LES</a:t>
            </a:r>
            <a:r>
              <a:rPr sz="2400" b="1" spc="-70" dirty="0"/>
              <a:t> </a:t>
            </a:r>
            <a:r>
              <a:rPr sz="2400" b="1" dirty="0"/>
              <a:t>PRINCIPES</a:t>
            </a:r>
            <a:r>
              <a:rPr sz="2400" b="1" spc="-40" dirty="0"/>
              <a:t> </a:t>
            </a:r>
            <a:r>
              <a:rPr sz="2400" b="1" dirty="0"/>
              <a:t>DU</a:t>
            </a:r>
            <a:r>
              <a:rPr sz="2400" b="1" spc="-80" dirty="0"/>
              <a:t> </a:t>
            </a:r>
            <a:r>
              <a:rPr sz="2400" b="1" dirty="0"/>
              <a:t>DROIT</a:t>
            </a:r>
            <a:r>
              <a:rPr sz="2400" b="1" spc="-65" dirty="0"/>
              <a:t> </a:t>
            </a:r>
            <a:r>
              <a:rPr sz="2400" b="1" dirty="0"/>
              <a:t>FISCAL</a:t>
            </a:r>
            <a:r>
              <a:rPr sz="2400" b="1" spc="-80" dirty="0"/>
              <a:t> </a:t>
            </a:r>
            <a:r>
              <a:rPr sz="2400" b="1" spc="-10" dirty="0"/>
              <a:t>INTERNATIONAL</a:t>
            </a:r>
            <a:endParaRPr sz="2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02337" y="1806346"/>
            <a:ext cx="11070336" cy="439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10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3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Exemple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  <a:r>
              <a:rPr sz="22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algéro-française:</a:t>
            </a:r>
            <a:endParaRPr sz="2200" dirty="0">
              <a:latin typeface="Arial"/>
              <a:cs typeface="Arial"/>
            </a:endParaRPr>
          </a:p>
          <a:p>
            <a:pPr marL="756285" marR="291465" indent="-287020">
              <a:lnSpc>
                <a:spcPct val="150000"/>
              </a:lnSpc>
              <a:spcBef>
                <a:spcPts val="101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ressortissants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algériens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résidents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France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bénéficient,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possédant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nationalité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française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France,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réductions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d'impôt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prévues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général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impôts.</a:t>
            </a:r>
            <a:endParaRPr sz="2200" dirty="0">
              <a:latin typeface="Arial"/>
              <a:cs typeface="Arial"/>
            </a:endParaRPr>
          </a:p>
          <a:p>
            <a:pPr marL="756285" marR="5080" indent="-287020" algn="just">
              <a:lnSpc>
                <a:spcPct val="150000"/>
              </a:lnSpc>
              <a:spcBef>
                <a:spcPts val="1000"/>
              </a:spcBef>
            </a:pPr>
            <a:r>
              <a:rPr sz="2200" spc="-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revan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he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rtis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ts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alg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ri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ui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 r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Fra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2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vent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bé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éf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ré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ti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d'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mpôt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dè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rs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qu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na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na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fra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ç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mê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tuati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2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c'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- à-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ire</a:t>
            </a:r>
            <a:r>
              <a:rPr sz="22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ré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ts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d'A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gé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uven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pa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2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bé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éf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200" spc="-12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200" spc="-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B98AB3-6497-A1B1-4DD7-EADC1A46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77</a:t>
            </a:fld>
            <a:endParaRPr lang="fr-F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178" y="0"/>
            <a:ext cx="818616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5" dirty="0"/>
              <a:t> </a:t>
            </a:r>
            <a:r>
              <a:rPr dirty="0"/>
              <a:t>VII-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PRINCIPES</a:t>
            </a:r>
            <a:r>
              <a:rPr spc="-1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spc="-10" dirty="0"/>
              <a:t>FISCAL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721" y="1231392"/>
            <a:ext cx="10951718" cy="55088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2705" rIns="0" bIns="0" rtlCol="0">
            <a:spAutoFit/>
          </a:bodyPr>
          <a:lstStyle/>
          <a:p>
            <a:pPr marL="241300" marR="15240" indent="-228600" algn="just">
              <a:lnSpc>
                <a:spcPct val="150000"/>
              </a:lnSpc>
              <a:spcBef>
                <a:spcPts val="41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paragraphe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1 de l'article 25</a:t>
            </a:r>
            <a:r>
              <a:rPr sz="2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vise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expressément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physiques,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 personnes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morales,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associations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exclues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des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stipulations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paragraphe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national.</a:t>
            </a:r>
            <a:endParaRPr sz="2600" dirty="0">
              <a:latin typeface="Arial"/>
              <a:cs typeface="Arial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994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paragraphe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 l'article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sz="2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prévoit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l'imposition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d'un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établissement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qu'une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l'autre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n'est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établie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autre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façon moins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favorable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que l'imposition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entreprises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exercent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activité.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E120DF-1E63-FCF8-3E65-282BD154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78</a:t>
            </a:fld>
            <a:endParaRPr lang="fr-F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182" y="390144"/>
            <a:ext cx="8596668" cy="1320800"/>
          </a:xfrm>
          <a:prstGeom prst="rect">
            <a:avLst/>
          </a:prstGeom>
        </p:spPr>
        <p:txBody>
          <a:bodyPr vert="horz" wrap="square" lIns="0" tIns="75310" rIns="0" bIns="0" rtlCol="0">
            <a:spAutoFit/>
          </a:bodyPr>
          <a:lstStyle/>
          <a:p>
            <a:pPr marL="59817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VII-</a:t>
            </a:r>
            <a:r>
              <a:rPr spc="-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PRINCIPES</a:t>
            </a:r>
            <a:r>
              <a:rPr spc="-1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spc="-10" dirty="0"/>
              <a:t>FISCAL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256" y="1524000"/>
            <a:ext cx="10826496" cy="5240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52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portée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clause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50000"/>
              </a:lnSpc>
              <a:spcBef>
                <a:spcPts val="969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portée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 clause est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traiter 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manière identique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regard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impositions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 sans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tenir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compte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nationalité.</a:t>
            </a:r>
            <a:endParaRPr sz="2400" dirty="0">
              <a:latin typeface="Arial"/>
              <a:cs typeface="Arial"/>
            </a:endParaRPr>
          </a:p>
          <a:p>
            <a:pPr marL="756285" marR="15875" indent="-287020">
              <a:lnSpc>
                <a:spcPct val="150000"/>
              </a:lnSpc>
              <a:spcBef>
                <a:spcPts val="100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faut souligner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égard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nationaux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d’autres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signataires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peuvent,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par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exemple,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bénéficier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d’avantages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fiscaux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accordés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ayant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conclu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 avec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réciprocité. Sinon ce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serait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appliquer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endParaRPr sz="2400" dirty="0">
              <a:latin typeface="Arial"/>
              <a:cs typeface="Arial"/>
            </a:endParaRPr>
          </a:p>
          <a:p>
            <a:pPr marL="756285" marR="51435">
              <a:lnSpc>
                <a:spcPct val="150000"/>
              </a:lnSpc>
            </a:pP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clause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 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favorisée,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n’est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cas.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2493E-639B-2E05-F807-2F308EDA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79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524000" y="1428750"/>
            <a:ext cx="86439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3366FF"/>
              </a:buClr>
            </a:pPr>
            <a:r>
              <a:rPr lang="fr-FR" sz="2500">
                <a:latin typeface="Perpetua" pitchFamily="18" charset="0"/>
              </a:rPr>
              <a:t>Imposition des investissements transfrontaliers</a:t>
            </a: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</p:txBody>
      </p:sp>
      <p:grpSp>
        <p:nvGrpSpPr>
          <p:cNvPr id="9220" name="Groupe 4"/>
          <p:cNvGrpSpPr>
            <a:grpSpLocks/>
          </p:cNvGrpSpPr>
          <p:nvPr/>
        </p:nvGrpSpPr>
        <p:grpSpPr bwMode="auto">
          <a:xfrm>
            <a:off x="2024063" y="2071689"/>
            <a:ext cx="7429500" cy="3857625"/>
            <a:chOff x="251520" y="1155481"/>
            <a:chExt cx="8424936" cy="4789400"/>
          </a:xfrm>
        </p:grpSpPr>
        <p:cxnSp>
          <p:nvCxnSpPr>
            <p:cNvPr id="6" name="Straight Connector 19"/>
            <p:cNvCxnSpPr/>
            <p:nvPr/>
          </p:nvCxnSpPr>
          <p:spPr bwMode="auto">
            <a:xfrm rot="10800000">
              <a:off x="894191" y="3427982"/>
              <a:ext cx="7357418" cy="1972"/>
            </a:xfrm>
            <a:prstGeom prst="line">
              <a:avLst/>
            </a:prstGeom>
            <a:solidFill>
              <a:srgbClr val="B90124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PPTShape_0"/>
            <p:cNvSpPr>
              <a:spLocks noChangeArrowheads="1"/>
            </p:cNvSpPr>
            <p:nvPr/>
          </p:nvSpPr>
          <p:spPr bwMode="auto">
            <a:xfrm>
              <a:off x="6553200" y="1524000"/>
              <a:ext cx="1439524" cy="438082"/>
            </a:xfrm>
            <a:prstGeom prst="roundRect">
              <a:avLst/>
            </a:prstGeom>
            <a:solidFill>
              <a:srgbClr val="BACDDC"/>
            </a:solidFill>
            <a:ln w="2857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36000" bIns="36000">
              <a:spAutoFit/>
            </a:bodyPr>
            <a:lstStyle/>
            <a:p>
              <a:pPr algn="ctr">
                <a:defRPr/>
              </a:pPr>
              <a:r>
                <a:rPr lang="fr-CH" sz="1600" dirty="0"/>
                <a:t>Actionnaire</a:t>
              </a:r>
            </a:p>
          </p:txBody>
        </p:sp>
        <p:sp>
          <p:nvSpPr>
            <p:cNvPr id="9" name="Rounded Rectangle 36"/>
            <p:cNvSpPr/>
            <p:nvPr/>
          </p:nvSpPr>
          <p:spPr bwMode="auto">
            <a:xfrm>
              <a:off x="251520" y="2133600"/>
              <a:ext cx="3462480" cy="39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1270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fr-FR" sz="1600" dirty="0"/>
                <a:t>Imposition sur le revenu mondial</a:t>
              </a:r>
            </a:p>
          </p:txBody>
        </p:sp>
        <p:sp>
          <p:nvSpPr>
            <p:cNvPr id="10" name="Rounded Rectangle 35"/>
            <p:cNvSpPr/>
            <p:nvPr/>
          </p:nvSpPr>
          <p:spPr bwMode="auto">
            <a:xfrm>
              <a:off x="5796456" y="3973094"/>
              <a:ext cx="2880000" cy="39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1270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fr-FR" sz="1600" dirty="0">
                  <a:cs typeface="Times New Roman" pitchFamily="18" charset="0"/>
                </a:rPr>
                <a:t>Retenue</a:t>
              </a:r>
              <a:r>
                <a:rPr lang="en-US" sz="1600" dirty="0">
                  <a:cs typeface="Times New Roman" pitchFamily="18" charset="0"/>
                </a:rPr>
                <a:t> a la source</a:t>
              </a:r>
            </a:p>
          </p:txBody>
        </p:sp>
        <p:sp>
          <p:nvSpPr>
            <p:cNvPr id="9231" name="Tekstvak 20"/>
            <p:cNvSpPr txBox="1">
              <a:spLocks noChangeArrowheads="1"/>
            </p:cNvSpPr>
            <p:nvPr/>
          </p:nvSpPr>
          <p:spPr bwMode="auto">
            <a:xfrm>
              <a:off x="2500313" y="5486401"/>
              <a:ext cx="910558" cy="45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alibri" pitchFamily="34" charset="0"/>
                </a:rPr>
                <a:t>Etat</a:t>
              </a:r>
              <a:r>
                <a:rPr lang="nl-NL">
                  <a:latin typeface="Calibri" pitchFamily="34" charset="0"/>
                </a:rPr>
                <a:t> S</a:t>
              </a:r>
            </a:p>
          </p:txBody>
        </p:sp>
        <p:sp>
          <p:nvSpPr>
            <p:cNvPr id="9232" name="TextBox 37"/>
            <p:cNvSpPr txBox="1">
              <a:spLocks noChangeArrowheads="1"/>
            </p:cNvSpPr>
            <p:nvPr/>
          </p:nvSpPr>
          <p:spPr bwMode="auto">
            <a:xfrm>
              <a:off x="4572000" y="5486400"/>
              <a:ext cx="1814145" cy="42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Pays de la source</a:t>
              </a:r>
            </a:p>
          </p:txBody>
        </p:sp>
        <p:sp>
          <p:nvSpPr>
            <p:cNvPr id="9233" name="Tekstvak 19"/>
            <p:cNvSpPr txBox="1">
              <a:spLocks noChangeArrowheads="1"/>
            </p:cNvSpPr>
            <p:nvPr/>
          </p:nvSpPr>
          <p:spPr bwMode="auto">
            <a:xfrm>
              <a:off x="4463988" y="1155481"/>
              <a:ext cx="829702" cy="45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Etat R</a:t>
              </a:r>
            </a:p>
          </p:txBody>
        </p:sp>
        <p:sp>
          <p:nvSpPr>
            <p:cNvPr id="9234" name="TextBox 38"/>
            <p:cNvSpPr txBox="1">
              <a:spLocks noChangeArrowheads="1"/>
            </p:cNvSpPr>
            <p:nvPr/>
          </p:nvSpPr>
          <p:spPr bwMode="auto">
            <a:xfrm>
              <a:off x="1871700" y="1155481"/>
              <a:ext cx="1881766" cy="42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Pays de residence</a:t>
              </a:r>
            </a:p>
          </p:txBody>
        </p:sp>
        <p:sp>
          <p:nvSpPr>
            <p:cNvPr id="9235" name="Left Arrow 54"/>
            <p:cNvSpPr>
              <a:spLocks noChangeArrowheads="1"/>
            </p:cNvSpPr>
            <p:nvPr/>
          </p:nvSpPr>
          <p:spPr bwMode="auto">
            <a:xfrm flipH="1">
              <a:off x="3714750" y="5602288"/>
              <a:ext cx="571500" cy="180975"/>
            </a:xfrm>
            <a:prstGeom prst="leftArrow">
              <a:avLst>
                <a:gd name="adj1" fmla="val 50000"/>
                <a:gd name="adj2" fmla="val 49737"/>
              </a:avLst>
            </a:prstGeom>
            <a:solidFill>
              <a:srgbClr val="3366FF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fr-FR"/>
            </a:p>
          </p:txBody>
        </p:sp>
        <p:sp>
          <p:nvSpPr>
            <p:cNvPr id="16" name="Rounded Rectangle 39"/>
            <p:cNvSpPr/>
            <p:nvPr/>
          </p:nvSpPr>
          <p:spPr bwMode="auto">
            <a:xfrm>
              <a:off x="5796456" y="4473160"/>
              <a:ext cx="2880000" cy="39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1270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fr-FR" sz="1600" dirty="0"/>
                <a:t>Impôt sur les sociétés</a:t>
              </a: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806954" y="4804339"/>
              <a:ext cx="1440000" cy="438082"/>
            </a:xfrm>
            <a:prstGeom prst="roundRect">
              <a:avLst/>
            </a:prstGeom>
            <a:solidFill>
              <a:srgbClr val="BACDDC"/>
            </a:solidFill>
            <a:ln w="2857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36000" bIns="36000">
              <a:spAutoFit/>
            </a:bodyPr>
            <a:lstStyle/>
            <a:p>
              <a:pPr algn="ctr">
                <a:defRPr/>
              </a:pPr>
              <a:r>
                <a:rPr lang="fr-CH" sz="1600" dirty="0"/>
                <a:t>Société</a:t>
              </a:r>
            </a:p>
          </p:txBody>
        </p:sp>
        <p:sp>
          <p:nvSpPr>
            <p:cNvPr id="9242" name="Left Arrow 55"/>
            <p:cNvSpPr>
              <a:spLocks noChangeArrowheads="1"/>
            </p:cNvSpPr>
            <p:nvPr/>
          </p:nvSpPr>
          <p:spPr bwMode="auto">
            <a:xfrm>
              <a:off x="3815916" y="1244163"/>
              <a:ext cx="500063" cy="179388"/>
            </a:xfrm>
            <a:prstGeom prst="leftArrow">
              <a:avLst>
                <a:gd name="adj1" fmla="val 50000"/>
                <a:gd name="adj2" fmla="val 50164"/>
              </a:avLst>
            </a:prstGeom>
            <a:solidFill>
              <a:srgbClr val="3366FF"/>
            </a:solidFill>
            <a:ln w="9525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>
                <a:latin typeface="Calibri" pitchFamily="34" charset="0"/>
              </a:endParaRPr>
            </a:p>
          </p:txBody>
        </p:sp>
        <p:cxnSp>
          <p:nvCxnSpPr>
            <p:cNvPr id="9243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4783138" y="2282825"/>
              <a:ext cx="2643188" cy="2357437"/>
            </a:xfrm>
            <a:prstGeom prst="straightConnector1">
              <a:avLst/>
            </a:prstGeom>
            <a:noFill/>
            <a:ln w="38100" algn="ctr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5284075" y="3567368"/>
              <a:ext cx="1448164" cy="360000"/>
            </a:xfrm>
            <a:prstGeom prst="roundRect">
              <a:avLst/>
            </a:prstGeom>
            <a:solidFill>
              <a:srgbClr val="3366FF"/>
            </a:solidFill>
            <a:ln w="2857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fr-CH" sz="1400" dirty="0">
                  <a:solidFill>
                    <a:schemeClr val="bg1"/>
                  </a:solidFill>
                </a:rPr>
                <a:t>DIVIDENDES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203848" y="1628799"/>
              <a:ext cx="1439907" cy="438023"/>
            </a:xfrm>
            <a:prstGeom prst="roundRect">
              <a:avLst/>
            </a:prstGeom>
            <a:solidFill>
              <a:srgbClr val="BACDDC"/>
            </a:solidFill>
            <a:ln w="2857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36000" bIns="36000">
              <a:spAutoFit/>
            </a:bodyPr>
            <a:lstStyle/>
            <a:p>
              <a:pPr algn="ctr">
                <a:defRPr/>
              </a:pPr>
              <a:r>
                <a:rPr lang="fr-FR" sz="1600" dirty="0"/>
                <a:t>Dette</a:t>
              </a:r>
            </a:p>
          </p:txBody>
        </p:sp>
        <p:cxnSp>
          <p:nvCxnSpPr>
            <p:cNvPr id="9250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2662238" y="3394075"/>
              <a:ext cx="2819400" cy="9525"/>
            </a:xfrm>
            <a:prstGeom prst="straightConnector1">
              <a:avLst/>
            </a:prstGeom>
            <a:noFill/>
            <a:ln w="38100" algn="ctr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2576898" y="3578267"/>
              <a:ext cx="1224000" cy="422768"/>
            </a:xfrm>
            <a:prstGeom prst="roundRect">
              <a:avLst/>
            </a:prstGeom>
            <a:solidFill>
              <a:srgbClr val="3366FF"/>
            </a:solidFill>
            <a:ln w="2857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CH" sz="1400" dirty="0">
                  <a:solidFill>
                    <a:schemeClr val="bg1"/>
                  </a:solidFill>
                </a:rPr>
                <a:t>INTERETS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9"/>
            <p:cNvSpPr/>
            <p:nvPr/>
          </p:nvSpPr>
          <p:spPr bwMode="auto">
            <a:xfrm>
              <a:off x="1475656" y="3933056"/>
              <a:ext cx="2880000" cy="39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894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fr-FR" sz="1600" dirty="0">
                  <a:cs typeface="Times New Roman" pitchFamily="18" charset="0"/>
                </a:rPr>
                <a:t>Retenue</a:t>
              </a:r>
              <a:r>
                <a:rPr lang="en-US" sz="1600" dirty="0">
                  <a:cs typeface="Times New Roman" pitchFamily="18" charset="0"/>
                </a:rPr>
                <a:t> a la source</a:t>
              </a: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979CE3-A826-128B-A80A-8C2C25C0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595" y="621284"/>
            <a:ext cx="898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VII- LES</a:t>
            </a:r>
            <a:r>
              <a:rPr spc="-10" dirty="0"/>
              <a:t> </a:t>
            </a:r>
            <a:r>
              <a:rPr dirty="0"/>
              <a:t>PRINCIPES</a:t>
            </a:r>
            <a:r>
              <a:rPr spc="-1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dirty="0"/>
              <a:t>FISCAL</a:t>
            </a:r>
            <a:r>
              <a:rPr spc="-10" dirty="0"/>
              <a:t> INTERNATIONAL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85996" y="6234725"/>
            <a:ext cx="522605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104" y="1754886"/>
            <a:ext cx="11558015" cy="4206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9065" rIns="0" bIns="0" rtlCol="0">
            <a:spAutoFit/>
          </a:bodyPr>
          <a:lstStyle/>
          <a:p>
            <a:pPr marL="469900">
              <a:lnSpc>
                <a:spcPct val="150000"/>
              </a:lnSpc>
              <a:spcBef>
                <a:spcPts val="109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crédit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d’impôt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fictif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994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crédit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d’impôt fictif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consiste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l’application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crédit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d’impôt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sachant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l’autre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accordé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exemptions.</a:t>
            </a:r>
            <a:endParaRPr sz="2400" dirty="0">
              <a:latin typeface="Arial"/>
              <a:cs typeface="Arial"/>
            </a:endParaRPr>
          </a:p>
          <a:p>
            <a:pPr marL="355600" marR="40640" indent="-342900">
              <a:lnSpc>
                <a:spcPct val="15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crédit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d’impôt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fictif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appliqué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résidence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bénéficié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exonération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fiscale,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généralement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cadre 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investissements,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 l’Etat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revenus et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ce,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afin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d’éviter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celui-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ci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lésé.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69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9CFD03-A446-A301-BA74-9EB85910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80</a:t>
            </a:fld>
            <a:endParaRPr lang="fr-F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539622"/>
            <a:ext cx="66205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VII- LES</a:t>
            </a:r>
            <a:r>
              <a:rPr spc="-15" dirty="0"/>
              <a:t> </a:t>
            </a:r>
            <a:r>
              <a:rPr dirty="0"/>
              <a:t>PRINCIPES</a:t>
            </a:r>
            <a:r>
              <a:rPr spc="-5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DROIT</a:t>
            </a:r>
            <a:r>
              <a:rPr spc="-15" dirty="0"/>
              <a:t> </a:t>
            </a:r>
            <a:r>
              <a:rPr spc="-10" dirty="0"/>
              <a:t>FISCAL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488" y="2060448"/>
            <a:ext cx="11362944" cy="3950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57150" indent="-34290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Car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résidence imposait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généré dans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l’Etat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alors que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celui-ci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l’a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exonéré,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aurait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donc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transfert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ressources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dernier Etat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vers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premier,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demeurant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injuste.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remédier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applique</a:t>
            </a:r>
            <a:r>
              <a:rPr sz="24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méthode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crédit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d’impôt,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appelée par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anglo-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saxons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24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Matching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Credit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Tax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Sparing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résidence comme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la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avait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procédé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l’imposition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revenu,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d’où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nom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  <a:p>
            <a:pPr marL="355600" algn="just">
              <a:lnSpc>
                <a:spcPct val="150000"/>
              </a:lnSpc>
              <a:spcBef>
                <a:spcPts val="5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crédit</a:t>
            </a:r>
            <a:r>
              <a:rPr sz="2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d’impôt</a:t>
            </a:r>
            <a:r>
              <a:rPr sz="24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fictif</a:t>
            </a:r>
            <a:r>
              <a:rPr sz="2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70AF0-9B2C-B08F-065B-09863A70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81</a:t>
            </a:fld>
            <a:endParaRPr lang="fr-F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879" y="467944"/>
            <a:ext cx="928712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Partie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II</a:t>
            </a:r>
            <a:r>
              <a:rPr dirty="0"/>
              <a:t>- LA</a:t>
            </a:r>
            <a:r>
              <a:rPr spc="-15" dirty="0"/>
              <a:t> </a:t>
            </a:r>
            <a:r>
              <a:rPr dirty="0"/>
              <a:t>MISE</a:t>
            </a:r>
            <a:r>
              <a:rPr spc="-5" dirty="0"/>
              <a:t> </a:t>
            </a:r>
            <a:r>
              <a:rPr dirty="0"/>
              <a:t>EN</a:t>
            </a:r>
            <a:r>
              <a:rPr spc="-10" dirty="0"/>
              <a:t> </a:t>
            </a:r>
            <a:r>
              <a:rPr dirty="0"/>
              <a:t>OEUVRE</a:t>
            </a:r>
            <a:r>
              <a:rPr spc="-15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DROIT</a:t>
            </a:r>
            <a:r>
              <a:rPr spc="-20" dirty="0"/>
              <a:t> </a:t>
            </a:r>
            <a:r>
              <a:rPr dirty="0"/>
              <a:t>FISCAL</a:t>
            </a:r>
            <a:r>
              <a:rPr spc="-10" dirty="0"/>
              <a:t> INTERNATIONAL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560" y="2231136"/>
            <a:ext cx="10887456" cy="37587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Chapitre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I.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règles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rattachement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territorial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régime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rattachement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territorial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matière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d'impôt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sur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revenu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756285" marR="675640" indent="-287020">
              <a:lnSpc>
                <a:spcPct val="100000"/>
              </a:lnSpc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4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d’abord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critère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rattachement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applicable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interne: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le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domicile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§1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Ensuite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critère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applicable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conventionnel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résidence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§2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756285" marR="674370" indent="-287020">
              <a:lnSpc>
                <a:spcPct val="100000"/>
              </a:lnSpc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-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Enfin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l'imposition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algérienne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contribuables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domiciliés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hors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d’Algérie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§3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B760CF-49D3-983F-8420-A8497D6F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82</a:t>
            </a:fld>
            <a:endParaRPr lang="fr-F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419" y="150952"/>
            <a:ext cx="80530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>
                    <a:lumMod val="50000"/>
                  </a:schemeClr>
                </a:solidFill>
              </a:rPr>
              <a:t>CHAPITRE</a:t>
            </a:r>
            <a:r>
              <a:rPr spc="-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I-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LES</a:t>
            </a:r>
            <a:r>
              <a:rPr spc="-2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RÈGLES</a:t>
            </a:r>
            <a:r>
              <a:rPr spc="-3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DU</a:t>
            </a:r>
            <a:r>
              <a:rPr spc="-2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RATTACHEMENT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</a:rPr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873" y="1564059"/>
            <a:ext cx="10849610" cy="51354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85725" rIns="0" bIns="0" rtlCol="0">
            <a:spAutoFit/>
          </a:bodyPr>
          <a:lstStyle/>
          <a:p>
            <a:pPr marL="355600" marR="151130" indent="-342900">
              <a:lnSpc>
                <a:spcPct val="150000"/>
              </a:lnSpc>
              <a:spcBef>
                <a:spcPts val="67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critère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rattachement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applicable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interne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le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domicile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50000"/>
              </a:lnSpc>
              <a:spcBef>
                <a:spcPts val="475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notion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sz="2200" b="1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domicile</a:t>
            </a:r>
            <a:r>
              <a:rPr sz="2200" b="1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»</a:t>
            </a:r>
            <a:r>
              <a:rPr sz="2200" b="1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prévue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CIDTA.</a:t>
            </a:r>
            <a:endParaRPr sz="2200" dirty="0">
              <a:latin typeface="Arial"/>
              <a:cs typeface="Arial"/>
            </a:endParaRPr>
          </a:p>
          <a:p>
            <a:pPr marL="756285" marR="155575" indent="-287020">
              <a:lnSpc>
                <a:spcPct val="150000"/>
              </a:lnSpc>
              <a:spcBef>
                <a:spcPts val="985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Toute</a:t>
            </a:r>
            <a:r>
              <a:rPr sz="22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physique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passible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l’IRG</a:t>
            </a:r>
            <a:endParaRPr sz="2200" dirty="0">
              <a:latin typeface="Arial"/>
              <a:cs typeface="Arial"/>
            </a:endParaRPr>
          </a:p>
          <a:p>
            <a:pPr marL="756285" marR="328295" indent="-287020">
              <a:lnSpc>
                <a:spcPct val="150000"/>
              </a:lnSpc>
              <a:spcBef>
                <a:spcPts val="101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constitue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donc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lien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rattachement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interne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domaine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fiscal.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faisant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s’agit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2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sz="2200" b="1" i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solidFill>
                  <a:srgbClr val="006FC0"/>
                </a:solidFill>
                <a:latin typeface="Arial"/>
                <a:cs typeface="Arial"/>
              </a:rPr>
              <a:t>domicile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fiscal</a:t>
            </a:r>
            <a:r>
              <a:rPr sz="22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25" dirty="0">
                <a:solidFill>
                  <a:srgbClr val="006FC0"/>
                </a:solidFill>
                <a:latin typeface="Arial"/>
                <a:cs typeface="Arial"/>
              </a:rPr>
              <a:t>»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756285" marR="5080" indent="-287020">
              <a:lnSpc>
                <a:spcPct val="150000"/>
              </a:lnSpc>
              <a:spcBef>
                <a:spcPts val="101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2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signifie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physique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concernée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2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2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habitation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principale,</a:t>
            </a:r>
            <a:r>
              <a:rPr sz="2200" b="1" i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permanente</a:t>
            </a:r>
            <a:r>
              <a:rPr sz="2200" b="1" i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et</a:t>
            </a:r>
            <a:r>
              <a:rPr sz="2200" b="1" i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habituelle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Arial"/>
                <a:cs typeface="Arial"/>
              </a:rPr>
              <a:t>soit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tant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propriétaire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soit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tant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locataire.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12A11-5447-BD7B-9E37-21E4DF3A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83</a:t>
            </a:fld>
            <a:endParaRPr lang="fr-F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9243" y="1833752"/>
            <a:ext cx="86264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500" b="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500" b="0" spc="-1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500" b="1" u="sng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u="sng" dirty="0">
                <a:solidFill>
                  <a:srgbClr val="FF0000"/>
                </a:solidFill>
                <a:latin typeface="Arial"/>
                <a:cs typeface="Arial"/>
              </a:rPr>
              <a:t>domicile</a:t>
            </a:r>
            <a:r>
              <a:rPr sz="2500" b="1" u="sng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u="sng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2500" b="1" u="sng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500" b="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sz="2500" b="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500" b="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500" b="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spécial</a:t>
            </a:r>
            <a:r>
              <a:rPr sz="2500" b="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500" b="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fait</a:t>
            </a:r>
            <a:r>
              <a:rPr sz="2500" b="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500" b="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spc="-20" dirty="0">
                <a:solidFill>
                  <a:srgbClr val="404040"/>
                </a:solidFill>
                <a:latin typeface="Arial"/>
                <a:cs typeface="Arial"/>
              </a:rPr>
              <a:t>peut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500" b="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indépendant</a:t>
            </a:r>
            <a:r>
              <a:rPr sz="2500" b="0" i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500" b="0" i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500" b="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civil</a:t>
            </a:r>
            <a:r>
              <a:rPr sz="2500" b="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500" b="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500" b="0" i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500" b="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nationalité,</a:t>
            </a:r>
            <a:r>
              <a:rPr sz="2500" b="0" i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s’établit,</a:t>
            </a:r>
            <a:r>
              <a:rPr sz="2500" b="0" i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s’affirme</a:t>
            </a:r>
            <a:r>
              <a:rPr sz="2500" b="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500" b="0" i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500" b="0" i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consolide</a:t>
            </a:r>
            <a:r>
              <a:rPr sz="2500" b="0" i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500" b="0" i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500" b="0" i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ensemble</a:t>
            </a:r>
            <a:r>
              <a:rPr sz="2500" b="0" i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500" b="0" i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spc="-10" dirty="0">
                <a:solidFill>
                  <a:srgbClr val="404040"/>
                </a:solidFill>
                <a:latin typeface="Arial"/>
                <a:cs typeface="Arial"/>
              </a:rPr>
              <a:t>faits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500" b="0" i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dirty="0">
                <a:solidFill>
                  <a:srgbClr val="404040"/>
                </a:solidFill>
                <a:latin typeface="Arial"/>
                <a:cs typeface="Arial"/>
              </a:rPr>
              <a:t>circonstances</a:t>
            </a:r>
            <a:r>
              <a:rPr sz="2500" b="0" i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b="0" i="1" spc="-50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747" y="3551976"/>
            <a:ext cx="8710295" cy="18034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500" spc="-3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500" spc="-15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5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question</a:t>
            </a:r>
            <a:r>
              <a:rPr sz="25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5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5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5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5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5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5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question</a:t>
            </a:r>
            <a:r>
              <a:rPr sz="25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5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fait.</a:t>
            </a:r>
            <a:endParaRPr sz="2500" dirty="0">
              <a:latin typeface="Arial"/>
              <a:cs typeface="Arial"/>
            </a:endParaRPr>
          </a:p>
          <a:p>
            <a:pPr marL="355600" marR="215900" indent="-342900">
              <a:lnSpc>
                <a:spcPct val="100000"/>
              </a:lnSpc>
              <a:spcBef>
                <a:spcPts val="1000"/>
              </a:spcBef>
            </a:pPr>
            <a:r>
              <a:rPr sz="25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500" spc="-15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5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5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revendiquant</a:t>
            </a:r>
            <a:r>
              <a:rPr sz="25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5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5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5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5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404040"/>
                </a:solidFill>
                <a:latin typeface="Arial"/>
                <a:cs typeface="Arial"/>
              </a:rPr>
              <a:t>pays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déterminé</a:t>
            </a:r>
            <a:r>
              <a:rPr sz="25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devra</a:t>
            </a:r>
            <a:r>
              <a:rPr sz="25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dès</a:t>
            </a:r>
            <a:r>
              <a:rPr sz="25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lors</a:t>
            </a:r>
            <a:r>
              <a:rPr sz="25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établir</a:t>
            </a:r>
            <a:r>
              <a:rPr sz="25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5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certaine</a:t>
            </a:r>
            <a:r>
              <a:rPr sz="25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permanence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5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continuité</a:t>
            </a:r>
            <a:r>
              <a:rPr sz="25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5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5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5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5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"/>
                <a:cs typeface="Arial"/>
              </a:rPr>
              <a:t>pays.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013FEF-32A5-6939-CE05-5809EB13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84</a:t>
            </a:fld>
            <a:endParaRPr lang="fr-FR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7E305F1-C034-B3F5-3F30-A1DE4ED761B2}"/>
              </a:ext>
            </a:extLst>
          </p:cNvPr>
          <p:cNvSpPr txBox="1">
            <a:spLocks/>
          </p:cNvSpPr>
          <p:nvPr/>
        </p:nvSpPr>
        <p:spPr>
          <a:xfrm>
            <a:off x="1955419" y="150952"/>
            <a:ext cx="8053070" cy="11208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CHAPITRE</a:t>
            </a:r>
            <a:r>
              <a:rPr lang="fr-FR" spc="-5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I-</a:t>
            </a:r>
            <a:r>
              <a:rPr lang="fr-FR" spc="-1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LES</a:t>
            </a:r>
            <a:r>
              <a:rPr lang="fr-FR" spc="-2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RÈGLES</a:t>
            </a:r>
            <a:r>
              <a:rPr lang="fr-FR" spc="-35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DU</a:t>
            </a:r>
            <a:r>
              <a:rPr lang="fr-FR" spc="-25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RATTACHEMENT </a:t>
            </a:r>
            <a:r>
              <a:rPr lang="fr-FR" spc="-10">
                <a:solidFill>
                  <a:schemeClr val="accent1">
                    <a:lumMod val="50000"/>
                  </a:schemeClr>
                </a:solidFill>
              </a:rPr>
              <a:t>TERRITORIAL</a:t>
            </a:r>
            <a:endParaRPr lang="fr-FR" spc="-1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4595" y="608203"/>
            <a:ext cx="805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RÈGLES</a:t>
            </a:r>
            <a:r>
              <a:rPr sz="24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RATTACHEMENT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TERRITORIAL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131" y="1719199"/>
            <a:ext cx="907859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Pour</a:t>
            </a:r>
            <a:r>
              <a:rPr sz="26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sociétés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l’Etat où ces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600" b="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leur 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siège,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elles</a:t>
            </a:r>
            <a:r>
              <a:rPr sz="2600" b="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soumises</a:t>
            </a:r>
            <a:r>
              <a:rPr sz="2600" b="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600" b="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600" b="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prévu</a:t>
            </a:r>
            <a:r>
              <a:rPr sz="2600" b="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600" b="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droit </a:t>
            </a:r>
            <a:r>
              <a:rPr sz="2600" b="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b="0" spc="-10" dirty="0">
                <a:solidFill>
                  <a:srgbClr val="404040"/>
                </a:solidFill>
                <a:latin typeface="Arial"/>
                <a:cs typeface="Arial"/>
              </a:rPr>
              <a:t> interne.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494545"/>
          </a:xfrm>
          <a:prstGeom prst="rect">
            <a:avLst/>
          </a:prstGeom>
        </p:spPr>
        <p:txBody>
          <a:bodyPr vert="horz" wrap="square" lIns="0" tIns="1344929" rIns="0" bIns="0" rtlCol="0">
            <a:spAutoFit/>
          </a:bodyPr>
          <a:lstStyle/>
          <a:p>
            <a:pPr marL="1043305" marR="5080" indent="0">
              <a:lnSpc>
                <a:spcPct val="100000"/>
              </a:lnSpc>
              <a:spcBef>
                <a:spcPts val="105"/>
              </a:spcBef>
              <a:buNone/>
            </a:pPr>
            <a:endParaRPr lang="fr-FR" dirty="0">
              <a:solidFill>
                <a:srgbClr val="A42F0F"/>
              </a:solidFill>
              <a:latin typeface="Wingdings 3"/>
              <a:cs typeface="Wingdings 3"/>
            </a:endParaRPr>
          </a:p>
          <a:p>
            <a:pPr marL="1043305" marR="508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Les</a:t>
            </a:r>
            <a:r>
              <a:rPr sz="2400" spc="-20" dirty="0"/>
              <a:t> </a:t>
            </a:r>
            <a:r>
              <a:rPr sz="2400" dirty="0"/>
              <a:t>sociétés</a:t>
            </a:r>
            <a:r>
              <a:rPr sz="2400" spc="-10" dirty="0"/>
              <a:t> </a:t>
            </a:r>
            <a:r>
              <a:rPr sz="2400" dirty="0"/>
              <a:t>et</a:t>
            </a:r>
            <a:r>
              <a:rPr sz="2400" spc="-5" dirty="0"/>
              <a:t> </a:t>
            </a:r>
            <a:r>
              <a:rPr sz="2400" dirty="0"/>
              <a:t>personnes</a:t>
            </a:r>
            <a:r>
              <a:rPr sz="2400" spc="-25" dirty="0"/>
              <a:t> </a:t>
            </a:r>
            <a:r>
              <a:rPr sz="2400" dirty="0"/>
              <a:t>morales</a:t>
            </a:r>
            <a:r>
              <a:rPr sz="2400" spc="-15" dirty="0"/>
              <a:t> </a:t>
            </a:r>
            <a:r>
              <a:rPr sz="2400" dirty="0"/>
              <a:t>de droit</a:t>
            </a:r>
            <a:r>
              <a:rPr sz="2400" spc="-15" dirty="0"/>
              <a:t> </a:t>
            </a:r>
            <a:r>
              <a:rPr sz="2400" dirty="0"/>
              <a:t>étranger</a:t>
            </a:r>
            <a:r>
              <a:rPr sz="2400" spc="-5" dirty="0"/>
              <a:t> </a:t>
            </a:r>
            <a:r>
              <a:rPr sz="2400" dirty="0"/>
              <a:t>sont</a:t>
            </a:r>
            <a:r>
              <a:rPr sz="2400" spc="-15" dirty="0"/>
              <a:t> </a:t>
            </a:r>
            <a:r>
              <a:rPr sz="2400" spc="-25" dirty="0"/>
              <a:t>en </a:t>
            </a:r>
            <a:r>
              <a:rPr sz="2400" dirty="0"/>
              <a:t>principe</a:t>
            </a:r>
            <a:r>
              <a:rPr sz="2400" spc="-30" dirty="0"/>
              <a:t> </a:t>
            </a:r>
            <a:r>
              <a:rPr sz="2400" dirty="0"/>
              <a:t>soumises</a:t>
            </a:r>
            <a:r>
              <a:rPr sz="2400" spc="-5" dirty="0"/>
              <a:t> </a:t>
            </a:r>
            <a:r>
              <a:rPr sz="2400" dirty="0"/>
              <a:t>à</a:t>
            </a:r>
            <a:r>
              <a:rPr sz="2400" spc="-40" dirty="0"/>
              <a:t> </a:t>
            </a:r>
            <a:r>
              <a:rPr sz="2400" dirty="0"/>
              <a:t>l’impôt</a:t>
            </a:r>
            <a:r>
              <a:rPr sz="2400" spc="-5" dirty="0"/>
              <a:t> </a:t>
            </a:r>
            <a:r>
              <a:rPr sz="2400" dirty="0"/>
              <a:t>des</a:t>
            </a:r>
            <a:r>
              <a:rPr sz="2400" spc="-20" dirty="0"/>
              <a:t> </a:t>
            </a:r>
            <a:r>
              <a:rPr sz="2400" dirty="0"/>
              <a:t>non-résidents</a:t>
            </a:r>
            <a:r>
              <a:rPr sz="2400" spc="-30" dirty="0"/>
              <a:t> </a:t>
            </a:r>
            <a:r>
              <a:rPr sz="2400" dirty="0"/>
              <a:t>(comme</a:t>
            </a:r>
            <a:r>
              <a:rPr sz="2400" spc="-25" dirty="0"/>
              <a:t> par </a:t>
            </a:r>
            <a:r>
              <a:rPr sz="2400" dirty="0"/>
              <a:t>exemple</a:t>
            </a:r>
            <a:r>
              <a:rPr sz="2400" spc="-40" dirty="0"/>
              <a:t> </a:t>
            </a:r>
            <a:r>
              <a:rPr sz="2400" dirty="0"/>
              <a:t>les</a:t>
            </a:r>
            <a:r>
              <a:rPr sz="2400" spc="-5" dirty="0"/>
              <a:t> </a:t>
            </a:r>
            <a:r>
              <a:rPr sz="2400" dirty="0"/>
              <a:t>succursales</a:t>
            </a:r>
            <a:r>
              <a:rPr sz="2400" spc="-45" dirty="0"/>
              <a:t> </a:t>
            </a:r>
            <a:r>
              <a:rPr sz="2400" dirty="0"/>
              <a:t>de</a:t>
            </a:r>
            <a:r>
              <a:rPr sz="2400" spc="-5" dirty="0"/>
              <a:t> </a:t>
            </a:r>
            <a:r>
              <a:rPr sz="2400" dirty="0"/>
              <a:t>sociétés</a:t>
            </a:r>
            <a:r>
              <a:rPr sz="2400" spc="-35" dirty="0"/>
              <a:t> </a:t>
            </a:r>
            <a:r>
              <a:rPr sz="2400" dirty="0"/>
              <a:t>étrangères</a:t>
            </a:r>
            <a:r>
              <a:rPr sz="2400" spc="-15" dirty="0"/>
              <a:t> </a:t>
            </a:r>
            <a:r>
              <a:rPr sz="2400" spc="-25" dirty="0"/>
              <a:t>qui </a:t>
            </a:r>
            <a:r>
              <a:rPr sz="2400" dirty="0"/>
              <a:t>disposent</a:t>
            </a:r>
            <a:r>
              <a:rPr sz="2400" spc="-25" dirty="0"/>
              <a:t> </a:t>
            </a:r>
            <a:r>
              <a:rPr sz="2400" dirty="0"/>
              <a:t>sur</a:t>
            </a:r>
            <a:r>
              <a:rPr sz="2400" spc="-30" dirty="0"/>
              <a:t> </a:t>
            </a:r>
            <a:r>
              <a:rPr sz="2400" dirty="0"/>
              <a:t>le</a:t>
            </a:r>
            <a:r>
              <a:rPr sz="2400" spc="-10" dirty="0"/>
              <a:t> </a:t>
            </a:r>
            <a:r>
              <a:rPr sz="2400" dirty="0"/>
              <a:t>territoire</a:t>
            </a:r>
            <a:r>
              <a:rPr sz="2400" spc="-5" dirty="0"/>
              <a:t> </a:t>
            </a:r>
            <a:r>
              <a:rPr sz="2400" dirty="0"/>
              <a:t>du pays</a:t>
            </a:r>
            <a:r>
              <a:rPr sz="2400" spc="-30" dirty="0"/>
              <a:t> </a:t>
            </a:r>
            <a:r>
              <a:rPr sz="2400" dirty="0"/>
              <a:t>d’accueil</a:t>
            </a:r>
            <a:r>
              <a:rPr sz="2400" spc="-35" dirty="0"/>
              <a:t> </a:t>
            </a:r>
            <a:r>
              <a:rPr sz="2400" spc="-20" dirty="0"/>
              <a:t>d’un </a:t>
            </a:r>
            <a:r>
              <a:rPr sz="2400" dirty="0"/>
              <a:t>établissement</a:t>
            </a:r>
            <a:r>
              <a:rPr sz="2400" spc="-70" dirty="0"/>
              <a:t> </a:t>
            </a:r>
            <a:r>
              <a:rPr sz="2400" spc="-10" dirty="0"/>
              <a:t>stable).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6ECAB2-F1CD-1FCD-EE2F-A9CEC2C8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85</a:t>
            </a:fld>
            <a:endParaRPr lang="fr-F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9456" y="1133857"/>
            <a:ext cx="11643360" cy="55183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33756" rIns="0" bIns="0" rtlCol="0">
            <a:spAutoFit/>
          </a:bodyPr>
          <a:lstStyle/>
          <a:p>
            <a:pPr marL="1262380" marR="90805" indent="0" algn="just">
              <a:lnSpc>
                <a:spcPct val="150000"/>
              </a:lnSpc>
              <a:spcBef>
                <a:spcPts val="725"/>
              </a:spcBef>
              <a:buNone/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800" dirty="0"/>
              <a:t>Les</a:t>
            </a:r>
            <a:r>
              <a:rPr sz="2800" spc="-10" dirty="0"/>
              <a:t> </a:t>
            </a:r>
            <a:r>
              <a:rPr sz="2800" dirty="0"/>
              <a:t>critères</a:t>
            </a:r>
            <a:r>
              <a:rPr sz="2800" spc="-10" dirty="0"/>
              <a:t> </a:t>
            </a:r>
            <a:r>
              <a:rPr sz="2800" dirty="0"/>
              <a:t>de</a:t>
            </a:r>
            <a:r>
              <a:rPr sz="2800" spc="10" dirty="0"/>
              <a:t> </a:t>
            </a:r>
            <a:r>
              <a:rPr sz="2800" dirty="0"/>
              <a:t>détermination</a:t>
            </a:r>
            <a:r>
              <a:rPr sz="2800" spc="-5" dirty="0"/>
              <a:t> </a:t>
            </a:r>
            <a:r>
              <a:rPr sz="2800" dirty="0"/>
              <a:t>du</a:t>
            </a:r>
            <a:r>
              <a:rPr sz="2800" spc="10" dirty="0"/>
              <a:t> </a:t>
            </a:r>
            <a:r>
              <a:rPr sz="2800" dirty="0"/>
              <a:t>domicile</a:t>
            </a:r>
            <a:r>
              <a:rPr sz="2800" spc="-10" dirty="0"/>
              <a:t> </a:t>
            </a:r>
            <a:r>
              <a:rPr sz="2800" dirty="0"/>
              <a:t>fiscal</a:t>
            </a:r>
            <a:r>
              <a:rPr sz="2800" spc="-5" dirty="0"/>
              <a:t> </a:t>
            </a:r>
            <a:r>
              <a:rPr sz="2800" spc="-10" dirty="0"/>
              <a:t>d’une </a:t>
            </a:r>
            <a:r>
              <a:rPr sz="2800" dirty="0"/>
              <a:t>société</a:t>
            </a:r>
            <a:r>
              <a:rPr sz="2800" spc="-20" dirty="0"/>
              <a:t> </a:t>
            </a:r>
            <a:r>
              <a:rPr sz="2800" dirty="0"/>
              <a:t>sont soit le siège</a:t>
            </a:r>
            <a:r>
              <a:rPr sz="2800" spc="-10" dirty="0"/>
              <a:t> </a:t>
            </a:r>
            <a:r>
              <a:rPr sz="2800" dirty="0"/>
              <a:t>social,</a:t>
            </a:r>
            <a:r>
              <a:rPr sz="2800" spc="-15" dirty="0"/>
              <a:t> </a:t>
            </a:r>
            <a:r>
              <a:rPr sz="2800" dirty="0"/>
              <a:t>soit le </a:t>
            </a:r>
            <a:r>
              <a:rPr sz="2800" spc="-10" dirty="0"/>
              <a:t>principal </a:t>
            </a:r>
            <a:r>
              <a:rPr sz="2800" dirty="0"/>
              <a:t>établissement,</a:t>
            </a:r>
            <a:r>
              <a:rPr sz="2800" spc="-50" dirty="0"/>
              <a:t> </a:t>
            </a:r>
            <a:r>
              <a:rPr sz="2800" dirty="0"/>
              <a:t>soit</a:t>
            </a:r>
            <a:r>
              <a:rPr sz="2800" spc="-10" dirty="0"/>
              <a:t> </a:t>
            </a:r>
            <a:r>
              <a:rPr sz="2800" dirty="0"/>
              <a:t>le</a:t>
            </a:r>
            <a:r>
              <a:rPr sz="2800" spc="-10" dirty="0"/>
              <a:t> </a:t>
            </a:r>
            <a:r>
              <a:rPr sz="2800" dirty="0"/>
              <a:t>siège</a:t>
            </a:r>
            <a:r>
              <a:rPr sz="2800" spc="-5" dirty="0"/>
              <a:t> </a:t>
            </a:r>
            <a:r>
              <a:rPr sz="2800" dirty="0"/>
              <a:t>de</a:t>
            </a:r>
            <a:r>
              <a:rPr sz="2800" spc="-10" dirty="0"/>
              <a:t> </a:t>
            </a:r>
            <a:r>
              <a:rPr sz="2800" dirty="0"/>
              <a:t>direction</a:t>
            </a:r>
            <a:r>
              <a:rPr sz="2800" spc="-15" dirty="0"/>
              <a:t> </a:t>
            </a:r>
            <a:r>
              <a:rPr sz="2800" dirty="0"/>
              <a:t>et</a:t>
            </a:r>
            <a:r>
              <a:rPr sz="2800" spc="5" dirty="0"/>
              <a:t> </a:t>
            </a:r>
            <a:r>
              <a:rPr sz="2800" spc="-10" dirty="0"/>
              <a:t>d’administration </a:t>
            </a:r>
            <a:r>
              <a:rPr sz="2800" dirty="0"/>
              <a:t>de</a:t>
            </a:r>
            <a:r>
              <a:rPr sz="2800" spc="5" dirty="0"/>
              <a:t> </a:t>
            </a:r>
            <a:r>
              <a:rPr sz="2800" dirty="0"/>
              <a:t>la</a:t>
            </a:r>
            <a:r>
              <a:rPr sz="2800" spc="-5" dirty="0"/>
              <a:t> </a:t>
            </a:r>
            <a:r>
              <a:rPr sz="2800" spc="-10" dirty="0"/>
              <a:t>Société.</a:t>
            </a:r>
            <a:endParaRPr lang="fr-FR" sz="2800" spc="-10" dirty="0"/>
          </a:p>
          <a:p>
            <a:pPr marL="1262380" marR="90805" indent="0" algn="just">
              <a:lnSpc>
                <a:spcPct val="150000"/>
              </a:lnSpc>
              <a:spcBef>
                <a:spcPts val="725"/>
              </a:spcBef>
              <a:buNone/>
            </a:pPr>
            <a:r>
              <a:rPr sz="28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8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800" dirty="0"/>
              <a:t>Souvent</a:t>
            </a:r>
            <a:r>
              <a:rPr sz="2800" spc="-15" dirty="0"/>
              <a:t> </a:t>
            </a:r>
            <a:r>
              <a:rPr sz="2800" dirty="0"/>
              <a:t>le siège social</a:t>
            </a:r>
            <a:r>
              <a:rPr sz="2800" spc="-25" dirty="0"/>
              <a:t> </a:t>
            </a:r>
            <a:r>
              <a:rPr sz="2800" dirty="0"/>
              <a:t>est également</a:t>
            </a:r>
            <a:r>
              <a:rPr sz="2800" spc="-10" dirty="0"/>
              <a:t> </a:t>
            </a:r>
            <a:r>
              <a:rPr sz="2800" dirty="0"/>
              <a:t>le lieu</a:t>
            </a:r>
            <a:r>
              <a:rPr sz="2800" spc="10" dirty="0"/>
              <a:t> </a:t>
            </a:r>
            <a:r>
              <a:rPr sz="2800" dirty="0"/>
              <a:t>du</a:t>
            </a:r>
            <a:r>
              <a:rPr sz="2800" spc="5" dirty="0"/>
              <a:t> </a:t>
            </a:r>
            <a:r>
              <a:rPr sz="2800" spc="-10" dirty="0"/>
              <a:t>principal </a:t>
            </a:r>
            <a:r>
              <a:rPr sz="2800" dirty="0"/>
              <a:t>établissement</a:t>
            </a:r>
            <a:r>
              <a:rPr sz="2800" spc="-35" dirty="0"/>
              <a:t> </a:t>
            </a:r>
            <a:r>
              <a:rPr sz="2800" dirty="0"/>
              <a:t>et</a:t>
            </a:r>
            <a:r>
              <a:rPr sz="2800" spc="5" dirty="0"/>
              <a:t> </a:t>
            </a:r>
            <a:r>
              <a:rPr sz="2800" dirty="0"/>
              <a:t>le</a:t>
            </a:r>
            <a:r>
              <a:rPr sz="2800" spc="-5" dirty="0"/>
              <a:t> </a:t>
            </a:r>
            <a:r>
              <a:rPr sz="2800" dirty="0"/>
              <a:t>lieu</a:t>
            </a:r>
            <a:r>
              <a:rPr sz="2800" spc="5" dirty="0"/>
              <a:t> </a:t>
            </a:r>
            <a:r>
              <a:rPr sz="2800" dirty="0"/>
              <a:t>du siège</a:t>
            </a:r>
            <a:r>
              <a:rPr sz="2800" spc="-10" dirty="0"/>
              <a:t> </a:t>
            </a:r>
            <a:r>
              <a:rPr sz="2800" dirty="0"/>
              <a:t>de</a:t>
            </a:r>
            <a:r>
              <a:rPr sz="2800" spc="5" dirty="0"/>
              <a:t> </a:t>
            </a:r>
            <a:r>
              <a:rPr sz="2800" dirty="0"/>
              <a:t>direction</a:t>
            </a:r>
            <a:r>
              <a:rPr sz="2800" spc="-10" dirty="0"/>
              <a:t> </a:t>
            </a:r>
            <a:r>
              <a:rPr sz="2800" spc="-25" dirty="0"/>
              <a:t>et </a:t>
            </a:r>
            <a:r>
              <a:rPr sz="2800" dirty="0"/>
              <a:t>d’administration</a:t>
            </a:r>
            <a:r>
              <a:rPr sz="2800" spc="-45" dirty="0"/>
              <a:t> </a:t>
            </a:r>
            <a:r>
              <a:rPr sz="2800" dirty="0"/>
              <a:t>de</a:t>
            </a:r>
            <a:r>
              <a:rPr sz="2800" spc="-15" dirty="0"/>
              <a:t> </a:t>
            </a:r>
            <a:r>
              <a:rPr sz="2800" dirty="0"/>
              <a:t>la</a:t>
            </a:r>
            <a:r>
              <a:rPr sz="2800" spc="-25" dirty="0"/>
              <a:t> </a:t>
            </a:r>
            <a:r>
              <a:rPr sz="2800" dirty="0"/>
              <a:t>société.</a:t>
            </a:r>
            <a:r>
              <a:rPr sz="2800" spc="-70" dirty="0"/>
              <a:t> </a:t>
            </a:r>
            <a:r>
              <a:rPr sz="2800" spc="-20" dirty="0"/>
              <a:t>Toutefois,</a:t>
            </a:r>
            <a:r>
              <a:rPr sz="2800" spc="-35" dirty="0"/>
              <a:t> </a:t>
            </a:r>
            <a:r>
              <a:rPr sz="2800" dirty="0"/>
              <a:t>dans</a:t>
            </a:r>
            <a:r>
              <a:rPr sz="2800" spc="-10" dirty="0"/>
              <a:t> l’hypothèse </a:t>
            </a:r>
            <a:r>
              <a:rPr sz="2800" dirty="0"/>
              <a:t>où</a:t>
            </a:r>
            <a:r>
              <a:rPr sz="2800" spc="5" dirty="0"/>
              <a:t> </a:t>
            </a:r>
            <a:r>
              <a:rPr sz="2800" dirty="0"/>
              <a:t>le siège social</a:t>
            </a:r>
            <a:r>
              <a:rPr sz="2800" spc="-15" dirty="0"/>
              <a:t> </a:t>
            </a:r>
            <a:r>
              <a:rPr sz="2800" dirty="0"/>
              <a:t>ne</a:t>
            </a:r>
            <a:r>
              <a:rPr sz="2800" spc="10" dirty="0"/>
              <a:t> </a:t>
            </a:r>
            <a:r>
              <a:rPr sz="2800" dirty="0"/>
              <a:t>coïnciderait</a:t>
            </a:r>
            <a:r>
              <a:rPr sz="2800" spc="-10" dirty="0"/>
              <a:t> </a:t>
            </a:r>
            <a:r>
              <a:rPr sz="2800" dirty="0"/>
              <a:t>pas</a:t>
            </a:r>
            <a:r>
              <a:rPr sz="2800" spc="-15" dirty="0"/>
              <a:t> </a:t>
            </a:r>
            <a:r>
              <a:rPr sz="2800" dirty="0"/>
              <a:t>avec le lieu</a:t>
            </a:r>
            <a:r>
              <a:rPr sz="2800" spc="10" dirty="0"/>
              <a:t> </a:t>
            </a:r>
            <a:r>
              <a:rPr sz="2800" spc="-25" dirty="0"/>
              <a:t>du </a:t>
            </a:r>
            <a:r>
              <a:rPr sz="2800" dirty="0"/>
              <a:t>principal</a:t>
            </a:r>
            <a:r>
              <a:rPr sz="2800" spc="-15" dirty="0"/>
              <a:t> </a:t>
            </a:r>
            <a:r>
              <a:rPr sz="2800" dirty="0"/>
              <a:t>établissement,</a:t>
            </a:r>
            <a:r>
              <a:rPr sz="2800" spc="-30" dirty="0"/>
              <a:t> </a:t>
            </a:r>
            <a:r>
              <a:rPr sz="2800" dirty="0"/>
              <a:t>ce dernier</a:t>
            </a:r>
            <a:r>
              <a:rPr sz="2800" spc="-10" dirty="0"/>
              <a:t> </a:t>
            </a:r>
            <a:r>
              <a:rPr sz="2800" dirty="0"/>
              <a:t>prévaut</a:t>
            </a:r>
            <a:r>
              <a:rPr sz="2800" spc="-15" dirty="0"/>
              <a:t> </a:t>
            </a:r>
            <a:r>
              <a:rPr sz="2800" dirty="0"/>
              <a:t>pour </a:t>
            </a:r>
            <a:r>
              <a:rPr sz="2800" spc="-10" dirty="0"/>
              <a:t>déterminer </a:t>
            </a:r>
            <a:r>
              <a:rPr sz="2800" dirty="0"/>
              <a:t>le</a:t>
            </a:r>
            <a:r>
              <a:rPr sz="2800" spc="-5" dirty="0"/>
              <a:t> </a:t>
            </a:r>
            <a:r>
              <a:rPr sz="2800" spc="-10" dirty="0"/>
              <a:t>domicile.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A8B96-043C-CCE2-60ED-CF577A2C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863" y="6333970"/>
            <a:ext cx="683339" cy="365125"/>
          </a:xfrm>
        </p:spPr>
        <p:txBody>
          <a:bodyPr/>
          <a:lstStyle/>
          <a:p>
            <a:fld id="{7DB90DFE-C419-4A51-A2C2-C061FEB07CFE}" type="slidenum">
              <a:rPr lang="fr-FR" smtClean="0"/>
              <a:t>86</a:t>
            </a:fld>
            <a:endParaRPr lang="fr-FR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F65D07-A9DC-FC2E-0202-891ABC16D3D4}"/>
              </a:ext>
            </a:extLst>
          </p:cNvPr>
          <p:cNvSpPr txBox="1"/>
          <p:nvPr/>
        </p:nvSpPr>
        <p:spPr>
          <a:xfrm>
            <a:off x="804163" y="400939"/>
            <a:ext cx="805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RÈGLES</a:t>
            </a:r>
            <a:r>
              <a:rPr sz="24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RATTACHEMENT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TERRITORIAL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319" y="670052"/>
            <a:ext cx="805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RÈGLES</a:t>
            </a:r>
            <a:r>
              <a:rPr spc="-25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5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910" y="1965198"/>
            <a:ext cx="11828018" cy="44532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918210" indent="-34290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critère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applicable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conventionnel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résidence</a:t>
            </a:r>
            <a:endParaRPr sz="2400" dirty="0">
              <a:latin typeface="Arial"/>
              <a:cs typeface="Arial"/>
            </a:endParaRPr>
          </a:p>
          <a:p>
            <a:pPr marL="756285" marR="105410" indent="-287020">
              <a:lnSpc>
                <a:spcPct val="150000"/>
              </a:lnSpc>
              <a:spcBef>
                <a:spcPts val="6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principe,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d'une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fiscale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s'appliquent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uniquement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 qui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résidents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contractant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(ou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 États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contractants).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50000"/>
              </a:lnSpc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Selon 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plupart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conventions,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 est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considérée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lorsque,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selon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législation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cet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assujettie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l'impôt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 cet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État,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raison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domicile,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résidence,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siège 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direction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tout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critère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nature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analogue.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3E78D0-BFD2-4E98-A545-5256B771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87</a:t>
            </a:fld>
            <a:endParaRPr lang="fr-F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119" y="0"/>
            <a:ext cx="805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RÈGLES</a:t>
            </a:r>
            <a:r>
              <a:rPr spc="-25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5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264" y="1511808"/>
            <a:ext cx="11789663" cy="47757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9530" rIns="0" bIns="0" rtlCol="0">
            <a:spAutoFit/>
          </a:bodyPr>
          <a:lstStyle/>
          <a:p>
            <a:pPr marL="241300" marR="29209" indent="-228600" algn="just">
              <a:lnSpc>
                <a:spcPct val="150000"/>
              </a:lnSpc>
              <a:spcBef>
                <a:spcPts val="390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conventions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indique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tous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critères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peuvent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déterminer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résidence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signataires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convention.</a:t>
            </a:r>
            <a:endParaRPr sz="2200" dirty="0">
              <a:latin typeface="Arial"/>
              <a:cs typeface="Arial"/>
            </a:endParaRPr>
          </a:p>
          <a:p>
            <a:pPr marL="12700" algn="just">
              <a:lnSpc>
                <a:spcPct val="150000"/>
              </a:lnSpc>
              <a:spcBef>
                <a:spcPts val="705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Art.4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  <a:r>
              <a:rPr sz="22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algéro-française</a:t>
            </a:r>
            <a:endParaRPr sz="2200" dirty="0">
              <a:latin typeface="Arial"/>
              <a:cs typeface="Arial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994"/>
              </a:spcBef>
            </a:pPr>
            <a:r>
              <a:rPr sz="22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-25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1.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sens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présente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convention,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l'expression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"résident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d'un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Etat </a:t>
            </a:r>
            <a:r>
              <a:rPr sz="2200" dirty="0">
                <a:latin typeface="Arial"/>
                <a:cs typeface="Arial"/>
              </a:rPr>
              <a:t>contractant"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désigne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toute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personne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qui,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vertu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législation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cet </a:t>
            </a:r>
            <a:r>
              <a:rPr sz="2200" dirty="0">
                <a:latin typeface="Arial"/>
                <a:cs typeface="Arial"/>
              </a:rPr>
              <a:t>Etat,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assujettie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à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l'impôt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Etat,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raison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domicile,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 </a:t>
            </a:r>
            <a:r>
              <a:rPr sz="2200" dirty="0">
                <a:latin typeface="Arial"/>
                <a:cs typeface="Arial"/>
              </a:rPr>
              <a:t>sa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résidence,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siège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direction,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ou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tout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critère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nature </a:t>
            </a:r>
            <a:r>
              <a:rPr sz="2200" dirty="0">
                <a:latin typeface="Arial"/>
                <a:cs typeface="Arial"/>
              </a:rPr>
              <a:t>analogue.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Toutefois,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cette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expression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comprend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personnes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qui </a:t>
            </a:r>
            <a:r>
              <a:rPr sz="2200" dirty="0">
                <a:latin typeface="Arial"/>
                <a:cs typeface="Arial"/>
              </a:rPr>
              <a:t>ne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assujetties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à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l'impôt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Etat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pour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revenus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 </a:t>
            </a:r>
            <a:r>
              <a:rPr sz="2200" dirty="0">
                <a:latin typeface="Arial"/>
                <a:cs typeface="Arial"/>
              </a:rPr>
              <a:t>sources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situées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Etat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ou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pour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fortune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située.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30736C-9EA9-30AF-B178-C5FDE64F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88</a:t>
            </a:fld>
            <a:endParaRPr lang="fr-F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1017" y="645922"/>
            <a:ext cx="73742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CHAPITRE</a:t>
            </a:r>
            <a:r>
              <a:rPr sz="2200" b="1" spc="-4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I-</a:t>
            </a:r>
            <a:r>
              <a:rPr sz="2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2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RÈGLES</a:t>
            </a:r>
            <a:r>
              <a:rPr sz="22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2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RATTACHEMENT</a:t>
            </a:r>
            <a:r>
              <a:rPr sz="2200" b="1" spc="-4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TERRITORIAL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328" y="1746885"/>
            <a:ext cx="11106912" cy="17795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415"/>
              </a:spcBef>
            </a:pPr>
            <a:r>
              <a:rPr sz="2600" b="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b="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6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Lorsque,</a:t>
            </a:r>
            <a:r>
              <a:rPr sz="26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selon</a:t>
            </a:r>
            <a:r>
              <a:rPr sz="26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les</a:t>
            </a:r>
            <a:r>
              <a:rPr sz="26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dispositions</a:t>
            </a:r>
            <a:r>
              <a:rPr sz="26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du</a:t>
            </a:r>
            <a:r>
              <a:rPr sz="26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paragraphe</a:t>
            </a:r>
            <a:r>
              <a:rPr sz="26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1, </a:t>
            </a:r>
            <a:r>
              <a:rPr sz="2600" b="0" spc="-25" dirty="0">
                <a:solidFill>
                  <a:srgbClr val="000000"/>
                </a:solidFill>
                <a:latin typeface="Arial"/>
                <a:cs typeface="Arial"/>
              </a:rPr>
              <a:t>une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personne</a:t>
            </a:r>
            <a:r>
              <a:rPr sz="26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physique</a:t>
            </a:r>
            <a:r>
              <a:rPr sz="26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sz="26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un résident</a:t>
            </a:r>
            <a:r>
              <a:rPr sz="26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des</a:t>
            </a:r>
            <a:r>
              <a:rPr sz="26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deux</a:t>
            </a:r>
            <a:r>
              <a:rPr sz="2600" b="0" spc="-10" dirty="0">
                <a:solidFill>
                  <a:srgbClr val="000000"/>
                </a:solidFill>
                <a:latin typeface="Arial"/>
                <a:cs typeface="Arial"/>
              </a:rPr>
              <a:t> Etats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contractants,</a:t>
            </a:r>
            <a:r>
              <a:rPr sz="26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sa</a:t>
            </a:r>
            <a:r>
              <a:rPr sz="26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situation</a:t>
            </a:r>
            <a:r>
              <a:rPr sz="26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sz="26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réglée</a:t>
            </a:r>
            <a:r>
              <a:rPr sz="26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6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600" b="0" spc="-10" dirty="0">
                <a:solidFill>
                  <a:srgbClr val="000000"/>
                </a:solidFill>
                <a:latin typeface="Arial"/>
                <a:cs typeface="Arial"/>
              </a:rPr>
              <a:t> manière suivante: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752" y="3707130"/>
            <a:ext cx="11131296" cy="2750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8895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38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a)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 est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considérée</a:t>
            </a:r>
            <a:r>
              <a:rPr sz="2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 dispose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 foyer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d'habitation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permanent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si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foyer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d'habitation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permanent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Etats,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 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considérée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avec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lequel ses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liens personnels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économiques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étroits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(centre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intérêts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vitaux)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52D1E-918C-6BB3-4D19-5365E29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89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7850" y="260351"/>
            <a:ext cx="875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fr-FR" sz="4000" b="1" dirty="0">
                <a:solidFill>
                  <a:srgbClr val="FF0000"/>
                </a:solidFill>
                <a:latin typeface="Perpetua" pitchFamily="18" charset="0"/>
              </a:rPr>
              <a:t>I- La double imposition internationale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524000" y="1428750"/>
            <a:ext cx="86439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3366FF"/>
              </a:buClr>
            </a:pPr>
            <a:r>
              <a:rPr lang="fr-FR" sz="2500">
                <a:latin typeface="Perpetua" pitchFamily="18" charset="0"/>
              </a:rPr>
              <a:t>Double imposition économique et juridique</a:t>
            </a: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  <a:p>
            <a:pPr algn="just">
              <a:buClr>
                <a:srgbClr val="3366FF"/>
              </a:buClr>
            </a:pPr>
            <a:endParaRPr lang="fr-FR" sz="2500">
              <a:latin typeface="Perpetua" pitchFamily="18" charset="0"/>
            </a:endParaRPr>
          </a:p>
        </p:txBody>
      </p:sp>
      <p:grpSp>
        <p:nvGrpSpPr>
          <p:cNvPr id="10244" name="Groupe 24"/>
          <p:cNvGrpSpPr>
            <a:grpSpLocks/>
          </p:cNvGrpSpPr>
          <p:nvPr/>
        </p:nvGrpSpPr>
        <p:grpSpPr bwMode="auto">
          <a:xfrm>
            <a:off x="1881188" y="1857375"/>
            <a:ext cx="7715250" cy="4286250"/>
            <a:chOff x="249238" y="835025"/>
            <a:chExt cx="8355210" cy="5240338"/>
          </a:xfrm>
        </p:grpSpPr>
        <p:cxnSp>
          <p:nvCxnSpPr>
            <p:cNvPr id="26" name="Straight Connector 14"/>
            <p:cNvCxnSpPr/>
            <p:nvPr/>
          </p:nvCxnSpPr>
          <p:spPr bwMode="auto">
            <a:xfrm rot="10800000">
              <a:off x="893930" y="3428022"/>
              <a:ext cx="7358086" cy="1941"/>
            </a:xfrm>
            <a:prstGeom prst="line">
              <a:avLst/>
            </a:prstGeom>
            <a:solidFill>
              <a:srgbClr val="B90124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30"/>
            <p:cNvSpPr txBox="1"/>
            <p:nvPr/>
          </p:nvSpPr>
          <p:spPr>
            <a:xfrm>
              <a:off x="249238" y="835025"/>
              <a:ext cx="2484213" cy="3377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/>
            <a:lstStyle/>
            <a:p>
              <a:pPr>
                <a:defRPr/>
              </a:pPr>
              <a:r>
                <a:rPr lang="fr-FR" sz="1600" dirty="0">
                  <a:solidFill>
                    <a:schemeClr val="bg1"/>
                  </a:solidFill>
                </a:rPr>
                <a:t>Dividende</a:t>
              </a:r>
              <a:r>
                <a:rPr lang="en-US" sz="1600" dirty="0">
                  <a:solidFill>
                    <a:schemeClr val="bg1"/>
                  </a:solidFill>
                </a:rPr>
                <a:t>         64.75</a:t>
              </a:r>
            </a:p>
          </p:txBody>
        </p:sp>
        <p:sp>
          <p:nvSpPr>
            <p:cNvPr id="28" name="TextBox 31"/>
            <p:cNvSpPr txBox="1"/>
            <p:nvPr/>
          </p:nvSpPr>
          <p:spPr>
            <a:xfrm>
              <a:off x="249238" y="1201849"/>
              <a:ext cx="2484213" cy="3377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3366FF"/>
              </a:solidFill>
            </a:ln>
          </p:spPr>
          <p:txBody>
            <a:bodyPr wrap="none"/>
            <a:lstStyle/>
            <a:p>
              <a:pPr algn="ctr">
                <a:tabLst>
                  <a:tab pos="2070100" algn="l"/>
                </a:tabLst>
                <a:defRPr/>
              </a:pPr>
              <a:r>
                <a:rPr lang="en-US" sz="1600" dirty="0">
                  <a:solidFill>
                    <a:srgbClr val="C00000"/>
                  </a:solidFill>
                </a:rPr>
                <a:t>                 </a:t>
              </a:r>
              <a:r>
                <a:rPr lang="en-US" sz="1600" dirty="0">
                  <a:solidFill>
                    <a:srgbClr val="3366FF"/>
                  </a:solidFill>
                </a:rPr>
                <a:t>Import (30%)    19.425 </a:t>
              </a:r>
              <a:r>
                <a:rPr lang="en-US" sz="1600" dirty="0">
                  <a:solidFill>
                    <a:srgbClr val="C00000"/>
                  </a:solidFill>
                </a:rPr>
                <a:t>                  </a:t>
              </a:r>
            </a:p>
          </p:txBody>
        </p:sp>
        <p:sp>
          <p:nvSpPr>
            <p:cNvPr id="29" name="TextBox 32"/>
            <p:cNvSpPr txBox="1"/>
            <p:nvPr/>
          </p:nvSpPr>
          <p:spPr>
            <a:xfrm>
              <a:off x="249238" y="1572554"/>
              <a:ext cx="2484213" cy="3396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/>
            <a:lstStyle/>
            <a:p>
              <a:pPr algn="ctr">
                <a:tabLst>
                  <a:tab pos="2147888" algn="l"/>
                </a:tabLst>
                <a:defRPr/>
              </a:pPr>
              <a:r>
                <a:rPr lang="en-US" sz="1600" dirty="0"/>
                <a:t>                   Net                    45.225                     </a:t>
              </a:r>
            </a:p>
          </p:txBody>
        </p:sp>
        <p:sp>
          <p:nvSpPr>
            <p:cNvPr id="30" name="TextBox 33"/>
            <p:cNvSpPr txBox="1"/>
            <p:nvPr/>
          </p:nvSpPr>
          <p:spPr>
            <a:xfrm>
              <a:off x="5872672" y="3773496"/>
              <a:ext cx="2731776" cy="3377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/>
            <a:lstStyle/>
            <a:p>
              <a:pPr>
                <a:defRPr/>
              </a:pPr>
              <a:r>
                <a:rPr lang="en-US" sz="1600" dirty="0" err="1">
                  <a:solidFill>
                    <a:schemeClr val="bg1"/>
                  </a:solidFill>
                </a:rPr>
                <a:t>Dividende</a:t>
              </a:r>
              <a:r>
                <a:rPr lang="en-US" sz="1600" dirty="0">
                  <a:solidFill>
                    <a:schemeClr val="bg1"/>
                  </a:solidFill>
                </a:rPr>
                <a:t>                 75</a:t>
              </a:r>
            </a:p>
          </p:txBody>
        </p:sp>
        <p:sp>
          <p:nvSpPr>
            <p:cNvPr id="31" name="TextBox 34"/>
            <p:cNvSpPr txBox="1"/>
            <p:nvPr/>
          </p:nvSpPr>
          <p:spPr>
            <a:xfrm>
              <a:off x="5872672" y="4150024"/>
              <a:ext cx="2731776" cy="2872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3366FF"/>
              </a:solidFill>
            </a:ln>
          </p:spPr>
          <p:txBody>
            <a:bodyPr wrap="none"/>
            <a:lstStyle/>
            <a:p>
              <a:pPr algn="ctr">
                <a:tabLst>
                  <a:tab pos="2070100" algn="l"/>
                </a:tabLst>
                <a:defRPr/>
              </a:pPr>
              <a:r>
                <a:rPr lang="en-US" sz="1600" dirty="0">
                  <a:solidFill>
                    <a:srgbClr val="3366FF"/>
                  </a:solidFill>
                </a:rPr>
                <a:t>RS (15%)                 10.25</a:t>
              </a:r>
            </a:p>
          </p:txBody>
        </p:sp>
        <p:sp>
          <p:nvSpPr>
            <p:cNvPr id="32" name="TextBox 35"/>
            <p:cNvSpPr txBox="1"/>
            <p:nvPr/>
          </p:nvSpPr>
          <p:spPr>
            <a:xfrm>
              <a:off x="5872672" y="4509085"/>
              <a:ext cx="2731776" cy="33576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/>
            <a:lstStyle/>
            <a:p>
              <a:pPr algn="ctr">
                <a:defRPr/>
              </a:pPr>
              <a:r>
                <a:rPr lang="en-US" sz="1600" dirty="0" err="1"/>
                <a:t>dividende</a:t>
              </a:r>
              <a:r>
                <a:rPr lang="en-US" sz="1600" dirty="0"/>
                <a:t> net             64.75</a:t>
              </a:r>
            </a:p>
          </p:txBody>
        </p:sp>
        <p:sp>
          <p:nvSpPr>
            <p:cNvPr id="33" name="TextBox 36"/>
            <p:cNvSpPr txBox="1"/>
            <p:nvPr/>
          </p:nvSpPr>
          <p:spPr>
            <a:xfrm>
              <a:off x="5872672" y="5004005"/>
              <a:ext cx="2482494" cy="3377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/>
            <a:lstStyle/>
            <a:p>
              <a:pPr algn="ctr">
                <a:defRPr/>
              </a:pPr>
              <a:r>
                <a:rPr lang="en-US" sz="1600">
                  <a:solidFill>
                    <a:schemeClr val="bg1"/>
                  </a:solidFill>
                </a:rPr>
                <a:t>Profits         	   100</a:t>
              </a:r>
            </a:p>
          </p:txBody>
        </p:sp>
        <p:sp>
          <p:nvSpPr>
            <p:cNvPr id="34" name="TextBox 37"/>
            <p:cNvSpPr txBox="1"/>
            <p:nvPr/>
          </p:nvSpPr>
          <p:spPr>
            <a:xfrm>
              <a:off x="5872672" y="5370829"/>
              <a:ext cx="2482494" cy="3377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3366FF"/>
              </a:solidFill>
            </a:ln>
          </p:spPr>
          <p:txBody>
            <a:bodyPr wrap="none"/>
            <a:lstStyle/>
            <a:p>
              <a:pPr algn="ctr">
                <a:tabLst>
                  <a:tab pos="2070100" algn="l"/>
                </a:tabLst>
                <a:defRPr/>
              </a:pPr>
              <a:r>
                <a:rPr lang="en-US" sz="1600" dirty="0">
                  <a:solidFill>
                    <a:srgbClr val="3366FF"/>
                  </a:solidFill>
                </a:rPr>
                <a:t>IS (25%)                  25</a:t>
              </a: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5872672" y="5735712"/>
              <a:ext cx="2482494" cy="33965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/>
            <a:lstStyle/>
            <a:p>
              <a:pPr algn="ctr">
                <a:defRPr/>
              </a:pPr>
              <a:r>
                <a:rPr lang="en-US" sz="1600" dirty="0"/>
                <a:t>Distribution               75</a:t>
              </a:r>
            </a:p>
          </p:txBody>
        </p:sp>
        <p:sp>
          <p:nvSpPr>
            <p:cNvPr id="36" name="PPTShape_0"/>
            <p:cNvSpPr>
              <a:spLocks noChangeArrowheads="1"/>
            </p:cNvSpPr>
            <p:nvPr/>
          </p:nvSpPr>
          <p:spPr bwMode="auto">
            <a:xfrm>
              <a:off x="5092565" y="1690934"/>
              <a:ext cx="1809896" cy="431392"/>
            </a:xfrm>
            <a:prstGeom prst="roundRect">
              <a:avLst/>
            </a:prstGeom>
            <a:solidFill>
              <a:srgbClr val="BACDDC"/>
            </a:solidFill>
            <a:ln w="2857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36000" bIns="36000">
              <a:spAutoFit/>
            </a:bodyPr>
            <a:lstStyle/>
            <a:p>
              <a:pPr algn="ctr">
                <a:defRPr/>
              </a:pPr>
              <a:r>
                <a:rPr lang="fr-CH" sz="1600" dirty="0" err="1"/>
                <a:t>Shareholders</a:t>
              </a:r>
              <a:endParaRPr lang="fr-CH" sz="1600" dirty="0"/>
            </a:p>
          </p:txBody>
        </p:sp>
        <p:sp>
          <p:nvSpPr>
            <p:cNvPr id="10258" name="Tekstvak 19"/>
            <p:cNvSpPr txBox="1">
              <a:spLocks noChangeArrowheads="1"/>
            </p:cNvSpPr>
            <p:nvPr/>
          </p:nvSpPr>
          <p:spPr bwMode="auto">
            <a:xfrm>
              <a:off x="4445000" y="1071563"/>
              <a:ext cx="910613" cy="45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NL">
                  <a:latin typeface="Calibri" pitchFamily="34" charset="0"/>
                </a:rPr>
                <a:t>State R</a:t>
              </a:r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1873862" y="4415923"/>
              <a:ext cx="1440000" cy="764443"/>
            </a:xfrm>
            <a:prstGeom prst="roundRect">
              <a:avLst/>
            </a:prstGeom>
            <a:solidFill>
              <a:srgbClr val="BACDDC"/>
            </a:solidFill>
            <a:ln w="2857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36000" bIns="36000">
              <a:spAutoFit/>
            </a:bodyPr>
            <a:lstStyle/>
            <a:p>
              <a:pPr algn="ctr">
                <a:defRPr/>
              </a:pPr>
              <a:r>
                <a:rPr lang="fr-CH" sz="1600"/>
                <a:t>Personne morale</a:t>
              </a:r>
            </a:p>
          </p:txBody>
        </p:sp>
        <p:sp>
          <p:nvSpPr>
            <p:cNvPr id="10262" name="Tekstvak 20"/>
            <p:cNvSpPr txBox="1">
              <a:spLocks noChangeArrowheads="1"/>
            </p:cNvSpPr>
            <p:nvPr/>
          </p:nvSpPr>
          <p:spPr bwMode="auto">
            <a:xfrm>
              <a:off x="2500313" y="5499100"/>
              <a:ext cx="889781" cy="45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NL">
                  <a:latin typeface="Calibri" pitchFamily="34" charset="0"/>
                </a:rPr>
                <a:t>State S</a:t>
              </a:r>
            </a:p>
          </p:txBody>
        </p:sp>
        <p:cxnSp>
          <p:nvCxnSpPr>
            <p:cNvPr id="10263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3214688" y="2203450"/>
              <a:ext cx="2643188" cy="2357437"/>
            </a:xfrm>
            <a:prstGeom prst="straightConnector1">
              <a:avLst/>
            </a:prstGeom>
            <a:noFill/>
            <a:ln w="38100" algn="ctr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715773" y="3487864"/>
              <a:ext cx="1224000" cy="360000"/>
            </a:xfrm>
            <a:prstGeom prst="roundRect">
              <a:avLst/>
            </a:prstGeom>
            <a:solidFill>
              <a:srgbClr val="3366FF"/>
            </a:solidFill>
            <a:ln w="2857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CH" sz="1400" dirty="0">
                  <a:solidFill>
                    <a:schemeClr val="bg1"/>
                  </a:solidFill>
                </a:rPr>
                <a:t>DIVIDENDES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0267" name="TextBox 17"/>
            <p:cNvSpPr>
              <a:spLocks noChangeArrowheads="1"/>
            </p:cNvSpPr>
            <p:nvPr/>
          </p:nvSpPr>
          <p:spPr bwMode="auto">
            <a:xfrm>
              <a:off x="2714625" y="5143500"/>
              <a:ext cx="3000375" cy="41631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69803"/>
              </a:srgbClr>
            </a:solidFill>
            <a:ln w="19050">
              <a:solidFill>
                <a:srgbClr val="3366FF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3366FF"/>
                  </a:solidFill>
                  <a:latin typeface="Calibri" pitchFamily="34" charset="0"/>
                </a:rPr>
                <a:t>Double imposition </a:t>
              </a:r>
              <a:r>
                <a:rPr lang="fr-FR" sz="1400" b="1">
                  <a:solidFill>
                    <a:srgbClr val="3366FF"/>
                  </a:solidFill>
                  <a:latin typeface="Calibri" pitchFamily="34" charset="0"/>
                </a:rPr>
                <a:t>é</a:t>
              </a:r>
              <a:r>
                <a:rPr lang="en-US" sz="1400" b="1">
                  <a:solidFill>
                    <a:srgbClr val="3366FF"/>
                  </a:solidFill>
                  <a:latin typeface="Calibri" pitchFamily="34" charset="0"/>
                </a:rPr>
                <a:t>conomique</a:t>
              </a:r>
              <a:endParaRPr lang="en-GB" sz="1400" b="1">
                <a:solidFill>
                  <a:srgbClr val="3366FF"/>
                </a:solidFill>
                <a:latin typeface="Calibri" pitchFamily="34" charset="0"/>
              </a:endParaRPr>
            </a:p>
          </p:txBody>
        </p:sp>
        <p:sp>
          <p:nvSpPr>
            <p:cNvPr id="10268" name="PPTShape_2"/>
            <p:cNvSpPr>
              <a:spLocks noChangeArrowheads="1"/>
            </p:cNvSpPr>
            <p:nvPr/>
          </p:nvSpPr>
          <p:spPr bwMode="auto">
            <a:xfrm>
              <a:off x="457200" y="3200400"/>
              <a:ext cx="3000375" cy="41631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69803"/>
              </a:srgbClr>
            </a:solidFill>
            <a:ln w="19050">
              <a:solidFill>
                <a:srgbClr val="3366FF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3366FF"/>
                  </a:solidFill>
                  <a:latin typeface="Calibri" pitchFamily="34" charset="0"/>
                </a:rPr>
                <a:t>Double imposition  juridique</a:t>
              </a:r>
              <a:endParaRPr lang="en-GB" sz="1400" b="1">
                <a:solidFill>
                  <a:srgbClr val="3366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9A5678-27BC-3606-6C80-5F1C7931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695" y="712723"/>
            <a:ext cx="83775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chemeClr val="accent1">
                    <a:lumMod val="50000"/>
                  </a:schemeClr>
                </a:solidFill>
              </a:rPr>
              <a:t>CHAPITRE</a:t>
            </a:r>
            <a:r>
              <a:rPr sz="2500" spc="-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500" dirty="0">
                <a:solidFill>
                  <a:schemeClr val="accent1">
                    <a:lumMod val="50000"/>
                  </a:schemeClr>
                </a:solidFill>
              </a:rPr>
              <a:t>I-</a:t>
            </a:r>
            <a:r>
              <a:rPr sz="2500" spc="-6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500" dirty="0">
                <a:solidFill>
                  <a:schemeClr val="accent1">
                    <a:lumMod val="50000"/>
                  </a:schemeClr>
                </a:solidFill>
              </a:rPr>
              <a:t>LES</a:t>
            </a:r>
            <a:r>
              <a:rPr sz="2500" spc="-7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500" dirty="0">
                <a:solidFill>
                  <a:schemeClr val="accent1">
                    <a:lumMod val="50000"/>
                  </a:schemeClr>
                </a:solidFill>
              </a:rPr>
              <a:t>RÈGLES</a:t>
            </a:r>
            <a:r>
              <a:rPr sz="2500" spc="-7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500" dirty="0">
                <a:solidFill>
                  <a:schemeClr val="accent1">
                    <a:lumMod val="50000"/>
                  </a:schemeClr>
                </a:solidFill>
              </a:rPr>
              <a:t>DU</a:t>
            </a:r>
            <a:r>
              <a:rPr sz="2500" spc="-7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500" spc="-10" dirty="0">
                <a:solidFill>
                  <a:schemeClr val="accent1">
                    <a:lumMod val="50000"/>
                  </a:schemeClr>
                </a:solidFill>
              </a:rPr>
              <a:t>RATTACHEMENT</a:t>
            </a:r>
            <a:r>
              <a:rPr sz="2500" spc="-4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500" spc="-10" dirty="0">
                <a:solidFill>
                  <a:schemeClr val="accent1">
                    <a:lumMod val="50000"/>
                  </a:schemeClr>
                </a:solidFill>
              </a:rPr>
              <a:t>TERRITORIAL</a:t>
            </a:r>
            <a:endParaRPr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83" y="1915794"/>
            <a:ext cx="11213465" cy="39626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35560" indent="-3429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b)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centre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ses intérêts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vitaux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peut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pas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être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déterminé,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foyer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d'habitation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permanent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aucun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considérée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où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séjourne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façon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habituelle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 ;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28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c)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cette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séjourne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façon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habituelle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si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séjourne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façon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habituelle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aucun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d'eux,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considérée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possède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nationalité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355600" marR="24130" indent="-3429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2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d)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critères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précèdent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permettent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déterminer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dont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résident,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autorités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compétentes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Etats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contractants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tranchent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question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commun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accord.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79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ABAE2-50F4-2A44-EF2B-C8B08DD9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90</a:t>
            </a:fld>
            <a:endParaRPr lang="fr-F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3722" y="655396"/>
            <a:ext cx="8053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15" dirty="0"/>
              <a:t> </a:t>
            </a:r>
            <a:r>
              <a:rPr dirty="0"/>
              <a:t>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5" dirty="0"/>
              <a:t> </a:t>
            </a:r>
            <a:r>
              <a:rPr dirty="0"/>
              <a:t>RÈGLES</a:t>
            </a:r>
            <a:r>
              <a:rPr spc="-35" dirty="0"/>
              <a:t> </a:t>
            </a:r>
            <a:r>
              <a:rPr dirty="0"/>
              <a:t>DU</a:t>
            </a:r>
            <a:r>
              <a:rPr spc="-25" dirty="0"/>
              <a:t> </a:t>
            </a:r>
            <a:r>
              <a:rPr dirty="0"/>
              <a:t>RATTACHEMENT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8695" y="1819783"/>
            <a:ext cx="8733790" cy="37369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Lorsque,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selon 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paragraphe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1,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qu'une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physique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contractants,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elle est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considérée comme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résident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l'Etat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siège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direction effective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située.</a:t>
            </a:r>
            <a:endParaRPr sz="2400">
              <a:latin typeface="Arial"/>
              <a:cs typeface="Arial"/>
            </a:endParaRPr>
          </a:p>
          <a:p>
            <a:pPr marL="355600" marR="136525" indent="-342900">
              <a:lnSpc>
                <a:spcPct val="80000"/>
              </a:lnSpc>
              <a:spcBef>
                <a:spcPts val="994"/>
              </a:spcBef>
              <a:tabLst>
                <a:tab pos="6886575" algn="l"/>
              </a:tabLst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L'expression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"résident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d'un Etat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contractant«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comprend,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lorsque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Etat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France,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 sociétés de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personnes,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groupements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personnes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soumis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régime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analogue,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leur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siège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direction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effective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France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dont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actionnaires,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associés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autres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membres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personnellement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soumis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l'impôt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pour leur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part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application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législation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interne</a:t>
            </a:r>
            <a:r>
              <a:rPr sz="2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française.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80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2AC65-EB89-370B-2B07-A7E200C2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91</a:t>
            </a:fld>
            <a:endParaRPr lang="fr-F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017" y="814527"/>
            <a:ext cx="8011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5" dirty="0"/>
              <a:t> </a:t>
            </a:r>
            <a:r>
              <a:rPr dirty="0"/>
              <a:t>I.</a:t>
            </a:r>
            <a:r>
              <a:rPr spc="-5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dirty="0"/>
              <a:t>RÈGLES</a:t>
            </a:r>
            <a:r>
              <a:rPr spc="-30" dirty="0"/>
              <a:t> </a:t>
            </a:r>
            <a:r>
              <a:rPr dirty="0"/>
              <a:t>DU</a:t>
            </a:r>
            <a:r>
              <a:rPr spc="-10" dirty="0"/>
              <a:t> </a:t>
            </a:r>
            <a:r>
              <a:rPr dirty="0"/>
              <a:t>RATTACHEMENT</a:t>
            </a:r>
            <a:r>
              <a:rPr spc="5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0570" y="1872233"/>
            <a:ext cx="8293100" cy="2926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8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§3.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L'imposition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revenus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source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algérienne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contribuables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domiciliés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hors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d’Algérie</a:t>
            </a:r>
            <a:endParaRPr sz="2600">
              <a:latin typeface="Arial"/>
              <a:cs typeface="Arial"/>
            </a:endParaRPr>
          </a:p>
          <a:p>
            <a:pPr marL="756285" marR="140335" indent="-287020">
              <a:lnSpc>
                <a:spcPct val="100000"/>
              </a:lnSpc>
              <a:spcBef>
                <a:spcPts val="994"/>
              </a:spcBef>
            </a:pPr>
            <a:r>
              <a:rPr sz="2600" spc="-25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Toute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personne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physique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reçu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revenu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Algérie,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considérée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cas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Etat de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source,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soumise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appliqué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Etat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quand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bien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même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n’a-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t-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elle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Algérie,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étant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l’étranger.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828AE4-B1AF-E3B9-4826-AEF22D94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92</a:t>
            </a:fld>
            <a:endParaRPr lang="fr-F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689" y="703579"/>
            <a:ext cx="8009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I.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RÈGLES</a:t>
            </a:r>
            <a:r>
              <a:rPr spc="-30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10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3689" y="2100529"/>
            <a:ext cx="8711565" cy="240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l’hypothèse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où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domicile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fiscal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situé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résidence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cocontractant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avec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 la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(Algérie),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contribuable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pourra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bénéficier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l’imputation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algérien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ainsi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cela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prévu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ladite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ce,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éviter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double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imposition.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9F3EB-2E35-A0C6-7FE2-D2BBE21A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93</a:t>
            </a:fld>
            <a:endParaRPr lang="fr-F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1852" y="655446"/>
            <a:ext cx="805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CHAPITRE I-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LES</a:t>
            </a:r>
            <a:r>
              <a:rPr sz="24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RÈGLES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DU</a:t>
            </a:r>
            <a:r>
              <a:rPr sz="24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RATTACHEMENT</a:t>
            </a:r>
            <a:r>
              <a:rPr sz="24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TERRITORIAL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268" y="2007869"/>
            <a:ext cx="8980170" cy="2404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2. Les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règles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rattachement</a:t>
            </a: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matière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d'impôt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sur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sociétés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types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règles:</a:t>
            </a:r>
            <a:endParaRPr sz="26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tabLst>
                <a:tab pos="6863080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applicables</a:t>
            </a:r>
            <a:r>
              <a:rPr sz="2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interne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§1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règles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applicables</a:t>
            </a:r>
            <a:r>
              <a:rPr sz="2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droit</a:t>
            </a:r>
            <a:r>
              <a:rPr sz="2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04040"/>
                </a:solidFill>
                <a:latin typeface="Arial"/>
                <a:cs typeface="Arial"/>
              </a:rPr>
              <a:t>conventionnel</a:t>
            </a:r>
            <a:r>
              <a:rPr sz="2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§2</a:t>
            </a:r>
            <a:r>
              <a:rPr sz="2600" spc="-2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6AE7E6-89B6-01C3-C0FD-42F8FFA92F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94</a:t>
            </a:fld>
            <a:endParaRPr lang="fr-F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094" y="625805"/>
            <a:ext cx="8064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10" dirty="0"/>
              <a:t> </a:t>
            </a:r>
            <a:r>
              <a:rPr dirty="0"/>
              <a:t>I-</a:t>
            </a:r>
            <a:r>
              <a:rPr spc="5" dirty="0"/>
              <a:t> </a:t>
            </a:r>
            <a:r>
              <a:rPr dirty="0"/>
              <a:t>LES RÈGLES</a:t>
            </a:r>
            <a:r>
              <a:rPr spc="-15" dirty="0"/>
              <a:t> </a:t>
            </a:r>
            <a:r>
              <a:rPr dirty="0"/>
              <a:t>DU</a:t>
            </a:r>
            <a:r>
              <a:rPr spc="-5" dirty="0"/>
              <a:t> </a:t>
            </a:r>
            <a:r>
              <a:rPr dirty="0"/>
              <a:t>RATTACHEMENT</a:t>
            </a:r>
            <a:r>
              <a:rPr spc="20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542" y="2116925"/>
            <a:ext cx="8387080" cy="36169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§1.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règles applicables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droit fiscal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interne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A.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3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d’abord</a:t>
            </a:r>
            <a:r>
              <a:rPr sz="23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3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137</a:t>
            </a:r>
            <a:r>
              <a:rPr sz="23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3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spc="-30" dirty="0">
                <a:solidFill>
                  <a:srgbClr val="FF0000"/>
                </a:solidFill>
                <a:latin typeface="Arial"/>
                <a:cs typeface="Arial"/>
              </a:rPr>
              <a:t>CIDTA</a:t>
            </a:r>
            <a:r>
              <a:rPr sz="23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qui</a:t>
            </a:r>
            <a:r>
              <a:rPr sz="23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dispose</a:t>
            </a:r>
            <a:r>
              <a:rPr sz="23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  <a:p>
            <a:pPr marL="469900" marR="59690">
              <a:lnSpc>
                <a:spcPct val="100000"/>
              </a:lnSpc>
              <a:spcBef>
                <a:spcPts val="605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‘’Art.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137</a:t>
            </a:r>
            <a:r>
              <a:rPr sz="23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404040"/>
                </a:solidFill>
                <a:latin typeface="Arial"/>
                <a:cs typeface="Arial"/>
              </a:rPr>
              <a:t>−</a:t>
            </a:r>
            <a:r>
              <a:rPr sz="23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dû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raison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Algérie.</a:t>
            </a:r>
            <a:endParaRPr sz="23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notamment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considérés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comme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endParaRPr sz="23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bénéfices,</a:t>
            </a:r>
            <a:r>
              <a:rPr sz="2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sous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forme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provenant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l’exercice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habituel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d’une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caractère</a:t>
            </a:r>
            <a:r>
              <a:rPr sz="23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industriel,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commercial</a:t>
            </a:r>
            <a:r>
              <a:rPr sz="23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agricole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l’absence</a:t>
            </a:r>
            <a:r>
              <a:rPr sz="23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d’établissement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stable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07B99-AE20-7119-FA12-1857F64A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95</a:t>
            </a:fld>
            <a:endParaRPr lang="fr-F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895" y="712978"/>
            <a:ext cx="83775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CHAPITRE</a:t>
            </a:r>
            <a:r>
              <a:rPr sz="2500" spc="-50" dirty="0"/>
              <a:t> </a:t>
            </a:r>
            <a:r>
              <a:rPr sz="2500" dirty="0"/>
              <a:t>I-</a:t>
            </a:r>
            <a:r>
              <a:rPr sz="2500" spc="-60" dirty="0"/>
              <a:t> </a:t>
            </a:r>
            <a:r>
              <a:rPr sz="2500" dirty="0"/>
              <a:t>LES</a:t>
            </a:r>
            <a:r>
              <a:rPr sz="2500" spc="-75" dirty="0"/>
              <a:t> </a:t>
            </a:r>
            <a:r>
              <a:rPr sz="2500" dirty="0"/>
              <a:t>RÈGLES</a:t>
            </a:r>
            <a:r>
              <a:rPr sz="2500" spc="-75" dirty="0"/>
              <a:t> </a:t>
            </a:r>
            <a:r>
              <a:rPr sz="2500" dirty="0"/>
              <a:t>DU</a:t>
            </a:r>
            <a:r>
              <a:rPr sz="2500" spc="-70" dirty="0"/>
              <a:t> </a:t>
            </a:r>
            <a:r>
              <a:rPr sz="2500" spc="-10" dirty="0"/>
              <a:t>RATTACHEMENT</a:t>
            </a:r>
            <a:r>
              <a:rPr sz="2500" spc="-45" dirty="0"/>
              <a:t> </a:t>
            </a:r>
            <a:r>
              <a:rPr sz="2500" spc="-10" dirty="0"/>
              <a:t>TERRITORIAL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197610" y="2381249"/>
            <a:ext cx="8834755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3664">
              <a:lnSpc>
                <a:spcPct val="100000"/>
              </a:lnSpc>
              <a:spcBef>
                <a:spcPts val="105"/>
              </a:spcBef>
              <a:buChar char="–"/>
              <a:tabLst>
                <a:tab pos="231140" algn="l"/>
                <a:tab pos="1944370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d’entreprises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utilisant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concours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représentants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n’ayant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	personnalité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professionnelle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distincte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–"/>
              <a:tabLst>
                <a:tab pos="231140" algn="l"/>
                <a:tab pos="4622165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d’entreprises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qui,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posséder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d’établissement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représentants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désignés,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pratiquent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néanmoins,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directement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ou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indirectement,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traduisant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	par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 cycle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complet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d’opérations commerciales.</a:t>
            </a:r>
            <a:endParaRPr sz="2000" dirty="0">
              <a:latin typeface="Arial"/>
              <a:cs typeface="Arial"/>
            </a:endParaRPr>
          </a:p>
          <a:p>
            <a:pPr marL="12700" marR="2413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Lorsqu’une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exerce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activité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fois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hors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du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territoire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national,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est,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sauf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preuve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contraire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résultant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comptabilités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distinctes,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présumé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réalisé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40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prorata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opérations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production,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défaut,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ventes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réalisées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territoire’’.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9B20E4-ACEC-8328-CF17-D5E00334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96</a:t>
            </a:fld>
            <a:endParaRPr lang="fr-F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429" y="767588"/>
            <a:ext cx="805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 I-</a:t>
            </a:r>
            <a:r>
              <a:rPr spc="-5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dirty="0"/>
              <a:t>RÈGLES</a:t>
            </a:r>
            <a:r>
              <a:rPr spc="-30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RATTACHEMENT</a:t>
            </a:r>
            <a:r>
              <a:rPr spc="10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8429" y="1811634"/>
            <a:ext cx="8747125" cy="42049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7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B.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ensuite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156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CIDTA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qui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lui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dispose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000" spc="39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‘’Art.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156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revenus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entreprises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étrangères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2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n’ayant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d’installation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professionnelle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permanente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déploient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temporairement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cadre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marchés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activité,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soumis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titre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sur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retenue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aux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visé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150.</a:t>
            </a:r>
            <a:endParaRPr sz="2000">
              <a:latin typeface="Arial"/>
              <a:cs typeface="Arial"/>
            </a:endParaRPr>
          </a:p>
          <a:p>
            <a:pPr marL="12700" marR="34290" indent="208279">
              <a:lnSpc>
                <a:spcPct val="120000"/>
              </a:lnSpc>
              <a:tabLst>
                <a:tab pos="761365" algn="l"/>
              </a:tabLst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ailleurs,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nonobstant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dispositions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137,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donnent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également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lieu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	une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retenue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source,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taux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prévu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l’article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150,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lorsqu’ils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payés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débiteur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établi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0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Algérie,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relevant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l’impôt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sur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bénéfices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sociétés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n’ont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pays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d’installation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professionnelle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permanente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etc…’’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354965" algn="l"/>
              </a:tabLst>
            </a:pPr>
            <a:r>
              <a:rPr sz="700" spc="-5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700" dirty="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sz="700" spc="-5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DBACC-EC20-CC74-39E4-F2EBF836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97</a:t>
            </a:fld>
            <a:endParaRPr lang="fr-F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742" y="729234"/>
            <a:ext cx="801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CHAPITRE</a:t>
            </a:r>
            <a:r>
              <a:rPr spc="-5" dirty="0"/>
              <a:t> </a:t>
            </a:r>
            <a:r>
              <a:rPr dirty="0"/>
              <a:t>I-</a:t>
            </a:r>
            <a:r>
              <a:rPr spc="-10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REGLES</a:t>
            </a:r>
            <a:r>
              <a:rPr spc="-3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RATTACHEMENT</a:t>
            </a:r>
            <a:r>
              <a:rPr spc="5" dirty="0"/>
              <a:t> </a:t>
            </a:r>
            <a:r>
              <a:rPr spc="-10" dirty="0"/>
              <a:t>TERRITORIAL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8395" y="1911857"/>
            <a:ext cx="9252585" cy="355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§2.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règles</a:t>
            </a:r>
            <a:r>
              <a:rPr sz="2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applicables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droit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conventionnel</a:t>
            </a:r>
            <a:r>
              <a:rPr sz="22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l'établissement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3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Principes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posés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par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conventions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fiscales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vigueur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général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bilatérales.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2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situations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plus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fréquentes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principe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celles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personnes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morales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résidentes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d'un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Etat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revenus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qu’elles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ont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réalisés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dans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l'autre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État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l’Etat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Etat</a:t>
            </a:r>
            <a:r>
              <a:rPr sz="2200" b="1" spc="-25" dirty="0">
                <a:solidFill>
                  <a:srgbClr val="FF0000"/>
                </a:solidFill>
                <a:latin typeface="Arial"/>
                <a:cs typeface="Arial"/>
              </a:rPr>
              <a:t> S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2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200" spc="114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L’objet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conventions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essentiellement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répartir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droits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d'imposer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entre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deux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États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d'éviter</a:t>
            </a:r>
            <a:r>
              <a:rPr sz="22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les</a:t>
            </a:r>
            <a:r>
              <a:rPr sz="2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doubles</a:t>
            </a:r>
            <a:r>
              <a:rPr sz="22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impositions.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FC8F28-286F-EB78-3A68-57D17407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98</a:t>
            </a:fld>
            <a:endParaRPr lang="fr-F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198" y="920318"/>
            <a:ext cx="835088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CHAPITRE</a:t>
            </a:r>
            <a:r>
              <a:rPr sz="2500" spc="-55" dirty="0"/>
              <a:t> </a:t>
            </a:r>
            <a:r>
              <a:rPr sz="2500" dirty="0"/>
              <a:t>I-</a:t>
            </a:r>
            <a:r>
              <a:rPr sz="2500" spc="-60" dirty="0"/>
              <a:t> </a:t>
            </a:r>
            <a:r>
              <a:rPr sz="2500" dirty="0"/>
              <a:t>LES</a:t>
            </a:r>
            <a:r>
              <a:rPr sz="2500" spc="-70" dirty="0"/>
              <a:t> </a:t>
            </a:r>
            <a:r>
              <a:rPr sz="2500" dirty="0"/>
              <a:t>REGLES</a:t>
            </a:r>
            <a:r>
              <a:rPr sz="2500" spc="-70" dirty="0"/>
              <a:t> </a:t>
            </a:r>
            <a:r>
              <a:rPr sz="2500" dirty="0"/>
              <a:t>DE</a:t>
            </a:r>
            <a:r>
              <a:rPr sz="2500" spc="-65" dirty="0"/>
              <a:t> </a:t>
            </a:r>
            <a:r>
              <a:rPr sz="2500" spc="-10" dirty="0"/>
              <a:t>RATTACHEMENT</a:t>
            </a:r>
            <a:r>
              <a:rPr sz="2500" spc="-40" dirty="0"/>
              <a:t> </a:t>
            </a:r>
            <a:r>
              <a:rPr sz="2500" spc="-10" dirty="0"/>
              <a:t>TERRITORIAL</a:t>
            </a:r>
            <a:endParaRPr sz="25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11446" y="1660717"/>
            <a:ext cx="10015050" cy="40961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 marL="1130935" marR="170180" indent="-34290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0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Cette</a:t>
            </a:r>
            <a:r>
              <a:rPr sz="2400" spc="-25" dirty="0"/>
              <a:t> </a:t>
            </a:r>
            <a:r>
              <a:rPr sz="2400" dirty="0"/>
              <a:t>répartition</a:t>
            </a:r>
            <a:r>
              <a:rPr sz="2400" spc="-10" dirty="0"/>
              <a:t> </a:t>
            </a:r>
            <a:r>
              <a:rPr sz="2400" dirty="0"/>
              <a:t>est</a:t>
            </a:r>
            <a:r>
              <a:rPr sz="2400" spc="-25" dirty="0"/>
              <a:t> </a:t>
            </a:r>
            <a:r>
              <a:rPr sz="2400" dirty="0"/>
              <a:t>faite</a:t>
            </a:r>
            <a:r>
              <a:rPr sz="2400" spc="-15" dirty="0"/>
              <a:t> </a:t>
            </a:r>
            <a:r>
              <a:rPr sz="2400" dirty="0"/>
              <a:t>en</a:t>
            </a:r>
            <a:r>
              <a:rPr sz="2400" spc="-10" dirty="0"/>
              <a:t> </a:t>
            </a:r>
            <a:r>
              <a:rPr sz="2400" dirty="0"/>
              <a:t>se</a:t>
            </a:r>
            <a:r>
              <a:rPr sz="2400" spc="-30" dirty="0"/>
              <a:t> </a:t>
            </a:r>
            <a:r>
              <a:rPr sz="2400" dirty="0"/>
              <a:t>référant</a:t>
            </a:r>
            <a:r>
              <a:rPr sz="2400" spc="-25" dirty="0"/>
              <a:t> </a:t>
            </a:r>
            <a:r>
              <a:rPr sz="2400" dirty="0"/>
              <a:t>principalement</a:t>
            </a:r>
            <a:r>
              <a:rPr sz="2400" spc="20" dirty="0"/>
              <a:t> </a:t>
            </a:r>
            <a:r>
              <a:rPr sz="2400" dirty="0"/>
              <a:t>aux</a:t>
            </a:r>
            <a:r>
              <a:rPr sz="2400" spc="-25" dirty="0"/>
              <a:t> </a:t>
            </a:r>
            <a:r>
              <a:rPr sz="2400" spc="-10" dirty="0"/>
              <a:t>notions </a:t>
            </a:r>
            <a:r>
              <a:rPr sz="2400" dirty="0"/>
              <a:t>de</a:t>
            </a:r>
            <a:r>
              <a:rPr sz="2400" spc="-35" dirty="0"/>
              <a:t> </a:t>
            </a:r>
            <a:r>
              <a:rPr sz="2400" dirty="0"/>
              <a:t>«</a:t>
            </a:r>
            <a:r>
              <a:rPr sz="2400" spc="-5" dirty="0"/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résidence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/>
              <a:t>»</a:t>
            </a:r>
            <a:r>
              <a:rPr sz="2400" spc="-10" dirty="0"/>
              <a:t> </a:t>
            </a:r>
            <a:r>
              <a:rPr sz="2400" dirty="0"/>
              <a:t>et</a:t>
            </a:r>
            <a:r>
              <a:rPr sz="2400" spc="-10" dirty="0"/>
              <a:t> </a:t>
            </a:r>
            <a:r>
              <a:rPr sz="2400" dirty="0"/>
              <a:t>«</a:t>
            </a:r>
            <a:r>
              <a:rPr sz="2400" spc="-15" dirty="0"/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d'établissement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5" dirty="0"/>
              <a:t>».</a:t>
            </a:r>
            <a:endParaRPr sz="2400" dirty="0">
              <a:latin typeface="Arial"/>
              <a:cs typeface="Arial"/>
            </a:endParaRPr>
          </a:p>
          <a:p>
            <a:pPr marL="788035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400" spc="-6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400" dirty="0"/>
              <a:t>Les</a:t>
            </a:r>
            <a:r>
              <a:rPr sz="2400" spc="-25" dirty="0"/>
              <a:t> </a:t>
            </a:r>
            <a:r>
              <a:rPr sz="2400" dirty="0"/>
              <a:t>principes</a:t>
            </a:r>
            <a:r>
              <a:rPr sz="2400" spc="-5" dirty="0"/>
              <a:t> </a:t>
            </a:r>
            <a:r>
              <a:rPr sz="2400" dirty="0"/>
              <a:t>habituellement</a:t>
            </a:r>
            <a:r>
              <a:rPr sz="2400" spc="30" dirty="0"/>
              <a:t> </a:t>
            </a:r>
            <a:r>
              <a:rPr sz="2400" dirty="0"/>
              <a:t>applicables</a:t>
            </a:r>
            <a:r>
              <a:rPr sz="2400" spc="20" dirty="0"/>
              <a:t> </a:t>
            </a:r>
            <a:r>
              <a:rPr sz="2400" dirty="0"/>
              <a:t>sont</a:t>
            </a:r>
            <a:r>
              <a:rPr sz="2400" spc="-25" dirty="0"/>
              <a:t> </a:t>
            </a:r>
            <a:r>
              <a:rPr sz="2400" dirty="0"/>
              <a:t>les</a:t>
            </a:r>
            <a:r>
              <a:rPr sz="2400" spc="-20" dirty="0"/>
              <a:t> </a:t>
            </a:r>
            <a:r>
              <a:rPr sz="2400" dirty="0"/>
              <a:t>suivants</a:t>
            </a:r>
            <a:r>
              <a:rPr sz="2400" spc="-20" dirty="0"/>
              <a:t> </a:t>
            </a:r>
            <a:r>
              <a:rPr sz="2400" spc="-50" dirty="0"/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531620" marR="480059" indent="-287020">
              <a:lnSpc>
                <a:spcPct val="9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"/>
              <a:tabLst>
                <a:tab pos="1616075" algn="l"/>
                <a:tab pos="1616710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z="2400" dirty="0"/>
              <a:t>Les</a:t>
            </a:r>
            <a:r>
              <a:rPr sz="2400" spc="-25" dirty="0"/>
              <a:t> </a:t>
            </a:r>
            <a:r>
              <a:rPr sz="2400" dirty="0"/>
              <a:t>bénéfices d'un</a:t>
            </a:r>
            <a:r>
              <a:rPr sz="2400" spc="-10" dirty="0"/>
              <a:t> </a:t>
            </a:r>
            <a:r>
              <a:rPr sz="2400" dirty="0"/>
              <a:t>établissement</a:t>
            </a:r>
            <a:r>
              <a:rPr sz="2400" spc="5" dirty="0"/>
              <a:t> </a:t>
            </a:r>
            <a:r>
              <a:rPr sz="2400" dirty="0"/>
              <a:t>stable</a:t>
            </a:r>
            <a:r>
              <a:rPr sz="2400" spc="-20" dirty="0"/>
              <a:t> </a:t>
            </a:r>
            <a:r>
              <a:rPr sz="2400" dirty="0"/>
              <a:t>:</a:t>
            </a:r>
            <a:r>
              <a:rPr sz="2400" spc="-20" dirty="0"/>
              <a:t> </a:t>
            </a:r>
            <a:r>
              <a:rPr sz="2400" dirty="0"/>
              <a:t>subissent </a:t>
            </a:r>
            <a:r>
              <a:rPr sz="2400" spc="-25" dirty="0"/>
              <a:t>une </a:t>
            </a:r>
            <a:r>
              <a:rPr sz="2400" dirty="0"/>
              <a:t>imposition</a:t>
            </a:r>
            <a:r>
              <a:rPr sz="2400" spc="-20" dirty="0"/>
              <a:t> </a:t>
            </a:r>
            <a:r>
              <a:rPr sz="2400" dirty="0"/>
              <a:t>exclusive</a:t>
            </a:r>
            <a:r>
              <a:rPr sz="2400" spc="-5" dirty="0"/>
              <a:t> </a:t>
            </a:r>
            <a:r>
              <a:rPr sz="2400" dirty="0"/>
              <a:t>dans</a:t>
            </a:r>
            <a:r>
              <a:rPr sz="2400" spc="-25" dirty="0"/>
              <a:t> </a:t>
            </a:r>
            <a:r>
              <a:rPr sz="2400" dirty="0"/>
              <a:t>l'État</a:t>
            </a:r>
            <a:r>
              <a:rPr sz="2400" spc="-35" dirty="0"/>
              <a:t> </a:t>
            </a:r>
            <a:r>
              <a:rPr sz="2400" dirty="0"/>
              <a:t>où</a:t>
            </a:r>
            <a:r>
              <a:rPr sz="2400" spc="-30" dirty="0"/>
              <a:t> </a:t>
            </a:r>
            <a:r>
              <a:rPr sz="2400" dirty="0"/>
              <a:t>l'établissement</a:t>
            </a:r>
            <a:r>
              <a:rPr sz="2400" spc="5" dirty="0"/>
              <a:t> </a:t>
            </a:r>
            <a:r>
              <a:rPr sz="2400" dirty="0"/>
              <a:t>stable</a:t>
            </a:r>
            <a:r>
              <a:rPr sz="2400" spc="-30" dirty="0"/>
              <a:t> </a:t>
            </a:r>
            <a:r>
              <a:rPr sz="2400" spc="-25" dirty="0"/>
              <a:t>est </a:t>
            </a:r>
            <a:r>
              <a:rPr sz="2400" dirty="0"/>
              <a:t>situé,</a:t>
            </a:r>
            <a:r>
              <a:rPr sz="2400" spc="-15" dirty="0"/>
              <a:t> </a:t>
            </a:r>
            <a:r>
              <a:rPr sz="2400" dirty="0"/>
              <a:t>cette</a:t>
            </a:r>
            <a:r>
              <a:rPr sz="2400" spc="-20" dirty="0"/>
              <a:t> </a:t>
            </a:r>
            <a:r>
              <a:rPr sz="2400" dirty="0"/>
              <a:t>imposition</a:t>
            </a:r>
            <a:r>
              <a:rPr sz="2400" spc="5" dirty="0"/>
              <a:t> </a:t>
            </a:r>
            <a:r>
              <a:rPr sz="2400" dirty="0"/>
              <a:t>étant</a:t>
            </a:r>
            <a:r>
              <a:rPr sz="2400" spc="-20" dirty="0"/>
              <a:t> </a:t>
            </a:r>
            <a:r>
              <a:rPr sz="2400" dirty="0"/>
              <a:t>déterminée</a:t>
            </a:r>
            <a:r>
              <a:rPr sz="2400" spc="-5" dirty="0"/>
              <a:t> </a:t>
            </a:r>
            <a:r>
              <a:rPr sz="2400" dirty="0"/>
              <a:t>en</a:t>
            </a:r>
            <a:r>
              <a:rPr sz="2400" spc="-10" dirty="0"/>
              <a:t> </a:t>
            </a:r>
            <a:r>
              <a:rPr sz="2400" dirty="0"/>
              <a:t>conformité</a:t>
            </a:r>
            <a:r>
              <a:rPr sz="2400" spc="-20" dirty="0"/>
              <a:t> </a:t>
            </a:r>
            <a:r>
              <a:rPr sz="2400" dirty="0"/>
              <a:t>avec</a:t>
            </a:r>
            <a:r>
              <a:rPr sz="2400" spc="-15" dirty="0"/>
              <a:t> </a:t>
            </a:r>
            <a:r>
              <a:rPr sz="2400" spc="-25" dirty="0"/>
              <a:t>la </a:t>
            </a:r>
            <a:r>
              <a:rPr sz="2400" dirty="0"/>
              <a:t>législation</a:t>
            </a:r>
            <a:r>
              <a:rPr sz="2400" spc="20" dirty="0"/>
              <a:t> </a:t>
            </a:r>
            <a:r>
              <a:rPr sz="2400" dirty="0"/>
              <a:t>de</a:t>
            </a:r>
            <a:r>
              <a:rPr sz="2400" spc="-20" dirty="0"/>
              <a:t> </a:t>
            </a:r>
            <a:r>
              <a:rPr sz="2400" dirty="0"/>
              <a:t>cet</a:t>
            </a:r>
            <a:r>
              <a:rPr sz="2400" spc="-20" dirty="0"/>
              <a:t> </a:t>
            </a:r>
            <a:r>
              <a:rPr sz="2400" dirty="0"/>
              <a:t>État</a:t>
            </a:r>
            <a:r>
              <a:rPr sz="2400" spc="-35" dirty="0"/>
              <a:t> </a:t>
            </a:r>
            <a:r>
              <a:rPr sz="2400" dirty="0"/>
              <a:t>(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Etat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S</a:t>
            </a:r>
            <a:r>
              <a:rPr sz="2400" spc="-25" dirty="0"/>
              <a:t>);</a:t>
            </a:r>
            <a:endParaRPr sz="2400" dirty="0">
              <a:latin typeface="Arial"/>
              <a:cs typeface="Arial"/>
            </a:endParaRPr>
          </a:p>
          <a:p>
            <a:pPr marL="1531620" marR="5080" indent="-287020">
              <a:lnSpc>
                <a:spcPct val="9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"/>
              <a:tabLst>
                <a:tab pos="1616075" algn="l"/>
                <a:tab pos="1616710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z="2400" dirty="0"/>
              <a:t>Les</a:t>
            </a:r>
            <a:r>
              <a:rPr sz="2400" spc="-30" dirty="0"/>
              <a:t> </a:t>
            </a:r>
            <a:r>
              <a:rPr sz="2400" dirty="0"/>
              <a:t>bénéfices</a:t>
            </a:r>
            <a:r>
              <a:rPr sz="2400" spc="5" dirty="0"/>
              <a:t> </a:t>
            </a:r>
            <a:r>
              <a:rPr sz="2400" dirty="0"/>
              <a:t>non</a:t>
            </a:r>
            <a:r>
              <a:rPr sz="2400" spc="-30" dirty="0"/>
              <a:t> </a:t>
            </a:r>
            <a:r>
              <a:rPr sz="2400" dirty="0"/>
              <a:t>rattachés</a:t>
            </a:r>
            <a:r>
              <a:rPr sz="2400" spc="-20" dirty="0"/>
              <a:t> </a:t>
            </a:r>
            <a:r>
              <a:rPr sz="2400" dirty="0"/>
              <a:t>à</a:t>
            </a:r>
            <a:r>
              <a:rPr sz="2400" spc="-30" dirty="0"/>
              <a:t> </a:t>
            </a:r>
            <a:r>
              <a:rPr sz="2400" dirty="0"/>
              <a:t>un</a:t>
            </a:r>
            <a:r>
              <a:rPr sz="2400" spc="-25" dirty="0"/>
              <a:t> </a:t>
            </a:r>
            <a:r>
              <a:rPr sz="2400" dirty="0"/>
              <a:t>établissement</a:t>
            </a:r>
            <a:r>
              <a:rPr sz="2400" spc="5" dirty="0"/>
              <a:t> </a:t>
            </a:r>
            <a:r>
              <a:rPr sz="2400" dirty="0"/>
              <a:t>stable</a:t>
            </a:r>
            <a:r>
              <a:rPr sz="2400" spc="-15" dirty="0"/>
              <a:t> </a:t>
            </a:r>
            <a:r>
              <a:rPr sz="2400" dirty="0"/>
              <a:t>:</a:t>
            </a:r>
            <a:r>
              <a:rPr sz="2400" spc="-30" dirty="0"/>
              <a:t> </a:t>
            </a:r>
            <a:r>
              <a:rPr sz="2400" dirty="0"/>
              <a:t>dans</a:t>
            </a:r>
            <a:r>
              <a:rPr sz="2400" spc="-5" dirty="0"/>
              <a:t> </a:t>
            </a:r>
            <a:r>
              <a:rPr sz="2400" spc="-25" dirty="0"/>
              <a:t>ce </a:t>
            </a:r>
            <a:r>
              <a:rPr sz="2400" dirty="0"/>
              <a:t>cas</a:t>
            </a:r>
            <a:r>
              <a:rPr sz="2400" spc="-20" dirty="0"/>
              <a:t> </a:t>
            </a:r>
            <a:r>
              <a:rPr sz="2400" dirty="0"/>
              <a:t>l’imposition</a:t>
            </a:r>
            <a:r>
              <a:rPr sz="2400" spc="25" dirty="0"/>
              <a:t> </a:t>
            </a:r>
            <a:r>
              <a:rPr sz="2400" dirty="0"/>
              <a:t>est</a:t>
            </a:r>
            <a:r>
              <a:rPr sz="2400" spc="-40" dirty="0"/>
              <a:t> </a:t>
            </a:r>
            <a:r>
              <a:rPr sz="2400" dirty="0"/>
              <a:t>faite</a:t>
            </a:r>
            <a:r>
              <a:rPr sz="2400" spc="-15" dirty="0"/>
              <a:t> </a:t>
            </a:r>
            <a:r>
              <a:rPr sz="2400" dirty="0"/>
              <a:t>de</a:t>
            </a:r>
            <a:r>
              <a:rPr sz="2400" spc="-25" dirty="0"/>
              <a:t> </a:t>
            </a:r>
            <a:r>
              <a:rPr sz="2400" dirty="0"/>
              <a:t>manière</a:t>
            </a:r>
            <a:r>
              <a:rPr sz="2400" spc="-5" dirty="0"/>
              <a:t> </a:t>
            </a:r>
            <a:r>
              <a:rPr sz="2400" dirty="0"/>
              <a:t>exclusive</a:t>
            </a:r>
            <a:r>
              <a:rPr sz="2400" spc="15" dirty="0"/>
              <a:t> </a:t>
            </a:r>
            <a:r>
              <a:rPr sz="2400" dirty="0"/>
              <a:t>dans</a:t>
            </a:r>
            <a:r>
              <a:rPr sz="2400" spc="-10" dirty="0"/>
              <a:t> </a:t>
            </a:r>
            <a:r>
              <a:rPr sz="2400" dirty="0"/>
              <a:t>l'État</a:t>
            </a:r>
            <a:r>
              <a:rPr sz="2400" spc="-15" dirty="0"/>
              <a:t> </a:t>
            </a:r>
            <a:r>
              <a:rPr sz="2400" spc="-25" dirty="0"/>
              <a:t>de </a:t>
            </a:r>
            <a:r>
              <a:rPr sz="2400" dirty="0"/>
              <a:t>résidence</a:t>
            </a:r>
            <a:r>
              <a:rPr sz="2400" spc="-15" dirty="0"/>
              <a:t> </a:t>
            </a:r>
            <a:r>
              <a:rPr sz="2400" dirty="0"/>
              <a:t>de</a:t>
            </a:r>
            <a:r>
              <a:rPr sz="2400" spc="-25" dirty="0"/>
              <a:t> </a:t>
            </a:r>
            <a:r>
              <a:rPr sz="2400" dirty="0"/>
              <a:t>la</a:t>
            </a:r>
            <a:r>
              <a:rPr sz="2400" spc="-15" dirty="0"/>
              <a:t> </a:t>
            </a:r>
            <a:r>
              <a:rPr sz="2400" dirty="0"/>
              <a:t>personne</a:t>
            </a:r>
            <a:r>
              <a:rPr sz="2400" spc="-20" dirty="0"/>
              <a:t> </a:t>
            </a:r>
            <a:r>
              <a:rPr sz="2400" dirty="0"/>
              <a:t>morale,</a:t>
            </a:r>
            <a:r>
              <a:rPr sz="2400" spc="-20" dirty="0"/>
              <a:t> </a:t>
            </a:r>
            <a:r>
              <a:rPr sz="2400" dirty="0"/>
              <a:t>la</a:t>
            </a:r>
            <a:r>
              <a:rPr sz="2400" spc="-15" dirty="0"/>
              <a:t> </a:t>
            </a:r>
            <a:r>
              <a:rPr sz="2400" dirty="0"/>
              <a:t>liquidation</a:t>
            </a:r>
            <a:r>
              <a:rPr sz="2400" spc="25" dirty="0"/>
              <a:t> </a:t>
            </a:r>
            <a:r>
              <a:rPr sz="2400" dirty="0"/>
              <a:t>étant</a:t>
            </a:r>
            <a:r>
              <a:rPr sz="2400" spc="-25" dirty="0"/>
              <a:t> </a:t>
            </a:r>
            <a:r>
              <a:rPr sz="2400" spc="-10" dirty="0"/>
              <a:t>effectuée </a:t>
            </a:r>
            <a:r>
              <a:rPr sz="2400" dirty="0"/>
              <a:t>conformément</a:t>
            </a:r>
            <a:r>
              <a:rPr sz="2400" spc="-15" dirty="0"/>
              <a:t> </a:t>
            </a:r>
            <a:r>
              <a:rPr sz="2400" dirty="0"/>
              <a:t>à</a:t>
            </a:r>
            <a:r>
              <a:rPr sz="2400" spc="-10" dirty="0"/>
              <a:t> </a:t>
            </a:r>
            <a:r>
              <a:rPr sz="2400" dirty="0"/>
              <a:t>la</a:t>
            </a:r>
            <a:r>
              <a:rPr sz="2400" spc="-10" dirty="0"/>
              <a:t> </a:t>
            </a:r>
            <a:r>
              <a:rPr sz="2400" dirty="0"/>
              <a:t>législation</a:t>
            </a:r>
            <a:r>
              <a:rPr sz="2400" spc="20" dirty="0"/>
              <a:t> </a:t>
            </a:r>
            <a:r>
              <a:rPr sz="2400" dirty="0"/>
              <a:t>de cet</a:t>
            </a:r>
            <a:r>
              <a:rPr sz="2400" spc="-25" dirty="0"/>
              <a:t> </a:t>
            </a:r>
            <a:r>
              <a:rPr sz="2400" dirty="0"/>
              <a:t>État</a:t>
            </a:r>
            <a:r>
              <a:rPr sz="2400" spc="-10" dirty="0"/>
              <a:t> </a:t>
            </a:r>
            <a:r>
              <a:rPr sz="2400" dirty="0"/>
              <a:t>(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Etat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25" dirty="0"/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9033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DFFFF"/>
                </a:solidFill>
                <a:latin typeface="Century Gothic"/>
                <a:cs typeface="Century Gothic"/>
              </a:rPr>
              <a:t>88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C3024C-7409-3493-E4AF-617998E5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0DFE-C419-4A51-A2C2-C061FEB07CFE}" type="slidenum">
              <a:rPr lang="fr-FR" smtClean="0"/>
              <a:t>99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881</TotalTime>
  <Words>22100</Words>
  <Application>Microsoft Office PowerPoint</Application>
  <PresentationFormat>Grand écran</PresentationFormat>
  <Paragraphs>1667</Paragraphs>
  <Slides>250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250</vt:i4>
      </vt:variant>
    </vt:vector>
  </HeadingPairs>
  <TitlesOfParts>
    <vt:vector size="261" baseType="lpstr">
      <vt:lpstr>Arial</vt:lpstr>
      <vt:lpstr>arimo</vt:lpstr>
      <vt:lpstr>Calibri</vt:lpstr>
      <vt:lpstr>Century Gothic</vt:lpstr>
      <vt:lpstr>Courier New</vt:lpstr>
      <vt:lpstr>Perpetua</vt:lpstr>
      <vt:lpstr>Times New Roman</vt:lpstr>
      <vt:lpstr>Trebuchet MS</vt:lpstr>
      <vt:lpstr>Wingdings</vt:lpstr>
      <vt:lpstr>Wingdings 3</vt:lpstr>
      <vt:lpstr>Facette</vt:lpstr>
      <vt:lpstr>Fiscalité Internationale</vt:lpstr>
      <vt:lpstr>Ouvrages Fiscalité Internationale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Droit Fiscal International </vt:lpstr>
      <vt:lpstr>Présentation PowerPoint</vt:lpstr>
      <vt:lpstr>Droit Fiscal International </vt:lpstr>
      <vt:lpstr>Droit Fiscal International </vt:lpstr>
      <vt:lpstr>Droit Fiscal International </vt:lpstr>
      <vt:lpstr>Droit Fiscal International </vt:lpstr>
      <vt:lpstr>Droit Fiscal International </vt:lpstr>
      <vt:lpstr>Droit Fiscal International </vt:lpstr>
      <vt:lpstr>Droit Fiscal International </vt:lpstr>
      <vt:lpstr>Présentation PowerPoint</vt:lpstr>
      <vt:lpstr>Présentation PowerPoint</vt:lpstr>
      <vt:lpstr>CHAPITRE II. LES SOURCES DU DROIT FISCAL INTERNATIONAL</vt:lpstr>
      <vt:lpstr>CHAPITRE II- LES SOURCES DU DROIT FISCAL INTERNATIONAL</vt:lpstr>
      <vt:lpstr>CHAPITRE II- LES SOURCES DU DROIT FISCAL INTERNATIONAL</vt:lpstr>
      <vt:lpstr>Présentation PowerPoint</vt:lpstr>
      <vt:lpstr>Présentation PowerPoint</vt:lpstr>
      <vt:lpstr>CHAPITRE II- LES SOURCES DU DROIT FISCAL INTERNATIONAL</vt:lpstr>
      <vt:lpstr>CHAPITRE II- LES SOURCES DU DROIT FISCAL INTERNATIONAL</vt:lpstr>
      <vt:lpstr>CHAPITRE II- LES SOURCES DU DROIT FISCAL INTERNATIONAL</vt:lpstr>
      <vt:lpstr>CHAPITRE II- LES SOURCES DU DROIT FISCAL INTERNATIONAL</vt:lpstr>
      <vt:lpstr>CHAPITRE II- LES SOURCES DU DROIT FISCAL INTERNATIONAL</vt:lpstr>
      <vt:lpstr>CHAPITRE III- LA NATURE JURIDIQUE ET LES EFFETS DES CONVENTIONS FISCALES</vt:lpstr>
      <vt:lpstr>CHAPITRE III- LA NATURE JURIDIQUE ET LES EFFETS DES CONVENTIONS FISCALES</vt:lpstr>
      <vt:lpstr>CHAPITRE IV- DE LA NEGOCIATION A LA RATIFICATION DES CONVENTIONS</vt:lpstr>
      <vt:lpstr>CHAPITRE IV- DE LA NEGOCIATION A LA RATIFICATION DES CONVENTIONS</vt:lpstr>
      <vt:lpstr>CHAPITRE IV- DE LA NEGOCIATION A LA RATIFICATION DES CONVENTIONS</vt:lpstr>
      <vt:lpstr>Présentation PowerPoint</vt:lpstr>
      <vt:lpstr>CHAPITRE IV- DE LA NEGOCIATION A LA RATIFICATION DES CONVENTIONS</vt:lpstr>
      <vt:lpstr>CHAPITRE V- LE CONTENU DES CONVENTIONS FISCALES</vt:lpstr>
      <vt:lpstr>CHAPITRE V- LE CONTENU DES CONVENTIONS FISCALES</vt:lpstr>
      <vt:lpstr>CHAPITRE V- LE CONTENU DES CONVENTIONS FISCALES</vt:lpstr>
      <vt:lpstr>CHAPITRE V- LE CONTENU DES CONVENTIONS FISCALES</vt:lpstr>
      <vt:lpstr>CHAPITRE V- LE CONTENU DES CONVENTIONS FISCALES</vt:lpstr>
      <vt:lpstr> En général, si l’État contractant où le revenu a sa source est autorisé par les articles 6 à 21 à imposer le revenu, l’État contractant dont le contribuable est résident a l’obligation d’éliminer la double imposition.  Selon la méthode d’exemption, le pays de résidence exempte les revenus.</vt:lpstr>
      <vt:lpstr>Présentation PowerPoint</vt:lpstr>
      <vt:lpstr>Présentation PowerPoint</vt:lpstr>
      <vt:lpstr>Présentation PowerPoint</vt:lpstr>
      <vt:lpstr>CHAPITRE VI- LE CHAMP D’APPLICATION DES CONVENTIONS FISCALES</vt:lpstr>
      <vt:lpstr>Présentation PowerPoint</vt:lpstr>
      <vt:lpstr>Présentation PowerPoint</vt:lpstr>
      <vt:lpstr>Présentation PowerPoint</vt:lpstr>
      <vt:lpstr>Présentation PowerPoint</vt:lpstr>
      <vt:lpstr> Art. 137 − L’impôt est dû à raison des bénéfices réalisés en Algérie.</vt:lpstr>
      <vt:lpstr>CHAPITRE VII- LES PRINCIPES DU DROIT FISCAL INTERNATIONAL</vt:lpstr>
      <vt:lpstr>CHAPITRE VII- LES PRINCIPES DU DROIT FISCAL INTERNATIONAL</vt:lpstr>
      <vt:lpstr>Présentation PowerPoint</vt:lpstr>
      <vt:lpstr>CHAPITRE VII- LES PRINCIPES DU DROIT FISCAL INTERNATIONAL</vt:lpstr>
      <vt:lpstr>CHAPITRE VII- LES PRINCIPES DU DROIT FISCAL INTERNATIONAL</vt:lpstr>
      <vt:lpstr>CHAPITRE VII- LES PRINCIPES DU DROIT FISCAL INTERNATIONAL</vt:lpstr>
      <vt:lpstr>Imputation ordinaire : exemple français</vt:lpstr>
      <vt:lpstr>Imputation ordinaire : autre exemple</vt:lpstr>
      <vt:lpstr>§2. La méthode d‘exemption</vt:lpstr>
      <vt:lpstr>Présentation PowerPoint</vt:lpstr>
      <vt:lpstr>CHAPITRE VII- LES PRINCIPES DU DROIT FISCAL INTERNATIONAL</vt:lpstr>
      <vt:lpstr>CHAPITRE VII- LES PRINCIPES DU DROIT FISCAL INTERNATIONAL</vt:lpstr>
      <vt:lpstr>Présentation PowerPoint</vt:lpstr>
      <vt:lpstr>CHAPITRE VII- LES PRINCIPES DU DROIT FISCAL INTERNATIONAL</vt:lpstr>
      <vt:lpstr>CHAPITRE VII- LES PRINCIPES DU DROIT FISCAL INTERNATIONAL</vt:lpstr>
      <vt:lpstr>CHAPITRE VII- LES PRINCIPES DU DROIT FISCAL INTERNATIONAL</vt:lpstr>
      <vt:lpstr>CHAPITRE VII- LES PRINCIPES DU DROIT FISCAL INTERNATIONAL</vt:lpstr>
      <vt:lpstr>CHAPITRE VII- LES PRINCIPES DU DROIT FISCAL INTERNATIONAL</vt:lpstr>
      <vt:lpstr>CHAPITRE VII- LES PRINCIPES DU DROIT FISCAL INTERNATIONAL</vt:lpstr>
      <vt:lpstr>CHAPITRE VII- LES PRINCIPES DU DROIT FISCAL INTERNATIONAL</vt:lpstr>
      <vt:lpstr>CHAPITRE VII- LES PRINCIPES DU DROIT FISCAL INTERNATIONAL</vt:lpstr>
      <vt:lpstr>Partie II- LA MISE EN OEUVRE DU DROIT FISCAL INTERNATIONAL</vt:lpstr>
      <vt:lpstr>CHAPITRE I- LES RÈGLES DU RATTACHEMENT TERRITORIAL</vt:lpstr>
      <vt:lpstr> Le domicile fiscal est « le domicile spécial de fait qui peut être indépendant du domicile civil et de la nationalité, qui s’établit, s’affirme et se consolide par un ensemble de faits et circonstances »</vt:lpstr>
      <vt:lpstr> Pour les sociétés de l’Etat où ces sociétés ont leur siège, elles sont soumises à l’impôt des sociétés prévu par le droit fiscal interne.</vt:lpstr>
      <vt:lpstr>Présentation PowerPoint</vt:lpstr>
      <vt:lpstr>CHAPITRE I- LES RÈGLES DU RATTACHEMENT TERRITORIAL</vt:lpstr>
      <vt:lpstr>CHAPITRE I- LES RÈGLES DU RATTACHEMENT TERRITORIAL</vt:lpstr>
      <vt:lpstr> 2. Lorsque, selon les dispositions du paragraphe 1, une personne physique est un résident des deux Etats contractants, sa situation est réglée de la manière suivante:</vt:lpstr>
      <vt:lpstr>CHAPITRE I- LES RÈGLES DU RATTACHEMENT TERRITORIAL</vt:lpstr>
      <vt:lpstr>CHAPITRE I- LES RÈGLES DU RATTACHEMENT TERRITORIAL</vt:lpstr>
      <vt:lpstr>CHAPITRE I. LES RÈGLES DU RATTACHEMENT TERRITORIAL</vt:lpstr>
      <vt:lpstr>CHAPITRE I. LES RÈGLES DU RATTACHEMENT TERRITORIAL</vt:lpstr>
      <vt:lpstr>Présentation PowerPoint</vt:lpstr>
      <vt:lpstr>CHAPITRE I- LES RÈGLES DU RATTACHEMENT TERRITORIAL</vt:lpstr>
      <vt:lpstr>CHAPITRE I- LES RÈGLES DU RATTACHEMENT TERRITORIAL</vt:lpstr>
      <vt:lpstr>CHAPITRE I- LES RÈGLES DU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Présentation PowerPoint</vt:lpstr>
      <vt:lpstr>CHAPITRE I- LES REGLES DE RATTACHEMENT TERRITORIAL</vt:lpstr>
      <vt:lpstr>Présentation PowerPoint</vt:lpstr>
      <vt:lpstr>CHAPITRE I- LES REGLES DE RATTACHEMENT TERRITORIAL</vt:lpstr>
      <vt:lpstr>Les chantiers de construction ou de montage sont considérés comme des établissements stables lorsqu'ils excédent une certaine durée, généralement précisée dans les conventions.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CHAPITRE I- LES REGLES DE RATTACHEMENT TERRITORIAL</vt:lpstr>
      <vt:lpstr>Présentation PowerPoint</vt:lpstr>
      <vt:lpstr>CHAPITRE I- LES REGLES DE RATTACHEMENT TERRITORIAL</vt:lpstr>
      <vt:lpstr>CHAPITRE I- LES REGLES DE RATTACHEMENT TERRITORIAL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Présentation PowerPoint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CHAPITRE II- LES DIFFÉRENTS RÉGIMES DE PARTAGE DE L'IMPOSITION</vt:lpstr>
      <vt:lpstr>Présentation PowerPoint</vt:lpstr>
      <vt:lpstr>CHAPITRE II- LES DIFFÉRENTS RÉGIMES DE PARTAGE DE L'IMPOSITION</vt:lpstr>
      <vt:lpstr>Présentation PowerPoint</vt:lpstr>
      <vt:lpstr>CHAPITRE II- LES DIFFÉRENTS RÉGIMES DE PARTAGE DE L'IMPOSITION</vt:lpstr>
      <vt:lpstr>Présentation PowerPoint</vt:lpstr>
      <vt:lpstr>CHAPITRE II- LES DIFFÉRENTS RÉGIMES DE PARTAGE DE L'IMPOSITION</vt:lpstr>
      <vt:lpstr>Présentation PowerPoint</vt:lpstr>
      <vt:lpstr>CHAPITRE II- LES DIFFÉRENTS RÉGIMES DE PARTAGE DE L'IMPOSITION</vt:lpstr>
      <vt:lpstr>CHAPITRE III- LE DROIT EXCLUSIF D’IMPOSITION</vt:lpstr>
      <vt:lpstr>CHAPITRE III- LE DROIT EXCLUSIF D’IMPOSITION</vt:lpstr>
      <vt:lpstr>Présentation PowerPoint</vt:lpstr>
      <vt:lpstr>CHAPITRE III- LE DROIT EXCLUSIF D’IMPOSITION</vt:lpstr>
      <vt:lpstr>CHAPITRE III- LE DROIT EXCLUSIF D’IMPOSITION</vt:lpstr>
      <vt:lpstr>Présentation PowerPoint</vt:lpstr>
      <vt:lpstr>CHAPITRE III- LE DROIT EXCLUSIF D’IMPOSITION</vt:lpstr>
      <vt:lpstr>CHAPITRE III- LE DROIT EXCLUSIF D’IMPOSITION</vt:lpstr>
      <vt:lpstr>CHAPITRE III- LE DROIT EXCLUSIF D’IMPOSITION</vt:lpstr>
      <vt:lpstr>CHAPITRE III- LE DROIT EXCLUSIF D’IMPOSITION</vt:lpstr>
      <vt:lpstr>Présentation PowerPoint</vt:lpstr>
      <vt:lpstr>CHAPITRE IV- L’ASSITANCE ADMINISTRATIVE</vt:lpstr>
      <vt:lpstr> L ’échange de renseignements ne fait pas obligation à un Etat de prendre des mesures qui soient contraires à sa législation ou sa pratique administrative.</vt:lpstr>
      <vt:lpstr> Aujourd’hui des changements ont été apportés notamment par l’OCDE qui a institué un échange automatique de renseignements, qui est appelé par certains pays « échange de renseignements de routine » (routine exchange).</vt:lpstr>
      <vt:lpstr>CHAPITRE IV- L’ASSITANCE ADMINISTRATIVE</vt:lpstr>
      <vt:lpstr>CHAPITRE IV- L’ASSITANCE ADMINISTRATIVE</vt:lpstr>
      <vt:lpstr>Présentation PowerPoint</vt:lpstr>
      <vt:lpstr>CHAPITRE IV- L’ASSITANCE ADMINISTRATIVE</vt:lpstr>
      <vt:lpstr>CHAPITRE IV- L’ASSITANCE ADMINISTRATIVE</vt:lpstr>
      <vt:lpstr>Partie III- L’EVASION, L’OPTIMISATION &amp; LA FRAUDE FISCALES</vt:lpstr>
      <vt:lpstr>CHAPITRE I- L’EVASION FISCALE</vt:lpstr>
      <vt:lpstr>CHAPITRE I- L’EVASION FISCALE</vt:lpstr>
      <vt:lpstr>Section 1. Définition de l’optimisation fiscale</vt:lpstr>
      <vt:lpstr>CHAPITRE II- L’OPTIMISATION FISCALE</vt:lpstr>
      <vt:lpstr>CHAPITRE II- L’OPTIMISATION FISCALE</vt:lpstr>
      <vt:lpstr>CHAPITRE II- L’OPTIMISATION FISCALE</vt:lpstr>
      <vt:lpstr>Présentation PowerPoint</vt:lpstr>
      <vt:lpstr>CHAPITRE III- LA FRAUDE FISCALE</vt:lpstr>
      <vt:lpstr>CHAPITRE III- LA FRAUDE FISCALE</vt:lpstr>
      <vt:lpstr> §2. Les listes des paradis fiscaux</vt:lpstr>
      <vt:lpstr>Présentation PowerPoint</vt:lpstr>
      <vt:lpstr>CHAPITRE III- LA FRAUDE FISCALE</vt:lpstr>
      <vt:lpstr>CHAPITRE III- LA FRAUDE FISCALE</vt:lpstr>
      <vt:lpstr>LES CONSEQUENCES</vt:lpstr>
      <vt:lpstr>CHAPITRE III- LA FRAUDE FISCALE</vt:lpstr>
      <vt:lpstr>CHAPITRE III- LA FRAUDE FISCALE</vt:lpstr>
      <vt:lpstr>CHAPITRE III- LA FRAUDE FISCALE</vt:lpstr>
      <vt:lpstr>Présentation PowerPoint</vt:lpstr>
      <vt:lpstr>CHAPITRE III- LA FRAUDE FISCALE</vt:lpstr>
      <vt:lpstr>CHAPITRE III- LA FRAUDE FISCALE</vt:lpstr>
      <vt:lpstr>Présentation PowerPoint</vt:lpstr>
      <vt:lpstr>CHAPITRE I- LE CONTRÔLE DES OPERATIONS</vt:lpstr>
      <vt:lpstr>Présentation PowerPoint</vt:lpstr>
      <vt:lpstr>CHAPITRE I- LE CONTRÔLE DES OPERATIONS</vt:lpstr>
      <vt:lpstr>CHAPITRE I- LE CONTRÔLE DES OPERATIONS</vt:lpstr>
      <vt:lpstr>§2. La loi FATCA (Foreign Account Tax Compliance Act)</vt:lpstr>
      <vt:lpstr>CHAPITRE I- LE CONTRÔLE DES OPERATIONS</vt:lpstr>
      <vt:lpstr>CHAPITRE I- LE CONTRÔLE DES OPERATIONS</vt:lpstr>
      <vt:lpstr>CHAPITRE I- LE CONTRÔLE DES OPERATIONS</vt:lpstr>
      <vt:lpstr>Présentation PowerPoint</vt:lpstr>
      <vt:lpstr>Présentation PowerPoint</vt:lpstr>
      <vt:lpstr>CHAPITRE I- LE CONTRÔLE DES OPERATIONS</vt:lpstr>
      <vt:lpstr>Présentation PowerPoint</vt:lpstr>
      <vt:lpstr>CHAPITRE I- LE CONTRÔLE DES OPERATIONS</vt:lpstr>
      <vt:lpstr>CHAPITRE I- LE CONTRÔLE DES OPERATIONS</vt:lpstr>
      <vt:lpstr>Présentation PowerPoint</vt:lpstr>
      <vt:lpstr>Présentation PowerPoint</vt:lpstr>
      <vt:lpstr>CHAPITRE I- LE CONTRÔLE DES OPERATIONS</vt:lpstr>
      <vt:lpstr>CHAPITRE II- LES AUTRES MESURES MISES EN PLACE AU NIVEAU INTERNATIONAL</vt:lpstr>
      <vt:lpstr>CHAPITRE II- LES AUTRES MESURES MISES EN PLACE AU NIVEAU INTERNATIONAL</vt:lpstr>
      <vt:lpstr>CHAPITRE II- LES AUTRES MESURES MISES EN PLACE AU NIVEAU INTERNATIONAL</vt:lpstr>
      <vt:lpstr>CHAPITRE II- LES AUTRES MESURES MISES EN PLACE AU NIVEAU INTERNATIONAL</vt:lpstr>
      <vt:lpstr>CHAPITRE II- LES AUTRES MESURES MISES EN PLACE AU NIVEAU INTERNATIONAL</vt:lpstr>
      <vt:lpstr>CHAPITRE II- LES AUTRES MESURES MISES EN PLACE AU NIVEAU INTERNATIONAL</vt:lpstr>
      <vt:lpstr>CHAPITRE II- LES AUTRES MESURES MISES EN PLACE AU NIVEAU INTERNATIONAL</vt:lpstr>
      <vt:lpstr>CHAPITRE II- LES AUTRES MESURES MISES EN PLACE AU NIVEAU INTERNATIONAL</vt:lpstr>
      <vt:lpstr>CHAPITRE II- LES AUTRES MESURES MISES EN PLACE AU NIVEAU INTERNATIONAL</vt:lpstr>
      <vt:lpstr>CHAPITRE II- LE TRANSFERT INDIRECT DES BENEFICES</vt:lpstr>
      <vt:lpstr>CHAPITRE II- LE TRANSFERT INDIRECT DES BENEFICES</vt:lpstr>
      <vt:lpstr>CHAPITRE II- LE TRANSFERT INDIRECT DES BENEFICES</vt:lpstr>
      <vt:lpstr>Présentation PowerPoint</vt:lpstr>
      <vt:lpstr>CHAPITRE II- LE TRANSFERT INDIRECT DES BENEFICES</vt:lpstr>
      <vt:lpstr>CHAPITRE II- LE TRANSFERT INDIRECT DES BENEFICES</vt:lpstr>
      <vt:lpstr>CHAPITRE II- LE TRANSFERT INDIRECT DES BENEFICES</vt:lpstr>
      <vt:lpstr>Présentation PowerPoint</vt:lpstr>
      <vt:lpstr>Présentation PowerPoint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Présentation PowerPoint</vt:lpstr>
      <vt:lpstr>CHAPITRE II- LE TRANSFERT INDIRECT DES BENEFICES</vt:lpstr>
      <vt:lpstr>CHAPITRE II- LE TRANSFERT INDIRECT DES BENEFICES</vt:lpstr>
      <vt:lpstr>CHAPITRE II- LE TRANSFERT INDIRECT DES BENEFICES</vt:lpstr>
      <vt:lpstr>CHAPITRE II- LE TRANSFERT INDIRECT DES BENEFICES</vt:lpstr>
      <vt:lpstr>CHAPITRE IV- LA REFORME DE LA FISCALITE INTERNATIONALE</vt:lpstr>
      <vt:lpstr> Le projet « ACCIS » poursuit trois objectifs :</vt:lpstr>
      <vt:lpstr>CHAPITRE IV- LA REFORME DE LA FISCALITE INTERNATIONALE</vt:lpstr>
      <vt:lpstr>CHAPITRE IV- LA REFORME DE LA FISCALITE INTERNATIONALE</vt:lpstr>
      <vt:lpstr>CHAPITRE IV- LA REFORME DE LA FISCALITE INTERNATIONALE</vt:lpstr>
      <vt:lpstr>CHAPITRE IV- LA REFORME DE LA FISCALITE INTERNATIONALE</vt:lpstr>
      <vt:lpstr>CHAPITRE IV- LA REFORME DE LA FISCALITE INTERNATIONALE</vt:lpstr>
      <vt:lpstr>CHAPITRE IV- LA REFORME DE LA FISCALITE INTERNATIONALE</vt:lpstr>
      <vt:lpstr>CHAPITRE IV- LA REFORME DE LA FISCALITE INTERNATIONALE</vt:lpstr>
      <vt:lpstr>CHAPITRE IV- LA REFORME DE LA FISCALITE INTERNATIONALE</vt:lpstr>
      <vt:lpstr>CHAPITRE IV- LA REFORME DE LA FISCALITE INTERNATIONALE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Fiscalité Internationale</dc:title>
  <dc:creator>MOHAMED ABBAS MAHERZI</dc:creator>
  <cp:lastModifiedBy>MOHAMED ABBAS MAHERZI</cp:lastModifiedBy>
  <cp:revision>12</cp:revision>
  <dcterms:created xsi:type="dcterms:W3CDTF">2022-10-02T07:17:59Z</dcterms:created>
  <dcterms:modified xsi:type="dcterms:W3CDTF">2022-10-25T22:20:45Z</dcterms:modified>
</cp:coreProperties>
</file>